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6"/>
  </p:notesMasterIdLst>
  <p:handoutMasterIdLst>
    <p:handoutMasterId r:id="rId47"/>
  </p:handoutMasterIdLst>
  <p:sldIdLst>
    <p:sldId id="260" r:id="rId7"/>
    <p:sldId id="258" r:id="rId8"/>
    <p:sldId id="263" r:id="rId9"/>
    <p:sldId id="308" r:id="rId10"/>
    <p:sldId id="310" r:id="rId11"/>
    <p:sldId id="313" r:id="rId12"/>
    <p:sldId id="314" r:id="rId13"/>
    <p:sldId id="272" r:id="rId14"/>
    <p:sldId id="262" r:id="rId15"/>
    <p:sldId id="264" r:id="rId16"/>
    <p:sldId id="291" r:id="rId17"/>
    <p:sldId id="265" r:id="rId18"/>
    <p:sldId id="271" r:id="rId19"/>
    <p:sldId id="273" r:id="rId20"/>
    <p:sldId id="274" r:id="rId21"/>
    <p:sldId id="266" r:id="rId22"/>
    <p:sldId id="275" r:id="rId23"/>
    <p:sldId id="267" r:id="rId24"/>
    <p:sldId id="278" r:id="rId25"/>
    <p:sldId id="279" r:id="rId26"/>
    <p:sldId id="268" r:id="rId27"/>
    <p:sldId id="280" r:id="rId28"/>
    <p:sldId id="281" r:id="rId29"/>
    <p:sldId id="269" r:id="rId30"/>
    <p:sldId id="282" r:id="rId31"/>
    <p:sldId id="283" r:id="rId32"/>
    <p:sldId id="270" r:id="rId33"/>
    <p:sldId id="284" r:id="rId34"/>
    <p:sldId id="285" r:id="rId35"/>
    <p:sldId id="295" r:id="rId36"/>
    <p:sldId id="286" r:id="rId37"/>
    <p:sldId id="293" r:id="rId38"/>
    <p:sldId id="287" r:id="rId39"/>
    <p:sldId id="288" r:id="rId40"/>
    <p:sldId id="305" r:id="rId41"/>
    <p:sldId id="289" r:id="rId42"/>
    <p:sldId id="311" r:id="rId43"/>
    <p:sldId id="312" r:id="rId44"/>
    <p:sldId id="290"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ext uri="{19B8F6BF-5375-455C-9EA6-DF929625EA0E}">
        <p15:presenceInfo xmlns:p15="http://schemas.microsoft.com/office/powerpoint/2012/main" userId="S-1-5-21-639947351-343809578-3807592339-40017" providerId="AD"/>
      </p:ext>
    </p:extLst>
  </p:cmAuthor>
  <p:cmAuthor id="2" name="Hinojosa, Jose Luis" initials="HJL" lastIdx="3" clrIdx="1">
    <p:extLst>
      <p:ext uri="{19B8F6BF-5375-455C-9EA6-DF929625EA0E}">
        <p15:presenceInfo xmlns:p15="http://schemas.microsoft.com/office/powerpoint/2012/main" userId="S-1-5-21-639947351-343809578-3807592339-37959" providerId="AD"/>
      </p:ext>
    </p:extLst>
  </p:cmAuthor>
  <p:cmAuthor id="3" name="DuBro, Jackson" initials="DJ" lastIdx="1" clrIdx="2">
    <p:extLst>
      <p:ext uri="{19B8F6BF-5375-455C-9EA6-DF929625EA0E}">
        <p15:presenceInfo xmlns:p15="http://schemas.microsoft.com/office/powerpoint/2012/main" userId="S::Jackson.DuBro@ercot.com::eeee7753-3465-4fb5-8530-4a50b4dcc9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79774" autoAdjust="0"/>
  </p:normalViewPr>
  <p:slideViewPr>
    <p:cSldViewPr showGuides="1">
      <p:cViewPr varScale="1">
        <p:scale>
          <a:sx n="91" d="100"/>
          <a:sy n="91" d="100"/>
        </p:scale>
        <p:origin x="2094" y="7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ercot.com\Departments\Operations%20Planning\Operations%20Analysis\Monthly%20Intra-Hour%20IRR%20Forecast%20Report\2023\06-Jun\202306_PSRR_PWRR_Error_Report.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'Wind MAE By Hour'!$B$1</c:f>
              <c:strCache>
                <c:ptCount val="1"/>
                <c:pt idx="0">
                  <c:v>Persistence Error</c:v>
                </c:pt>
              </c:strCache>
            </c:strRef>
          </c:tx>
          <c:spPr>
            <a:ln w="28575" cap="rnd">
              <a:solidFill>
                <a:srgbClr val="00AEC7"/>
              </a:solidFill>
              <a:round/>
            </a:ln>
            <a:effectLst/>
          </c:spPr>
          <c:marker>
            <c:symbol val="circle"/>
            <c:size val="7"/>
            <c:spPr>
              <a:solidFill>
                <a:srgbClr val="00AEC7"/>
              </a:solidFill>
              <a:ln w="9525">
                <a:solidFill>
                  <a:srgbClr val="00AEC7"/>
                </a:solidFill>
              </a:ln>
              <a:effectLst/>
            </c:spPr>
          </c:marker>
          <c:val>
            <c:numRef>
              <c:f>'Wind MAE By Hour'!$B$2:$B$25</c:f>
              <c:numCache>
                <c:formatCode>General</c:formatCode>
                <c:ptCount val="24"/>
                <c:pt idx="0">
                  <c:v>107.40077937893149</c:v>
                </c:pt>
                <c:pt idx="1">
                  <c:v>114.32212682653351</c:v>
                </c:pt>
                <c:pt idx="2">
                  <c:v>112.37074232690131</c:v>
                </c:pt>
                <c:pt idx="3">
                  <c:v>99.887356284812626</c:v>
                </c:pt>
                <c:pt idx="4">
                  <c:v>93.006915603449301</c:v>
                </c:pt>
                <c:pt idx="5">
                  <c:v>95.662240883156073</c:v>
                </c:pt>
                <c:pt idx="6">
                  <c:v>104.52819011358575</c:v>
                </c:pt>
                <c:pt idx="7">
                  <c:v>154.31204185014889</c:v>
                </c:pt>
                <c:pt idx="8">
                  <c:v>148.69171873492965</c:v>
                </c:pt>
                <c:pt idx="9">
                  <c:v>93.591514036390521</c:v>
                </c:pt>
                <c:pt idx="10">
                  <c:v>95.846310256439921</c:v>
                </c:pt>
                <c:pt idx="11">
                  <c:v>97.393936802428456</c:v>
                </c:pt>
                <c:pt idx="12">
                  <c:v>90.919846127357104</c:v>
                </c:pt>
                <c:pt idx="13">
                  <c:v>88.205230072398265</c:v>
                </c:pt>
                <c:pt idx="14">
                  <c:v>83.296255926438306</c:v>
                </c:pt>
                <c:pt idx="15">
                  <c:v>103.56252430103437</c:v>
                </c:pt>
                <c:pt idx="16">
                  <c:v>114.77849876497997</c:v>
                </c:pt>
                <c:pt idx="17">
                  <c:v>119.24723721727908</c:v>
                </c:pt>
                <c:pt idx="18">
                  <c:v>132.99667136109889</c:v>
                </c:pt>
                <c:pt idx="19">
                  <c:v>136.08281393168886</c:v>
                </c:pt>
                <c:pt idx="20">
                  <c:v>150.55985853407114</c:v>
                </c:pt>
                <c:pt idx="21">
                  <c:v>148.72756536036363</c:v>
                </c:pt>
                <c:pt idx="22">
                  <c:v>135.29288201979631</c:v>
                </c:pt>
                <c:pt idx="23">
                  <c:v>117.17055415400749</c:v>
                </c:pt>
              </c:numCache>
            </c:numRef>
          </c:val>
          <c:smooth val="0"/>
          <c:extLst>
            <c:ext xmlns:c16="http://schemas.microsoft.com/office/drawing/2014/chart" uri="{C3380CC4-5D6E-409C-BE32-E72D297353CC}">
              <c16:uniqueId val="{00000000-3A31-4359-B3E8-0EA45F7F26A4}"/>
            </c:ext>
          </c:extLst>
        </c:ser>
        <c:ser>
          <c:idx val="1"/>
          <c:order val="1"/>
          <c:tx>
            <c:strRef>
              <c:f>'Wind MAE By Hour'!$C$1</c:f>
              <c:strCache>
                <c:ptCount val="1"/>
                <c:pt idx="0">
                  <c:v>SCED PWRR Error</c:v>
                </c:pt>
              </c:strCache>
            </c:strRef>
          </c:tx>
          <c:spPr>
            <a:ln w="28575" cap="rnd">
              <a:solidFill>
                <a:srgbClr val="5B6770"/>
              </a:solidFill>
              <a:round/>
            </a:ln>
            <a:effectLst/>
          </c:spPr>
          <c:marker>
            <c:symbol val="circle"/>
            <c:size val="7"/>
            <c:spPr>
              <a:solidFill>
                <a:srgbClr val="5B6770"/>
              </a:solidFill>
              <a:ln w="9525">
                <a:solidFill>
                  <a:srgbClr val="5B6770"/>
                </a:solidFill>
              </a:ln>
              <a:effectLst/>
            </c:spPr>
          </c:marker>
          <c:val>
            <c:numRef>
              <c:f>'Wind MAE By Hour'!$C$2:$C$25</c:f>
              <c:numCache>
                <c:formatCode>General</c:formatCode>
                <c:ptCount val="24"/>
                <c:pt idx="0">
                  <c:v>92.609097687833085</c:v>
                </c:pt>
                <c:pt idx="1">
                  <c:v>88.634485635205152</c:v>
                </c:pt>
                <c:pt idx="2">
                  <c:v>87.846294146017868</c:v>
                </c:pt>
                <c:pt idx="3">
                  <c:v>78.376575165044287</c:v>
                </c:pt>
                <c:pt idx="4">
                  <c:v>71.185826224768107</c:v>
                </c:pt>
                <c:pt idx="5">
                  <c:v>71.532929909535113</c:v>
                </c:pt>
                <c:pt idx="6">
                  <c:v>81.977021931494065</c:v>
                </c:pt>
                <c:pt idx="7">
                  <c:v>90.950027239430696</c:v>
                </c:pt>
                <c:pt idx="8">
                  <c:v>94.575069007732779</c:v>
                </c:pt>
                <c:pt idx="9">
                  <c:v>74.084038388204746</c:v>
                </c:pt>
                <c:pt idx="10">
                  <c:v>69.89490070363253</c:v>
                </c:pt>
                <c:pt idx="11">
                  <c:v>75.27404282279538</c:v>
                </c:pt>
                <c:pt idx="12">
                  <c:v>64.606722671680259</c:v>
                </c:pt>
                <c:pt idx="13">
                  <c:v>72.323494393270366</c:v>
                </c:pt>
                <c:pt idx="14">
                  <c:v>67.839533095919492</c:v>
                </c:pt>
                <c:pt idx="15">
                  <c:v>76.660350969507348</c:v>
                </c:pt>
                <c:pt idx="16">
                  <c:v>88.314956431642727</c:v>
                </c:pt>
                <c:pt idx="17">
                  <c:v>92.901467406488351</c:v>
                </c:pt>
                <c:pt idx="18">
                  <c:v>101.94411139486381</c:v>
                </c:pt>
                <c:pt idx="19">
                  <c:v>101.42939278667357</c:v>
                </c:pt>
                <c:pt idx="20">
                  <c:v>104.0780198087708</c:v>
                </c:pt>
                <c:pt idx="21">
                  <c:v>98.773530764974439</c:v>
                </c:pt>
                <c:pt idx="22">
                  <c:v>99.547686412990757</c:v>
                </c:pt>
                <c:pt idx="23">
                  <c:v>95.899880392221633</c:v>
                </c:pt>
              </c:numCache>
            </c:numRef>
          </c:val>
          <c:smooth val="0"/>
          <c:extLst>
            <c:ext xmlns:c16="http://schemas.microsoft.com/office/drawing/2014/chart" uri="{C3380CC4-5D6E-409C-BE32-E72D297353CC}">
              <c16:uniqueId val="{00000001-3A31-4359-B3E8-0EA45F7F26A4}"/>
            </c:ext>
          </c:extLst>
        </c:ser>
        <c:dLbls>
          <c:showLegendKey val="0"/>
          <c:showVal val="0"/>
          <c:showCatName val="0"/>
          <c:showSerName val="0"/>
          <c:showPercent val="0"/>
          <c:showBubbleSize val="0"/>
        </c:dLbls>
        <c:marker val="1"/>
        <c:smooth val="0"/>
        <c:axId val="759112304"/>
        <c:axId val="761468240"/>
      </c:lineChart>
      <c:catAx>
        <c:axId val="75911230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Hour Ending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1468240"/>
        <c:crosses val="autoZero"/>
        <c:auto val="1"/>
        <c:lblAlgn val="ctr"/>
        <c:lblOffset val="100"/>
        <c:noMultiLvlLbl val="0"/>
      </c:catAx>
      <c:valAx>
        <c:axId val="761468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MAE (MW)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911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11/13/2023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11/13/2023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42114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deployed comparison for October 23 is consistent with last year. We see more bias towards regulation down deployment during </a:t>
            </a:r>
            <a:r>
              <a:rPr lang="en-US"/>
              <a:t>all hour</a:t>
            </a:r>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55929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levels of reg up deployment overall. </a:t>
            </a:r>
          </a:p>
          <a:p>
            <a:pPr marL="0" indent="0">
              <a:buFontTx/>
              <a:buNone/>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15230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Regulation down deployment in October 23 is consistent with that of the previous two years. </a:t>
            </a:r>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823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regulation deployed compared with the previous two years. Overall, trends are very similar. We see more regulation up during HE19, similar to last year. We also see more regulation down from HE10-HE17.</a:t>
            </a:r>
          </a:p>
        </p:txBody>
      </p:sp>
      <p:sp>
        <p:nvSpPr>
          <p:cNvPr id="4" name="Slide Number Placeholder 3"/>
          <p:cNvSpPr>
            <a:spLocks noGrp="1"/>
          </p:cNvSpPr>
          <p:nvPr>
            <p:ph type="sldNum" sz="quarter" idx="5"/>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165615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Zero crossing regulation is lower than last two years. On average the zero crossing regulation is above 70%. The lower zero crossing percentage is seen during the sunset hours where there is bias for regulation up deployment.</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222534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we see that it is above 80% for all hours</a:t>
            </a:r>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38969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regulation up exhaustion rate for all hours is 1.45% which is higher than previous year and within the target. </a:t>
            </a: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19228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Average regulation down exhaustion rate for all hours is 3.08%, lower than previous years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97037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up bias occurrence for consecutive SCED intervals for all hours is 68 and peak hours is 30.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242605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down bias occurrence for consecutive SCED intervals for all hours is 162 and peak hours is 26.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183528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Hourly time error accumulation is generally minimal</a:t>
            </a:r>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134217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load for October 23 is higher than last year. </a:t>
            </a:r>
          </a:p>
        </p:txBody>
      </p:sp>
      <p:sp>
        <p:nvSpPr>
          <p:cNvPr id="4" name="Slide Number Placeholder 3"/>
          <p:cNvSpPr>
            <a:spLocks noGrp="1"/>
          </p:cNvSpPr>
          <p:nvPr>
            <p:ph type="sldNum" sz="quarter" idx="5"/>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1830088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load is higher than last two years. </a:t>
            </a:r>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3478769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hourly load ramp trend is consistent with last two years, albeit slightly larger. </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2421921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Wing generation is higher compared to last year’s for HE 1-14.</a:t>
            </a:r>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17616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 capacity on start up and shut down is fairly consistent with the last two years. </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3312234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 – Actual</a:t>
            </a:r>
          </a:p>
          <a:p>
            <a:r>
              <a:rPr lang="en-US" dirty="0"/>
              <a:t>+</a:t>
            </a:r>
            <a:r>
              <a:rPr lang="en-US" dirty="0" err="1"/>
              <a:t>ve</a:t>
            </a:r>
            <a:r>
              <a:rPr lang="en-US" baseline="0" dirty="0"/>
              <a:t> Error =&gt; Over forecasted load</a:t>
            </a:r>
          </a:p>
          <a:p>
            <a:r>
              <a:rPr lang="en-US" baseline="0" dirty="0"/>
              <a:t>-</a:t>
            </a:r>
            <a:r>
              <a:rPr lang="en-US" baseline="0" dirty="0" err="1"/>
              <a:t>ve</a:t>
            </a:r>
            <a:r>
              <a:rPr lang="en-US" baseline="0" dirty="0"/>
              <a:t> Error +&gt; Under forecasted load</a:t>
            </a:r>
          </a:p>
          <a:p>
            <a:r>
              <a:rPr lang="en-US" baseline="0" dirty="0"/>
              <a:t> </a:t>
            </a:r>
          </a:p>
          <a:p>
            <a:r>
              <a:rPr lang="en-US" baseline="0" dirty="0"/>
              <a:t>For STLF, we have seen over forecast during peak hours and under forecast during down ramp hours.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2062414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 Forecast – Actual</a:t>
            </a:r>
          </a:p>
          <a:p>
            <a:endParaRPr lang="en-US" dirty="0"/>
          </a:p>
          <a:p>
            <a:r>
              <a:rPr lang="en-US" dirty="0" err="1"/>
              <a:t>Min,Max</a:t>
            </a:r>
            <a:r>
              <a:rPr lang="en-US" dirty="0"/>
              <a:t>,</a:t>
            </a:r>
            <a:r>
              <a:rPr lang="en-US" baseline="0" dirty="0"/>
              <a:t> 10</a:t>
            </a:r>
            <a:r>
              <a:rPr lang="en-US" baseline="30000" dirty="0"/>
              <a:t>th</a:t>
            </a:r>
            <a:r>
              <a:rPr lang="en-US" baseline="0" dirty="0"/>
              <a:t>, 90</a:t>
            </a:r>
            <a:r>
              <a:rPr lang="en-US" baseline="30000" dirty="0"/>
              <a:t>th</a:t>
            </a:r>
            <a:r>
              <a:rPr lang="en-US" baseline="0" dirty="0"/>
              <a:t> percentile</a:t>
            </a:r>
          </a:p>
          <a:p>
            <a:r>
              <a:rPr lang="en-US" baseline="0" dirty="0"/>
              <a:t>15 minute intervals</a:t>
            </a:r>
          </a:p>
          <a:p>
            <a:endParaRPr lang="en-US" baseline="0" dirty="0"/>
          </a:p>
          <a:p>
            <a:r>
              <a:rPr lang="en-US" baseline="0" dirty="0"/>
              <a:t>Max Positive Forecast Error:</a:t>
            </a:r>
          </a:p>
          <a:p>
            <a:r>
              <a:rPr lang="en-US" baseline="0" dirty="0"/>
              <a:t>10/12/2023 10:30 -&gt; 341.125 MW</a:t>
            </a:r>
          </a:p>
          <a:p>
            <a:endParaRPr lang="en-US" baseline="0" dirty="0"/>
          </a:p>
          <a:p>
            <a:r>
              <a:rPr lang="en-US" baseline="0" dirty="0"/>
              <a:t>Max Negative Forecast Error:</a:t>
            </a:r>
          </a:p>
          <a:p>
            <a:r>
              <a:rPr lang="en-US" baseline="0" dirty="0"/>
              <a:t>10/4/2023 00:15 -&gt; -391.021 MW</a:t>
            </a:r>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1419313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3243297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Breakdown</a:t>
            </a:r>
            <a:r>
              <a:rPr lang="en-US" baseline="0" dirty="0"/>
              <a:t> by resource type and we see significant contribution from wind and solar during the ramping hours</a:t>
            </a:r>
            <a:endParaRPr lang="en-US" dirty="0"/>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238478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3/12/18</a:t>
            </a:r>
            <a:r>
              <a:rPr lang="en-US" baseline="0" dirty="0"/>
              <a:t> – Integral ACE Time Constant Changed from 60 min to 45 min</a:t>
            </a:r>
          </a:p>
          <a:p>
            <a:r>
              <a:rPr lang="en-US" baseline="0" dirty="0"/>
              <a:t>5/17/18 – K4 Changed from 0.3 to 0.2 and K5 Changed from 0.4 to 0.5</a:t>
            </a:r>
          </a:p>
          <a:p>
            <a:r>
              <a:rPr lang="en-US" baseline="0" dirty="0"/>
              <a:t>12/4/18 – 10:05 AM – K6 Changed from 0 to 0.5</a:t>
            </a:r>
          </a:p>
          <a:p>
            <a:r>
              <a:rPr lang="en-US" baseline="0" dirty="0"/>
              <a:t>2/12/19 – 2:15 PM – K6 changed from 0.5 to 1.0</a:t>
            </a:r>
          </a:p>
          <a:p>
            <a:r>
              <a:rPr lang="en-US" baseline="0" dirty="0"/>
              <a:t>3/12/19 – 2:10 PM – PWRR Threshold from 10 to 15 MW/min</a:t>
            </a:r>
          </a:p>
          <a:p>
            <a:r>
              <a:rPr lang="en-US" baseline="0" dirty="0"/>
              <a:t>3/19/19 – 2:15 PM – PWRR Threshold from 15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4/01/19 – 10:00 AM – K5 changed from 0.5 to 0.4 and Max. Integral ACE Feedback changed from 250 to 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4/24/19 – 1:15 PM – Max. Integral ACE Feedback changed from 150 to 160. PWRR Threshold changed from 20 to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5/22/19 – 1:10 PM – K5 changed from 0.4 to 0.5, Max Integral ACE feedback changed from 160 to 200, PWRR Threshold changed from 25 to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6/17/20 – 10 AM - PWRR Calculation method changed from Direct to Interpolated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9/1/20 – 11 AM - Max Integral ACE Feedback changed from 200 to 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9/3/20 – 3 PM - Max Integral ACE Feedback changed from 250 to 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9/4/20 – 3 PM - Max Integral ACE Feedback changed from 300 to 250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6/1/21 – 10:00 AM – K8 Changed from 0 to 0.5, PSRR Threshold changed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6/2/21 – 10:00 AM – PSRR Threshold changed from 10 to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6/3/21 – 10:00 AM – K8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6/4/21 – 10:00 AM – K8 Changed from 0.75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9/2/21 – 10:00 AM – PSRR Threshold changed to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6/7/22 – 10:30 AM – K7 Changed from 0 to 0.5, PDCTRR Min/Max Threshold changed to 10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6/8/22 – 10:30 AM – PDCTRR Min/Max Threshold changed from 10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6/9/22 – 10:30 AM – K7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6/10/22 – 10:30 AM – K7 Changed from 0.07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10:00 AM–Max Integral ACE Feedback changed from 250 to 350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05:10 PM – K5 Changed from 0.5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7/22/22 – 09:40 PM – K5 Changed from 1 to 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7/27/22 – 08:40 AM – PSRR Threshold changed to 40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6/12/23  - PSRR dynamic threshold enabled. The Max PSSR started at 80 MW/min for sunrise and sunset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6/15/23 – The Max PSRR threshold increased to 100 MW/min for sunrise and sunset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085537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a:t>
            </a:r>
            <a:r>
              <a:rPr lang="en-US" baseline="0" dirty="0"/>
              <a:t>renewables vs non-renewables. IRR resources are the main contributor for most part of the day.</a:t>
            </a: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469142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295908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intra-hour wind ramp forecast, SCED PWRR MAE is consistent and persistently smaller than the persistence forecast across the board. </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30130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SCED PWRR is consistent and performing significantly better than the persistence forecast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97310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intra-hour solar ramp forecast, SCED PSRR is generally performing significantly better when compared to the persistence forecast, particularly during the most significant solar ramp hours.</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17307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wind, generally we see bigger forecast errors during ramping periods. </a:t>
            </a:r>
            <a:endParaRPr lang="en-US" baseline="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148018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25549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Total regulation deployed comparison in the last 3 months: Overall we see more bias towards Regulation Down deployment</a:t>
            </a:r>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25792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98575"/>
          </a:xfrm>
          <a:prstGeom prst="rect">
            <a:avLst/>
          </a:prstGeom>
        </p:spPr>
        <p:txBody>
          <a:bodyPr/>
          <a:lstStyle>
            <a:lvl1pPr algn="l">
              <a:defRPr sz="3200" b="1" cap="small" baseline="0"/>
            </a:lvl1pPr>
          </a:lstStyle>
          <a:p>
            <a:r>
              <a:rPr lang="en-US" dirty="0"/>
              <a:t>Click to edit Master title style</a:t>
            </a:r>
          </a:p>
        </p:txBody>
      </p:sp>
      <p:sp>
        <p:nvSpPr>
          <p:cNvPr id="3" name="Subtitle 2"/>
          <p:cNvSpPr>
            <a:spLocks noGrp="1"/>
          </p:cNvSpPr>
          <p:nvPr>
            <p:ph type="subTitle" idx="1"/>
          </p:nvPr>
        </p:nvSpPr>
        <p:spPr>
          <a:xfrm>
            <a:off x="685800" y="3581400"/>
            <a:ext cx="7772400" cy="2057400"/>
          </a:xfrm>
          <a:prstGeom prst="rect">
            <a:avLst/>
          </a:prstGeom>
        </p:spPr>
        <p:txBody>
          <a:bodyPr/>
          <a:lstStyle>
            <a:lvl1pPr marL="0" indent="0" algn="l">
              <a:buNone/>
              <a:defRPr sz="2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38200"/>
            <a:ext cx="8534400" cy="51206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9.emf"/><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2.emf"/><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0.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42.sv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4.sv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8.sv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0.sv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2.sv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sv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8.sv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0.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a:t>Regulation Bias Analysis Post SCR-773</a:t>
            </a:r>
          </a:p>
          <a:p>
            <a:r>
              <a:rPr lang="en-US" dirty="0"/>
              <a:t>October 2023</a:t>
            </a:r>
          </a:p>
          <a:p>
            <a:endParaRPr lang="en-US" dirty="0"/>
          </a:p>
          <a:p>
            <a:r>
              <a:rPr lang="en-US" dirty="0"/>
              <a:t>ERCOT</a:t>
            </a:r>
          </a:p>
          <a:p>
            <a:r>
              <a:rPr lang="en-US" dirty="0"/>
              <a:t>Operations Planning</a:t>
            </a:r>
          </a:p>
          <a:p>
            <a:endParaRPr lang="en-US" dirty="0"/>
          </a:p>
          <a:p>
            <a:r>
              <a:rPr lang="en-US" dirty="0"/>
              <a:t>PDCWG | November 15,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dirty="0"/>
              <a:t>Total Regulation Deployed Comparison</a:t>
            </a:r>
          </a:p>
        </p:txBody>
      </p:sp>
      <p:sp>
        <p:nvSpPr>
          <p:cNvPr id="3" name="Subtitle 2"/>
          <p:cNvSpPr>
            <a:spLocks noGrp="1"/>
          </p:cNvSpPr>
          <p:nvPr>
            <p:ph type="subTitle" idx="1"/>
          </p:nvPr>
        </p:nvSpPr>
        <p:spPr/>
        <p:txBody>
          <a:bodyPr/>
          <a:lstStyle/>
          <a:p>
            <a:pPr algn="l"/>
            <a:r>
              <a:rPr lang="en-US" dirty="0"/>
              <a:t>Total regulation deployed for the last three months.</a:t>
            </a:r>
          </a:p>
        </p:txBody>
      </p:sp>
    </p:spTree>
    <p:extLst>
      <p:ext uri="{BB962C8B-B14F-4D97-AF65-F5344CB8AC3E}">
        <p14:creationId xmlns:p14="http://schemas.microsoft.com/office/powerpoint/2010/main" val="81716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Total Regulation Deployed Comparison - Monthly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3" name="Picture 2">
            <a:extLst>
              <a:ext uri="{FF2B5EF4-FFF2-40B4-BE49-F238E27FC236}">
                <a16:creationId xmlns:a16="http://schemas.microsoft.com/office/drawing/2014/main" id="{AC4CCC31-0937-0B68-9839-E4AA51DACC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7345" y="1143000"/>
            <a:ext cx="7769310" cy="4351747"/>
          </a:xfrm>
          <a:prstGeom prst="rect">
            <a:avLst/>
          </a:prstGeom>
        </p:spPr>
      </p:pic>
    </p:spTree>
    <p:extLst>
      <p:ext uri="{BB962C8B-B14F-4D97-AF65-F5344CB8AC3E}">
        <p14:creationId xmlns:p14="http://schemas.microsoft.com/office/powerpoint/2010/main" val="375276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u="sng" dirty="0"/>
              <a:t>Metric 1</a:t>
            </a:r>
            <a:r>
              <a:rPr lang="en-US" b="1" dirty="0"/>
              <a:t>: Regulation Deployed Comparisons</a:t>
            </a:r>
          </a:p>
        </p:txBody>
      </p:sp>
      <p:sp>
        <p:nvSpPr>
          <p:cNvPr id="3" name="Subtitle 2"/>
          <p:cNvSpPr>
            <a:spLocks noGrp="1"/>
          </p:cNvSpPr>
          <p:nvPr>
            <p:ph type="subTitle" idx="1"/>
          </p:nvPr>
        </p:nvSpPr>
        <p:spPr/>
        <p:txBody>
          <a:bodyPr/>
          <a:lstStyle/>
          <a:p>
            <a:pPr algn="l"/>
            <a:r>
              <a:rPr lang="en-US" dirty="0"/>
              <a:t>Trend and monitor the regulation deployed by hour.</a:t>
            </a:r>
          </a:p>
          <a:p>
            <a:endParaRPr lang="en-US" dirty="0"/>
          </a:p>
        </p:txBody>
      </p:sp>
    </p:spTree>
    <p:extLst>
      <p:ext uri="{BB962C8B-B14F-4D97-AF65-F5344CB8AC3E}">
        <p14:creationId xmlns:p14="http://schemas.microsoft.com/office/powerpoint/2010/main" val="265103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3" name="Picture 2">
            <a:extLst>
              <a:ext uri="{FF2B5EF4-FFF2-40B4-BE49-F238E27FC236}">
                <a16:creationId xmlns:a16="http://schemas.microsoft.com/office/drawing/2014/main" id="{C595ED0B-C4D4-F4AC-2D48-684891E119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5907" y="1256466"/>
            <a:ext cx="5875971" cy="4345066"/>
          </a:xfrm>
          <a:prstGeom prst="rect">
            <a:avLst/>
          </a:prstGeom>
        </p:spPr>
      </p:pic>
    </p:spTree>
    <p:extLst>
      <p:ext uri="{BB962C8B-B14F-4D97-AF65-F5344CB8AC3E}">
        <p14:creationId xmlns:p14="http://schemas.microsoft.com/office/powerpoint/2010/main" val="421767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5" name="Picture 4">
            <a:extLst>
              <a:ext uri="{FF2B5EF4-FFF2-40B4-BE49-F238E27FC236}">
                <a16:creationId xmlns:a16="http://schemas.microsoft.com/office/drawing/2014/main" id="{A0C69542-C803-8676-C65F-26515FD5292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060" b="2060"/>
          <a:stretch/>
        </p:blipFill>
        <p:spPr>
          <a:xfrm>
            <a:off x="80207" y="800100"/>
            <a:ext cx="8983586" cy="5257800"/>
          </a:xfrm>
          <a:prstGeom prst="rect">
            <a:avLst/>
          </a:prstGeom>
        </p:spPr>
      </p:pic>
    </p:spTree>
    <p:extLst>
      <p:ext uri="{BB962C8B-B14F-4D97-AF65-F5344CB8AC3E}">
        <p14:creationId xmlns:p14="http://schemas.microsoft.com/office/powerpoint/2010/main" val="140036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Deployed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a:extLst>
              <a:ext uri="{FF2B5EF4-FFF2-40B4-BE49-F238E27FC236}">
                <a16:creationId xmlns:a16="http://schemas.microsoft.com/office/drawing/2014/main" id="{5A1898AC-D6EC-CBF8-F382-7345488E26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17895" y="990600"/>
            <a:ext cx="8478978" cy="5181598"/>
          </a:xfrm>
          <a:prstGeom prst="rect">
            <a:avLst/>
          </a:prstGeom>
        </p:spPr>
      </p:pic>
    </p:spTree>
    <p:extLst>
      <p:ext uri="{BB962C8B-B14F-4D97-AF65-F5344CB8AC3E}">
        <p14:creationId xmlns:p14="http://schemas.microsoft.com/office/powerpoint/2010/main" val="22136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2</a:t>
            </a:r>
            <a:r>
              <a:rPr lang="en-US" dirty="0"/>
              <a:t>: Total Regulation Deployed Comparisons</a:t>
            </a:r>
          </a:p>
        </p:txBody>
      </p:sp>
      <p:sp>
        <p:nvSpPr>
          <p:cNvPr id="3" name="Subtitle 2"/>
          <p:cNvSpPr>
            <a:spLocks noGrp="1"/>
          </p:cNvSpPr>
          <p:nvPr>
            <p:ph type="subTitle" idx="1"/>
          </p:nvPr>
        </p:nvSpPr>
        <p:spPr/>
        <p:txBody>
          <a:bodyPr/>
          <a:lstStyle/>
          <a:p>
            <a:r>
              <a:rPr lang="en-US" dirty="0"/>
              <a:t>Set target of </a:t>
            </a:r>
            <a:r>
              <a:rPr lang="en-US" u="sng" dirty="0"/>
              <a:t>50MW</a:t>
            </a:r>
            <a:r>
              <a:rPr lang="en-US" dirty="0"/>
              <a:t> for total regulation deployed by hour for peak hours.</a:t>
            </a:r>
          </a:p>
        </p:txBody>
      </p:sp>
    </p:spTree>
    <p:extLst>
      <p:ext uri="{BB962C8B-B14F-4D97-AF65-F5344CB8AC3E}">
        <p14:creationId xmlns:p14="http://schemas.microsoft.com/office/powerpoint/2010/main" val="269930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Regulation Deployed Comparison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5" name="Picture 4">
            <a:extLst>
              <a:ext uri="{FF2B5EF4-FFF2-40B4-BE49-F238E27FC236}">
                <a16:creationId xmlns:a16="http://schemas.microsoft.com/office/drawing/2014/main" id="{E8170218-826C-6148-71D3-B707D943C9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08935" y="1045086"/>
            <a:ext cx="8537734" cy="4767826"/>
          </a:xfrm>
          <a:prstGeom prst="rect">
            <a:avLst/>
          </a:prstGeom>
        </p:spPr>
      </p:pic>
    </p:spTree>
    <p:extLst>
      <p:ext uri="{BB962C8B-B14F-4D97-AF65-F5344CB8AC3E}">
        <p14:creationId xmlns:p14="http://schemas.microsoft.com/office/powerpoint/2010/main" val="320491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u="sng" dirty="0"/>
              <a:t>Metric 3</a:t>
            </a:r>
            <a:r>
              <a:rPr lang="en-US" sz="3200" dirty="0"/>
              <a:t>: 15-min Intervals Where Both REGUP/REGDN Were Deployed</a:t>
            </a:r>
          </a:p>
        </p:txBody>
      </p:sp>
      <p:sp>
        <p:nvSpPr>
          <p:cNvPr id="3" name="Subtitle 2"/>
          <p:cNvSpPr>
            <a:spLocks noGrp="1"/>
          </p:cNvSpPr>
          <p:nvPr>
            <p:ph type="subTitle" idx="1"/>
          </p:nvPr>
        </p:nvSpPr>
        <p:spPr/>
        <p:txBody>
          <a:bodyPr/>
          <a:lstStyle/>
          <a:p>
            <a:r>
              <a:rPr lang="en-US" dirty="0"/>
              <a:t>Set target of 85% for the number of intervals where regulation deployment was both up and down.</a:t>
            </a:r>
          </a:p>
        </p:txBody>
      </p:sp>
    </p:spTree>
    <p:extLst>
      <p:ext uri="{BB962C8B-B14F-4D97-AF65-F5344CB8AC3E}">
        <p14:creationId xmlns:p14="http://schemas.microsoft.com/office/powerpoint/2010/main" val="130094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Crossing Regulation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3" name="Picture 2">
            <a:extLst>
              <a:ext uri="{FF2B5EF4-FFF2-40B4-BE49-F238E27FC236}">
                <a16:creationId xmlns:a16="http://schemas.microsoft.com/office/drawing/2014/main" id="{A24A952D-032B-2C7A-51B4-B989FC8298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2339" y="771804"/>
            <a:ext cx="5848925" cy="5367570"/>
          </a:xfrm>
          <a:prstGeom prst="rect">
            <a:avLst/>
          </a:prstGeom>
        </p:spPr>
      </p:pic>
    </p:spTree>
    <p:extLst>
      <p:ext uri="{BB962C8B-B14F-4D97-AF65-F5344CB8AC3E}">
        <p14:creationId xmlns:p14="http://schemas.microsoft.com/office/powerpoint/2010/main" val="168995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Discussion Points</a:t>
            </a:r>
          </a:p>
          <a:p>
            <a:pPr marL="514350" indent="-514350">
              <a:buFont typeface="+mj-lt"/>
              <a:buAutoNum type="arabicPeriod"/>
            </a:pPr>
            <a:r>
              <a:rPr lang="en-US" sz="2000" dirty="0"/>
              <a:t>Current GTBD Parameters &amp; References</a:t>
            </a:r>
          </a:p>
          <a:p>
            <a:pPr marL="514350" indent="-514350">
              <a:buFont typeface="+mj-lt"/>
              <a:buAutoNum type="arabicPeriod"/>
            </a:pPr>
            <a:r>
              <a:rPr lang="en-US" sz="2000" dirty="0"/>
              <a:t>Metric to measure Regulation bias and performance</a:t>
            </a:r>
          </a:p>
          <a:p>
            <a:pPr marL="514350" indent="-514350">
              <a:buFont typeface="+mj-lt"/>
              <a:buAutoNum type="arabicPeriod"/>
            </a:pPr>
            <a:r>
              <a:rPr lang="en-US" sz="2000" dirty="0"/>
              <a:t>Regulation Deployed comparison for last three months.</a:t>
            </a:r>
          </a:p>
          <a:p>
            <a:pPr marL="514350" indent="-514350">
              <a:buFont typeface="+mj-lt"/>
              <a:buAutoNum type="arabicPeriod"/>
            </a:pPr>
            <a:r>
              <a:rPr lang="en-US" sz="2000" dirty="0"/>
              <a:t>Total Regulation (net) Deployed Comparison</a:t>
            </a:r>
          </a:p>
          <a:p>
            <a:pPr marL="514350" indent="-514350">
              <a:buFont typeface="+mj-lt"/>
              <a:buAutoNum type="arabicPeriod"/>
            </a:pPr>
            <a:r>
              <a:rPr lang="en-US" sz="2000" dirty="0"/>
              <a:t>Regulation Deployed 15-minute interval comparison by each hour for 2021, 2022, and 2023 months</a:t>
            </a:r>
          </a:p>
          <a:p>
            <a:pPr marL="514350" indent="-514350">
              <a:buFont typeface="+mj-lt"/>
              <a:buAutoNum type="arabicPeriod"/>
            </a:pPr>
            <a:r>
              <a:rPr lang="en-US" sz="2000" dirty="0"/>
              <a:t>Regulation Exhaustion Rate</a:t>
            </a:r>
          </a:p>
          <a:p>
            <a:pPr marL="514350" indent="-514350">
              <a:buFont typeface="+mj-lt"/>
              <a:buAutoNum type="arabicPeriod"/>
            </a:pPr>
            <a:r>
              <a:rPr lang="en-US" sz="2000" dirty="0"/>
              <a:t>Regulation bias for consecutive 5-min SCED intervals</a:t>
            </a:r>
          </a:p>
          <a:p>
            <a:pPr marL="514350" indent="-514350">
              <a:buFont typeface="+mj-lt"/>
              <a:buAutoNum type="arabicPeriod"/>
            </a:pPr>
            <a:r>
              <a:rPr lang="en-US" sz="2000" dirty="0"/>
              <a:t>Time Error &amp; Contributing Factors</a:t>
            </a:r>
          </a:p>
          <a:p>
            <a:pPr marL="514350" indent="-514350">
              <a:buFont typeface="+mj-lt"/>
              <a:buAutoNum type="arabicPeriod"/>
            </a:pPr>
            <a:r>
              <a:rPr lang="en-US" sz="2000" dirty="0"/>
              <a:t>Summary</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“Zero” Crossing Regulation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3" name="Picture 2">
            <a:extLst>
              <a:ext uri="{FF2B5EF4-FFF2-40B4-BE49-F238E27FC236}">
                <a16:creationId xmlns:a16="http://schemas.microsoft.com/office/drawing/2014/main" id="{F061AE47-0E82-A2AE-11CF-6D63D1B6FC3B}"/>
              </a:ext>
            </a:extLst>
          </p:cNvPr>
          <p:cNvPicPr>
            <a:picLocks noChangeAspect="1"/>
          </p:cNvPicPr>
          <p:nvPr/>
        </p:nvPicPr>
        <p:blipFill rotWithShape="1">
          <a:blip r:embed="rId3">
            <a:extLst>
              <a:ext uri="{28A0092B-C50C-407E-A947-70E740481C1C}">
                <a14:useLocalDpi xmlns:a14="http://schemas.microsoft.com/office/drawing/2010/main" val="0"/>
              </a:ext>
            </a:extLst>
          </a:blip>
          <a:srcRect t="2314" b="2314"/>
          <a:stretch/>
        </p:blipFill>
        <p:spPr>
          <a:xfrm>
            <a:off x="1009381" y="2484589"/>
            <a:ext cx="7125237" cy="1888821"/>
          </a:xfrm>
          <a:prstGeom prst="rect">
            <a:avLst/>
          </a:prstGeom>
        </p:spPr>
      </p:pic>
    </p:spTree>
    <p:extLst>
      <p:ext uri="{BB962C8B-B14F-4D97-AF65-F5344CB8AC3E}">
        <p14:creationId xmlns:p14="http://schemas.microsoft.com/office/powerpoint/2010/main" val="348978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Metric 4: Regulation Exhaustion Rate</a:t>
            </a:r>
          </a:p>
        </p:txBody>
      </p:sp>
      <p:sp>
        <p:nvSpPr>
          <p:cNvPr id="3" name="Subtitle 2"/>
          <p:cNvSpPr>
            <a:spLocks noGrp="1"/>
          </p:cNvSpPr>
          <p:nvPr>
            <p:ph type="subTitle" idx="1"/>
          </p:nvPr>
        </p:nvSpPr>
        <p:spPr/>
        <p:txBody>
          <a:bodyPr/>
          <a:lstStyle/>
          <a:p>
            <a:r>
              <a:rPr lang="en-US" dirty="0"/>
              <a:t>Track the regulation exhaustion rate for all hours (not to exceed 5%.)</a:t>
            </a:r>
          </a:p>
          <a:p>
            <a:endParaRPr lang="en-US" dirty="0"/>
          </a:p>
        </p:txBody>
      </p:sp>
    </p:spTree>
    <p:extLst>
      <p:ext uri="{BB962C8B-B14F-4D97-AF65-F5344CB8AC3E}">
        <p14:creationId xmlns:p14="http://schemas.microsoft.com/office/powerpoint/2010/main" val="308900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5" name="Picture 4">
            <a:extLst>
              <a:ext uri="{FF2B5EF4-FFF2-40B4-BE49-F238E27FC236}">
                <a16:creationId xmlns:a16="http://schemas.microsoft.com/office/drawing/2014/main" id="{18DBD481-FB5F-9D35-1654-FE8595C086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2933" y="1061762"/>
            <a:ext cx="7958132" cy="4734474"/>
          </a:xfrm>
          <a:prstGeom prst="rect">
            <a:avLst/>
          </a:prstGeom>
        </p:spPr>
      </p:pic>
      <p:pic>
        <p:nvPicPr>
          <p:cNvPr id="6" name="Picture 5">
            <a:extLst>
              <a:ext uri="{FF2B5EF4-FFF2-40B4-BE49-F238E27FC236}">
                <a16:creationId xmlns:a16="http://schemas.microsoft.com/office/drawing/2014/main" id="{FD02CA4B-6E76-E1BD-540D-696B1A43CB30}"/>
              </a:ext>
            </a:extLst>
          </p:cNvPr>
          <p:cNvPicPr>
            <a:picLocks noChangeAspect="1"/>
          </p:cNvPicPr>
          <p:nvPr/>
        </p:nvPicPr>
        <p:blipFill>
          <a:blip r:embed="rId5"/>
          <a:stretch>
            <a:fillRect/>
          </a:stretch>
        </p:blipFill>
        <p:spPr>
          <a:xfrm>
            <a:off x="3505200" y="1676400"/>
            <a:ext cx="2771775" cy="838200"/>
          </a:xfrm>
          <a:prstGeom prst="rect">
            <a:avLst/>
          </a:prstGeom>
        </p:spPr>
      </p:pic>
    </p:spTree>
    <p:extLst>
      <p:ext uri="{BB962C8B-B14F-4D97-AF65-F5344CB8AC3E}">
        <p14:creationId xmlns:p14="http://schemas.microsoft.com/office/powerpoint/2010/main" val="137119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A74E4E7A-6E47-2704-15F0-F4BBA5BD9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2933" y="1066154"/>
            <a:ext cx="7958133" cy="4725691"/>
          </a:xfrm>
          <a:prstGeom prst="rect">
            <a:avLst/>
          </a:prstGeom>
        </p:spPr>
      </p:pic>
      <p:pic>
        <p:nvPicPr>
          <p:cNvPr id="5" name="Picture 4">
            <a:extLst>
              <a:ext uri="{FF2B5EF4-FFF2-40B4-BE49-F238E27FC236}">
                <a16:creationId xmlns:a16="http://schemas.microsoft.com/office/drawing/2014/main" id="{18A121CD-3C35-356C-8AAD-61073D21AF16}"/>
              </a:ext>
            </a:extLst>
          </p:cNvPr>
          <p:cNvPicPr>
            <a:picLocks noChangeAspect="1"/>
          </p:cNvPicPr>
          <p:nvPr/>
        </p:nvPicPr>
        <p:blipFill>
          <a:blip r:embed="rId5"/>
          <a:stretch>
            <a:fillRect/>
          </a:stretch>
        </p:blipFill>
        <p:spPr>
          <a:xfrm>
            <a:off x="4114800" y="1828800"/>
            <a:ext cx="2771775" cy="809625"/>
          </a:xfrm>
          <a:prstGeom prst="rect">
            <a:avLst/>
          </a:prstGeom>
        </p:spPr>
      </p:pic>
    </p:spTree>
    <p:extLst>
      <p:ext uri="{BB962C8B-B14F-4D97-AF65-F5344CB8AC3E}">
        <p14:creationId xmlns:p14="http://schemas.microsoft.com/office/powerpoint/2010/main" val="69979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5</a:t>
            </a:r>
            <a:r>
              <a:rPr lang="en-US" dirty="0"/>
              <a:t>: Stats on REGUP Bias for Consecutive 5-min Intervals</a:t>
            </a:r>
          </a:p>
        </p:txBody>
      </p:sp>
      <p:sp>
        <p:nvSpPr>
          <p:cNvPr id="3" name="Subtitle 2"/>
          <p:cNvSpPr>
            <a:spLocks noGrp="1"/>
          </p:cNvSpPr>
          <p:nvPr>
            <p:ph type="subTitle" idx="1"/>
          </p:nvPr>
        </p:nvSpPr>
        <p:spPr/>
        <p:txBody>
          <a:bodyPr/>
          <a:lstStyle/>
          <a:p>
            <a:r>
              <a:rPr lang="en-US" dirty="0"/>
              <a:t>Using a 50MW filter, target 15 occurrences or less per month for regulation bias of six or more consecutive 5-minute intervals for peak hours.</a:t>
            </a:r>
          </a:p>
          <a:p>
            <a:endParaRPr lang="en-US" dirty="0"/>
          </a:p>
        </p:txBody>
      </p:sp>
    </p:spTree>
    <p:extLst>
      <p:ext uri="{BB962C8B-B14F-4D97-AF65-F5344CB8AC3E}">
        <p14:creationId xmlns:p14="http://schemas.microsoft.com/office/powerpoint/2010/main" val="305563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5" name="Picture 4">
            <a:extLst>
              <a:ext uri="{FF2B5EF4-FFF2-40B4-BE49-F238E27FC236}">
                <a16:creationId xmlns:a16="http://schemas.microsoft.com/office/drawing/2014/main" id="{57166C21-D730-A06D-63BC-A9D615F06D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495" y="948229"/>
            <a:ext cx="8106309" cy="4961541"/>
          </a:xfrm>
          <a:prstGeom prst="rect">
            <a:avLst/>
          </a:prstGeom>
        </p:spPr>
      </p:pic>
      <p:pic>
        <p:nvPicPr>
          <p:cNvPr id="3" name="Picture 2">
            <a:extLst>
              <a:ext uri="{FF2B5EF4-FFF2-40B4-BE49-F238E27FC236}">
                <a16:creationId xmlns:a16="http://schemas.microsoft.com/office/drawing/2014/main" id="{5B49C86D-6EDE-711A-E2C7-DD0B49E206C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98683" y="1600200"/>
            <a:ext cx="2059112" cy="990600"/>
          </a:xfrm>
          <a:prstGeom prst="rect">
            <a:avLst/>
          </a:prstGeom>
        </p:spPr>
      </p:pic>
    </p:spTree>
    <p:extLst>
      <p:ext uri="{BB962C8B-B14F-4D97-AF65-F5344CB8AC3E}">
        <p14:creationId xmlns:p14="http://schemas.microsoft.com/office/powerpoint/2010/main" val="339035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5" name="Picture 4">
            <a:extLst>
              <a:ext uri="{FF2B5EF4-FFF2-40B4-BE49-F238E27FC236}">
                <a16:creationId xmlns:a16="http://schemas.microsoft.com/office/drawing/2014/main" id="{C2A9CA28-729D-3875-B7E8-94906C994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6426" y="1071622"/>
            <a:ext cx="8316547" cy="4714755"/>
          </a:xfrm>
          <a:prstGeom prst="rect">
            <a:avLst/>
          </a:prstGeom>
        </p:spPr>
      </p:pic>
      <p:pic>
        <p:nvPicPr>
          <p:cNvPr id="7" name="Picture 6">
            <a:extLst>
              <a:ext uri="{FF2B5EF4-FFF2-40B4-BE49-F238E27FC236}">
                <a16:creationId xmlns:a16="http://schemas.microsoft.com/office/drawing/2014/main" id="{7E6268D3-F171-D14F-8E44-B3F7E915F14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45405" y="1676400"/>
            <a:ext cx="2013857" cy="914400"/>
          </a:xfrm>
          <a:prstGeom prst="rect">
            <a:avLst/>
          </a:prstGeom>
        </p:spPr>
      </p:pic>
    </p:spTree>
    <p:extLst>
      <p:ext uri="{BB962C8B-B14F-4D97-AF65-F5344CB8AC3E}">
        <p14:creationId xmlns:p14="http://schemas.microsoft.com/office/powerpoint/2010/main" val="250029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and Contributing Factors</a:t>
            </a:r>
          </a:p>
        </p:txBody>
      </p:sp>
      <p:sp>
        <p:nvSpPr>
          <p:cNvPr id="3" name="Subtitle 2"/>
          <p:cNvSpPr>
            <a:spLocks noGrp="1"/>
          </p:cNvSpPr>
          <p:nvPr>
            <p:ph type="subTitle" idx="1"/>
          </p:nvPr>
        </p:nvSpPr>
        <p:spPr/>
        <p:txBody>
          <a:bodyPr/>
          <a:lstStyle/>
          <a:p>
            <a:r>
              <a:rPr lang="en-US" dirty="0"/>
              <a:t>Accumulated Time Error, Load and Wind Ramp, PWRR Error, Start-Up/Shut-Down Hours, STLF Error, and Expected Generation Deviation.</a:t>
            </a:r>
          </a:p>
          <a:p>
            <a:endParaRPr lang="en-US" dirty="0"/>
          </a:p>
        </p:txBody>
      </p:sp>
    </p:spTree>
    <p:extLst>
      <p:ext uri="{BB962C8B-B14F-4D97-AF65-F5344CB8AC3E}">
        <p14:creationId xmlns:p14="http://schemas.microsoft.com/office/powerpoint/2010/main" val="1244063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Accumulation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a:extLst>
              <a:ext uri="{FF2B5EF4-FFF2-40B4-BE49-F238E27FC236}">
                <a16:creationId xmlns:a16="http://schemas.microsoft.com/office/drawing/2014/main" id="{DDAFAD68-A53A-0A4C-4C33-774D5D0EEE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8108" y="983308"/>
            <a:ext cx="8127783" cy="4891381"/>
          </a:xfrm>
          <a:prstGeom prst="rect">
            <a:avLst/>
          </a:prstGeom>
        </p:spPr>
      </p:pic>
    </p:spTree>
    <p:extLst>
      <p:ext uri="{BB962C8B-B14F-4D97-AF65-F5344CB8AC3E}">
        <p14:creationId xmlns:p14="http://schemas.microsoft.com/office/powerpoint/2010/main" val="110013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457950" y="6356350"/>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29</a:t>
            </a:fld>
            <a:endParaRPr lang="en-US"/>
          </a:p>
        </p:txBody>
      </p:sp>
      <p:sp>
        <p:nvSpPr>
          <p:cNvPr id="6" name="Title 5">
            <a:extLst>
              <a:ext uri="{FF2B5EF4-FFF2-40B4-BE49-F238E27FC236}">
                <a16:creationId xmlns:a16="http://schemas.microsoft.com/office/drawing/2014/main" id="{F906B05F-123C-42E7-BEF1-5172A8865C24}"/>
              </a:ext>
            </a:extLst>
          </p:cNvPr>
          <p:cNvSpPr>
            <a:spLocks noGrp="1"/>
          </p:cNvSpPr>
          <p:nvPr>
            <p:ph type="title"/>
          </p:nvPr>
        </p:nvSpPr>
        <p:spPr/>
        <p:txBody>
          <a:bodyPr/>
          <a:lstStyle/>
          <a:p>
            <a:r>
              <a:rPr lang="en-US" dirty="0"/>
              <a:t>Load Profile</a:t>
            </a:r>
          </a:p>
        </p:txBody>
      </p:sp>
      <p:pic>
        <p:nvPicPr>
          <p:cNvPr id="3" name="Picture 2">
            <a:extLst>
              <a:ext uri="{FF2B5EF4-FFF2-40B4-BE49-F238E27FC236}">
                <a16:creationId xmlns:a16="http://schemas.microsoft.com/office/drawing/2014/main" id="{3E70D21E-0D11-D585-525B-CA58D6B5CD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75684" y="948939"/>
            <a:ext cx="8392632" cy="4960119"/>
          </a:xfrm>
          <a:prstGeom prst="rect">
            <a:avLst/>
          </a:prstGeom>
        </p:spPr>
      </p:pic>
    </p:spTree>
    <p:extLst>
      <p:ext uri="{BB962C8B-B14F-4D97-AF65-F5344CB8AC3E}">
        <p14:creationId xmlns:p14="http://schemas.microsoft.com/office/powerpoint/2010/main" val="14871262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GTBD Parameters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5" name="Picture 4"/>
          <p:cNvPicPr>
            <a:picLocks noChangeAspect="1"/>
          </p:cNvPicPr>
          <p:nvPr/>
        </p:nvPicPr>
        <p:blipFill rotWithShape="1">
          <a:blip r:embed="rId3"/>
          <a:srcRect b="13953"/>
          <a:stretch/>
        </p:blipFill>
        <p:spPr>
          <a:xfrm>
            <a:off x="152400" y="5184334"/>
            <a:ext cx="3886200" cy="238003"/>
          </a:xfrm>
          <a:prstGeom prst="rect">
            <a:avLst/>
          </a:prstGeom>
        </p:spPr>
      </p:pic>
      <p:pic>
        <p:nvPicPr>
          <p:cNvPr id="8" name="Picture 7">
            <a:extLst>
              <a:ext uri="{FF2B5EF4-FFF2-40B4-BE49-F238E27FC236}">
                <a16:creationId xmlns:a16="http://schemas.microsoft.com/office/drawing/2014/main" id="{C7C44CD5-7FF1-45AD-BFEC-857104743C3E}"/>
              </a:ext>
            </a:extLst>
          </p:cNvPr>
          <p:cNvPicPr>
            <a:picLocks noChangeAspect="1"/>
          </p:cNvPicPr>
          <p:nvPr/>
        </p:nvPicPr>
        <p:blipFill>
          <a:blip r:embed="rId4"/>
          <a:stretch>
            <a:fillRect/>
          </a:stretch>
        </p:blipFill>
        <p:spPr>
          <a:xfrm>
            <a:off x="1152525" y="787614"/>
            <a:ext cx="6838950" cy="4181475"/>
          </a:xfrm>
          <a:prstGeom prst="rect">
            <a:avLst/>
          </a:prstGeom>
        </p:spPr>
      </p:pic>
      <p:pic>
        <p:nvPicPr>
          <p:cNvPr id="13" name="Picture 12">
            <a:extLst>
              <a:ext uri="{FF2B5EF4-FFF2-40B4-BE49-F238E27FC236}">
                <a16:creationId xmlns:a16="http://schemas.microsoft.com/office/drawing/2014/main" id="{272D2A14-AD5D-456B-B858-3DC6E2131FC5}"/>
              </a:ext>
            </a:extLst>
          </p:cNvPr>
          <p:cNvPicPr>
            <a:picLocks noChangeAspect="1"/>
          </p:cNvPicPr>
          <p:nvPr/>
        </p:nvPicPr>
        <p:blipFill>
          <a:blip r:embed="rId5"/>
          <a:stretch>
            <a:fillRect/>
          </a:stretch>
        </p:blipFill>
        <p:spPr>
          <a:xfrm>
            <a:off x="152400" y="5719164"/>
            <a:ext cx="4419600" cy="304586"/>
          </a:xfrm>
          <a:prstGeom prst="rect">
            <a:avLst/>
          </a:prstGeom>
        </p:spPr>
      </p:pic>
      <p:pic>
        <p:nvPicPr>
          <p:cNvPr id="6" name="Picture 5">
            <a:extLst>
              <a:ext uri="{FF2B5EF4-FFF2-40B4-BE49-F238E27FC236}">
                <a16:creationId xmlns:a16="http://schemas.microsoft.com/office/drawing/2014/main" id="{68FE22AA-9503-283A-C6D6-B341BD8F08AB}"/>
              </a:ext>
            </a:extLst>
          </p:cNvPr>
          <p:cNvPicPr>
            <a:picLocks noChangeAspect="1"/>
          </p:cNvPicPr>
          <p:nvPr/>
        </p:nvPicPr>
        <p:blipFill>
          <a:blip r:embed="rId6"/>
          <a:stretch>
            <a:fillRect/>
          </a:stretch>
        </p:blipFill>
        <p:spPr>
          <a:xfrm>
            <a:off x="5257800" y="4969089"/>
            <a:ext cx="2842506" cy="1150720"/>
          </a:xfrm>
          <a:prstGeom prst="rect">
            <a:avLst/>
          </a:prstGeom>
        </p:spPr>
      </p:pic>
    </p:spTree>
    <p:extLst>
      <p:ext uri="{BB962C8B-B14F-4D97-AF65-F5344CB8AC3E}">
        <p14:creationId xmlns:p14="http://schemas.microsoft.com/office/powerpoint/2010/main" val="1133701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Load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5" name="Picture 4">
            <a:extLst>
              <a:ext uri="{FF2B5EF4-FFF2-40B4-BE49-F238E27FC236}">
                <a16:creationId xmlns:a16="http://schemas.microsoft.com/office/drawing/2014/main" id="{3E0818E5-DBFE-4919-D8C7-6AB436FDFA4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14" b="1914"/>
          <a:stretch/>
        </p:blipFill>
        <p:spPr>
          <a:xfrm>
            <a:off x="249561" y="990600"/>
            <a:ext cx="8644877" cy="4909920"/>
          </a:xfrm>
          <a:prstGeom prst="rect">
            <a:avLst/>
          </a:prstGeom>
        </p:spPr>
      </p:pic>
    </p:spTree>
    <p:extLst>
      <p:ext uri="{BB962C8B-B14F-4D97-AF65-F5344CB8AC3E}">
        <p14:creationId xmlns:p14="http://schemas.microsoft.com/office/powerpoint/2010/main" val="437692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Ramp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4">
            <a:extLst>
              <a:ext uri="{FF2B5EF4-FFF2-40B4-BE49-F238E27FC236}">
                <a16:creationId xmlns:a16="http://schemas.microsoft.com/office/drawing/2014/main" id="{1B743D3A-F61F-3381-67A4-D2163E6DB6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0489" y="916719"/>
            <a:ext cx="8483021" cy="5024559"/>
          </a:xfrm>
          <a:prstGeom prst="rect">
            <a:avLst/>
          </a:prstGeom>
        </p:spPr>
      </p:pic>
    </p:spTree>
    <p:extLst>
      <p:ext uri="{BB962C8B-B14F-4D97-AF65-F5344CB8AC3E}">
        <p14:creationId xmlns:p14="http://schemas.microsoft.com/office/powerpoint/2010/main" val="325592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pic>
        <p:nvPicPr>
          <p:cNvPr id="5" name="Picture 4">
            <a:extLst>
              <a:ext uri="{FF2B5EF4-FFF2-40B4-BE49-F238E27FC236}">
                <a16:creationId xmlns:a16="http://schemas.microsoft.com/office/drawing/2014/main" id="{423A32D8-9A59-29AC-5191-7C294EADFE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9816" y="884419"/>
            <a:ext cx="8384365" cy="5089159"/>
          </a:xfrm>
          <a:prstGeom prst="rect">
            <a:avLst/>
          </a:prstGeom>
        </p:spPr>
      </p:pic>
    </p:spTree>
    <p:extLst>
      <p:ext uri="{BB962C8B-B14F-4D97-AF65-F5344CB8AC3E}">
        <p14:creationId xmlns:p14="http://schemas.microsoft.com/office/powerpoint/2010/main" val="191198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&amp; Shut-Down Hours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pic>
        <p:nvPicPr>
          <p:cNvPr id="5" name="Picture 4">
            <a:extLst>
              <a:ext uri="{FF2B5EF4-FFF2-40B4-BE49-F238E27FC236}">
                <a16:creationId xmlns:a16="http://schemas.microsoft.com/office/drawing/2014/main" id="{E8287FA7-BAAF-2E46-65CB-1FC7B349E73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104" b="2104"/>
          <a:stretch/>
        </p:blipFill>
        <p:spPr>
          <a:xfrm>
            <a:off x="304800" y="953635"/>
            <a:ext cx="8620121" cy="4950728"/>
          </a:xfrm>
          <a:prstGeom prst="rect">
            <a:avLst/>
          </a:prstGeom>
        </p:spPr>
      </p:pic>
    </p:spTree>
    <p:extLst>
      <p:ext uri="{BB962C8B-B14F-4D97-AF65-F5344CB8AC3E}">
        <p14:creationId xmlns:p14="http://schemas.microsoft.com/office/powerpoint/2010/main" val="1685839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Load Forecast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pic>
        <p:nvPicPr>
          <p:cNvPr id="5" name="Picture 4">
            <a:extLst>
              <a:ext uri="{FF2B5EF4-FFF2-40B4-BE49-F238E27FC236}">
                <a16:creationId xmlns:a16="http://schemas.microsoft.com/office/drawing/2014/main" id="{69EE5696-A577-BD07-0EEF-1D3004421C4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58" b="1358"/>
          <a:stretch/>
        </p:blipFill>
        <p:spPr>
          <a:xfrm>
            <a:off x="319853" y="877432"/>
            <a:ext cx="8580494" cy="4989968"/>
          </a:xfrm>
          <a:prstGeom prst="rect">
            <a:avLst/>
          </a:prstGeom>
        </p:spPr>
      </p:pic>
    </p:spTree>
    <p:extLst>
      <p:ext uri="{BB962C8B-B14F-4D97-AF65-F5344CB8AC3E}">
        <p14:creationId xmlns:p14="http://schemas.microsoft.com/office/powerpoint/2010/main" val="1334884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STLF Error Chart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pic>
        <p:nvPicPr>
          <p:cNvPr id="6" name="Picture 5">
            <a:extLst>
              <a:ext uri="{FF2B5EF4-FFF2-40B4-BE49-F238E27FC236}">
                <a16:creationId xmlns:a16="http://schemas.microsoft.com/office/drawing/2014/main" id="{EED31777-13C8-CDEA-3C4C-135AA91A4F78}"/>
              </a:ext>
            </a:extLst>
          </p:cNvPr>
          <p:cNvPicPr>
            <a:picLocks noChangeAspect="1"/>
          </p:cNvPicPr>
          <p:nvPr/>
        </p:nvPicPr>
        <p:blipFill>
          <a:blip r:embed="rId3"/>
          <a:stretch>
            <a:fillRect/>
          </a:stretch>
        </p:blipFill>
        <p:spPr>
          <a:xfrm>
            <a:off x="190500" y="1131575"/>
            <a:ext cx="8763000" cy="4594849"/>
          </a:xfrm>
          <a:prstGeom prst="rect">
            <a:avLst/>
          </a:prstGeom>
        </p:spPr>
      </p:pic>
    </p:spTree>
    <p:extLst>
      <p:ext uri="{BB962C8B-B14F-4D97-AF65-F5344CB8AC3E}">
        <p14:creationId xmlns:p14="http://schemas.microsoft.com/office/powerpoint/2010/main" val="3804496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pic>
        <p:nvPicPr>
          <p:cNvPr id="5" name="Picture 4">
            <a:extLst>
              <a:ext uri="{FF2B5EF4-FFF2-40B4-BE49-F238E27FC236}">
                <a16:creationId xmlns:a16="http://schemas.microsoft.com/office/drawing/2014/main" id="{D305DA69-02C1-48C4-907D-153AD6FB03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9219" y="947156"/>
            <a:ext cx="8085559" cy="4963686"/>
          </a:xfrm>
          <a:prstGeom prst="rect">
            <a:avLst/>
          </a:prstGeom>
        </p:spPr>
      </p:pic>
      <p:pic>
        <p:nvPicPr>
          <p:cNvPr id="3" name="Picture 2">
            <a:extLst>
              <a:ext uri="{FF2B5EF4-FFF2-40B4-BE49-F238E27FC236}">
                <a16:creationId xmlns:a16="http://schemas.microsoft.com/office/drawing/2014/main" id="{3D37D41C-128F-7D4B-ECFD-DB50CB3567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6957" y="4267200"/>
            <a:ext cx="2883086" cy="742949"/>
          </a:xfrm>
          <a:prstGeom prst="rect">
            <a:avLst/>
          </a:prstGeom>
        </p:spPr>
      </p:pic>
    </p:spTree>
    <p:extLst>
      <p:ext uri="{BB962C8B-B14F-4D97-AF65-F5344CB8AC3E}">
        <p14:creationId xmlns:p14="http://schemas.microsoft.com/office/powerpoint/2010/main" val="1616866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pic>
        <p:nvPicPr>
          <p:cNvPr id="5" name="Picture 4">
            <a:extLst>
              <a:ext uri="{FF2B5EF4-FFF2-40B4-BE49-F238E27FC236}">
                <a16:creationId xmlns:a16="http://schemas.microsoft.com/office/drawing/2014/main" id="{1106E2E1-C82B-C6A4-3F2C-751CFD04AF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0265" y="1338881"/>
            <a:ext cx="8303470" cy="4180236"/>
          </a:xfrm>
          <a:prstGeom prst="rect">
            <a:avLst/>
          </a:prstGeom>
        </p:spPr>
      </p:pic>
    </p:spTree>
    <p:extLst>
      <p:ext uri="{BB962C8B-B14F-4D97-AF65-F5344CB8AC3E}">
        <p14:creationId xmlns:p14="http://schemas.microsoft.com/office/powerpoint/2010/main" val="3538308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pic>
        <p:nvPicPr>
          <p:cNvPr id="5" name="Picture 4">
            <a:extLst>
              <a:ext uri="{FF2B5EF4-FFF2-40B4-BE49-F238E27FC236}">
                <a16:creationId xmlns:a16="http://schemas.microsoft.com/office/drawing/2014/main" id="{28413138-B255-E2E6-E398-EA77FCBAC4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0264" y="1445656"/>
            <a:ext cx="8303471" cy="3966686"/>
          </a:xfrm>
          <a:prstGeom prst="rect">
            <a:avLst/>
          </a:prstGeom>
        </p:spPr>
      </p:pic>
    </p:spTree>
    <p:extLst>
      <p:ext uri="{BB962C8B-B14F-4D97-AF65-F5344CB8AC3E}">
        <p14:creationId xmlns:p14="http://schemas.microsoft.com/office/powerpoint/2010/main" val="3625295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383424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graphicFrame>
        <p:nvGraphicFramePr>
          <p:cNvPr id="5" name="Chart 4">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3256890610"/>
              </p:ext>
            </p:extLst>
          </p:nvPr>
        </p:nvGraphicFramePr>
        <p:xfrm>
          <a:off x="495300" y="790222"/>
          <a:ext cx="8229600" cy="509492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0E7E8E28-49B5-D56D-E57F-07781FFC8F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5863" y="764817"/>
            <a:ext cx="8212273" cy="5328365"/>
          </a:xfrm>
          <a:prstGeom prst="rect">
            <a:avLst/>
          </a:prstGeom>
        </p:spPr>
      </p:pic>
    </p:spTree>
    <p:extLst>
      <p:ext uri="{BB962C8B-B14F-4D97-AF65-F5344CB8AC3E}">
        <p14:creationId xmlns:p14="http://schemas.microsoft.com/office/powerpoint/2010/main" val="374365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5" name="Picture 4">
            <a:extLst>
              <a:ext uri="{FF2B5EF4-FFF2-40B4-BE49-F238E27FC236}">
                <a16:creationId xmlns:a16="http://schemas.microsoft.com/office/drawing/2014/main" id="{1856A389-5DCF-20F2-B1D5-317198151C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25591" y="882281"/>
            <a:ext cx="7723438" cy="5093437"/>
          </a:xfrm>
          <a:prstGeom prst="rect">
            <a:avLst/>
          </a:prstGeom>
        </p:spPr>
      </p:pic>
    </p:spTree>
    <p:extLst>
      <p:ext uri="{BB962C8B-B14F-4D97-AF65-F5344CB8AC3E}">
        <p14:creationId xmlns:p14="http://schemas.microsoft.com/office/powerpoint/2010/main" val="28138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6" name="Picture 5">
            <a:extLst>
              <a:ext uri="{FF2B5EF4-FFF2-40B4-BE49-F238E27FC236}">
                <a16:creationId xmlns:a16="http://schemas.microsoft.com/office/drawing/2014/main" id="{D67AB022-3B27-F886-4754-CA655C5A30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3408" y="927252"/>
            <a:ext cx="7677182" cy="5003494"/>
          </a:xfrm>
          <a:prstGeom prst="rect">
            <a:avLst/>
          </a:prstGeom>
        </p:spPr>
      </p:pic>
    </p:spTree>
    <p:extLst>
      <p:ext uri="{BB962C8B-B14F-4D97-AF65-F5344CB8AC3E}">
        <p14:creationId xmlns:p14="http://schemas.microsoft.com/office/powerpoint/2010/main" val="7539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7" name="Picture 6">
            <a:extLst>
              <a:ext uri="{FF2B5EF4-FFF2-40B4-BE49-F238E27FC236}">
                <a16:creationId xmlns:a16="http://schemas.microsoft.com/office/drawing/2014/main" id="{5F340174-958F-39AE-BCAC-4FFCA362DC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8010" y="1036065"/>
            <a:ext cx="7991833" cy="5217141"/>
          </a:xfrm>
          <a:prstGeom prst="rect">
            <a:avLst/>
          </a:prstGeom>
        </p:spPr>
      </p:pic>
    </p:spTree>
    <p:extLst>
      <p:ext uri="{BB962C8B-B14F-4D97-AF65-F5344CB8AC3E}">
        <p14:creationId xmlns:p14="http://schemas.microsoft.com/office/powerpoint/2010/main" val="28925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a:extLst>
              <a:ext uri="{FF2B5EF4-FFF2-40B4-BE49-F238E27FC236}">
                <a16:creationId xmlns:a16="http://schemas.microsoft.com/office/drawing/2014/main" id="{5785B3CD-0DCD-1FA0-1B57-1CF3A88EBF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9926" y="2286000"/>
            <a:ext cx="5224147" cy="1825813"/>
          </a:xfrm>
          <a:prstGeom prst="rect">
            <a:avLst/>
          </a:prstGeom>
        </p:spPr>
      </p:pic>
    </p:spTree>
    <p:extLst>
      <p:ext uri="{BB962C8B-B14F-4D97-AF65-F5344CB8AC3E}">
        <p14:creationId xmlns:p14="http://schemas.microsoft.com/office/powerpoint/2010/main" val="334049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Metrics to Measure SCR-773 Performance</a:t>
            </a:r>
          </a:p>
          <a:p>
            <a:pPr marL="514350" indent="-514350">
              <a:buFont typeface="+mj-lt"/>
              <a:buAutoNum type="arabicPeriod"/>
            </a:pPr>
            <a:r>
              <a:rPr lang="en-US" sz="2000" dirty="0"/>
              <a:t>Trend and monitor the regulation deployed by hour.</a:t>
            </a:r>
          </a:p>
          <a:p>
            <a:pPr marL="514350" indent="-514350">
              <a:buFont typeface="+mj-lt"/>
              <a:buAutoNum type="arabicPeriod"/>
            </a:pPr>
            <a:r>
              <a:rPr lang="en-US" sz="2000" dirty="0"/>
              <a:t>Set target of 50 MW for total regulation deployed by hour for peak hours.</a:t>
            </a:r>
          </a:p>
          <a:p>
            <a:pPr marL="514350" indent="-514350">
              <a:buFont typeface="+mj-lt"/>
              <a:buAutoNum type="arabicPeriod"/>
            </a:pPr>
            <a:r>
              <a:rPr lang="en-US" sz="2000" dirty="0"/>
              <a:t>Set target of 85% for the number of  intervals where regulation deployment  was both up and down for peak hours.</a:t>
            </a:r>
          </a:p>
          <a:p>
            <a:pPr marL="514350" indent="-514350">
              <a:buFont typeface="+mj-lt"/>
              <a:buAutoNum type="arabicPeriod"/>
            </a:pPr>
            <a:r>
              <a:rPr lang="en-US" sz="2000" dirty="0"/>
              <a:t>Track the Regulation exhaustion rate for all hours (not to exceed 5%).</a:t>
            </a:r>
          </a:p>
          <a:p>
            <a:pPr marL="514350" indent="-514350">
              <a:buFont typeface="+mj-lt"/>
              <a:buAutoNum type="arabicPeriod"/>
            </a:pPr>
            <a:r>
              <a:rPr lang="en-US" sz="2000" dirty="0"/>
              <a:t>Using a 50MW filter, target 15 occurrences or less per month for regulation bias of six or more consecutive 5 minute intervals for peak hours.</a:t>
            </a:r>
          </a:p>
          <a:p>
            <a:pPr marL="0" indent="0">
              <a:buNone/>
            </a:pPr>
            <a:endParaRPr lang="en-US" b="1" dirty="0"/>
          </a:p>
        </p:txBody>
      </p:sp>
    </p:spTree>
    <p:extLst>
      <p:ext uri="{BB962C8B-B14F-4D97-AF65-F5344CB8AC3E}">
        <p14:creationId xmlns:p14="http://schemas.microsoft.com/office/powerpoint/2010/main" val="153613280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8F63C-08AC-4CDD-B36F-0851B11853CB}">
  <ds:schemaRefs>
    <ds:schemaRef ds:uri="http://purl.org/dc/elements/1.1/"/>
    <ds:schemaRef ds:uri="http://schemas.openxmlformats.org/package/2006/metadata/core-properties"/>
    <ds:schemaRef ds:uri="http://purl.org/dc/terms/"/>
    <ds:schemaRef ds:uri="c34af464-7aa1-4edd-9be4-83dffc1cb926"/>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90280</TotalTime>
  <Words>1421</Words>
  <Application>Microsoft Office PowerPoint</Application>
  <PresentationFormat>On-screen Show (4:3)</PresentationFormat>
  <Paragraphs>197</Paragraphs>
  <Slides>39</Slides>
  <Notes>31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39</vt:i4>
      </vt:variant>
    </vt:vector>
  </HeadingPairs>
  <TitlesOfParts>
    <vt:vector size="44" baseType="lpstr">
      <vt:lpstr>Arial</vt:lpstr>
      <vt:lpstr>Calibri</vt:lpstr>
      <vt:lpstr>1_Custom Design</vt:lpstr>
      <vt:lpstr>Office Theme</vt:lpstr>
      <vt:lpstr>Custom Design</vt:lpstr>
      <vt:lpstr>PowerPoint Presentation</vt:lpstr>
      <vt:lpstr>PowerPoint Presentation</vt:lpstr>
      <vt:lpstr>Current GTBD Parameters</vt:lpstr>
      <vt:lpstr>Projected Wind Ramp Rate MAE</vt:lpstr>
      <vt:lpstr>Projected Wind Ramp Rate Error</vt:lpstr>
      <vt:lpstr>Projected Solar Ramp Rate MAE</vt:lpstr>
      <vt:lpstr>Projected Solar Ramp Rate Error</vt:lpstr>
      <vt:lpstr>References</vt:lpstr>
      <vt:lpstr>PowerPoint Presentation</vt:lpstr>
      <vt:lpstr>Total Regulation Deployed Comparison</vt:lpstr>
      <vt:lpstr>Total Regulation Deployed Comparison - Monthly</vt:lpstr>
      <vt:lpstr>Metric 1: Regulation Deployed Comparisons</vt:lpstr>
      <vt:lpstr>Regulation Deployed Comparison</vt:lpstr>
      <vt:lpstr>Regulation Deployed Comparison</vt:lpstr>
      <vt:lpstr>Regulation Deployed Comparison</vt:lpstr>
      <vt:lpstr>Metric 2: Total Regulation Deployed Comparisons</vt:lpstr>
      <vt:lpstr>Total Regulation Deployed Comparison</vt:lpstr>
      <vt:lpstr>Metric 3: 15-min Intervals Where Both REGUP/REGDN Were Deployed</vt:lpstr>
      <vt:lpstr>“Zero” Crossing Regulation</vt:lpstr>
      <vt:lpstr>“Zero” Crossing Regulation</vt:lpstr>
      <vt:lpstr>Metric 4: Regulation Exhaustion Rate</vt:lpstr>
      <vt:lpstr>Regulation Exhaustion Rate</vt:lpstr>
      <vt:lpstr>Regulation Exhaustion Rate</vt:lpstr>
      <vt:lpstr>Metric 5: Stats on REGUP Bias for Consecutive 5-min Intervals</vt:lpstr>
      <vt:lpstr>Regulation Bias for Consecutive SCED Intervals</vt:lpstr>
      <vt:lpstr>Regulation Bias for Consecutive SCED Intervals</vt:lpstr>
      <vt:lpstr>Time Error and Contributing Factors</vt:lpstr>
      <vt:lpstr>Time Error Accumulation</vt:lpstr>
      <vt:lpstr>Load Profile</vt:lpstr>
      <vt:lpstr>Net Load Profile</vt:lpstr>
      <vt:lpstr>Load Ramp</vt:lpstr>
      <vt:lpstr>Wind Profile</vt:lpstr>
      <vt:lpstr>Start-Up &amp; Shut-Down Hours</vt:lpstr>
      <vt:lpstr>Short-Term Load Forecast Error</vt:lpstr>
      <vt:lpstr>STLF Error Chart</vt:lpstr>
      <vt:lpstr>Expected Generation Deviation</vt:lpstr>
      <vt:lpstr>Expected Generation Deviation</vt:lpstr>
      <vt:lpstr>Expected Generation Deviation</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Lara, Marissa</cp:lastModifiedBy>
  <cp:revision>925</cp:revision>
  <cp:lastPrinted>2016-01-21T20:53:15Z</cp:lastPrinted>
  <dcterms:created xsi:type="dcterms:W3CDTF">2016-01-21T15:20:31Z</dcterms:created>
  <dcterms:modified xsi:type="dcterms:W3CDTF">2023-11-13T22:22:24Z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2023-07-13T19:51:46Z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4a615b3d-c0eb-422d-be1f-3cd1f81db83b</vt:lpwstr>
  </property>
  <property fmtid="{D5CDD505-2E9C-101B-9397-08002B2CF9AE}" pid="9" name="MSIP_Label_7084cbda-52b8-46fb-a7b7-cb5bd465ed85_ContentBits">
    <vt:lpwstr>0</vt:lpwstr>
  </property>
</Properties>
</file>