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36"/>
  </p:notesMasterIdLst>
  <p:handoutMasterIdLst>
    <p:handoutMasterId r:id="rId37"/>
  </p:handoutMasterIdLst>
  <p:sldIdLst>
    <p:sldId id="260" r:id="rId7"/>
    <p:sldId id="301" r:id="rId8"/>
    <p:sldId id="289" r:id="rId9"/>
    <p:sldId id="270" r:id="rId10"/>
    <p:sldId id="279" r:id="rId11"/>
    <p:sldId id="273" r:id="rId12"/>
    <p:sldId id="265" r:id="rId13"/>
    <p:sldId id="269" r:id="rId14"/>
    <p:sldId id="267" r:id="rId15"/>
    <p:sldId id="266" r:id="rId16"/>
    <p:sldId id="290" r:id="rId17"/>
    <p:sldId id="288" r:id="rId18"/>
    <p:sldId id="287" r:id="rId19"/>
    <p:sldId id="291" r:id="rId20"/>
    <p:sldId id="280" r:id="rId21"/>
    <p:sldId id="281" r:id="rId22"/>
    <p:sldId id="293" r:id="rId23"/>
    <p:sldId id="302" r:id="rId24"/>
    <p:sldId id="303" r:id="rId25"/>
    <p:sldId id="292" r:id="rId26"/>
    <p:sldId id="284" r:id="rId27"/>
    <p:sldId id="285" r:id="rId28"/>
    <p:sldId id="286" r:id="rId29"/>
    <p:sldId id="304" r:id="rId30"/>
    <p:sldId id="305" r:id="rId31"/>
    <p:sldId id="296" r:id="rId32"/>
    <p:sldId id="297" r:id="rId33"/>
    <p:sldId id="308" r:id="rId34"/>
    <p:sldId id="264"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3196" autoAdjust="0"/>
  </p:normalViewPr>
  <p:slideViewPr>
    <p:cSldViewPr showGuides="1">
      <p:cViewPr varScale="1">
        <p:scale>
          <a:sx n="108" d="100"/>
          <a:sy n="108" d="100"/>
        </p:scale>
        <p:origin x="1758" y="108"/>
      </p:cViewPr>
      <p:guideLst>
        <p:guide orient="horz" pos="2160"/>
        <p:guide pos="2880"/>
      </p:guideLst>
    </p:cSldViewPr>
  </p:slideViewPr>
  <p:notesTextViewPr>
    <p:cViewPr>
      <p:scale>
        <a:sx n="75" d="100"/>
        <a:sy n="7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11/14/2023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47654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 data with 10 years shown instead of 15</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2040052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October 2022 and October 2023, we see slightly more instances of frequency hovering at or below the lower deadband in September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4255771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Comparison of frequency profile between October 2021 and October 2023, we see fewer instances of frequency hovering well below the lower deadband in October 2023, and significantly fewer instances of frequency crossing the higher deadband in October 2023.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902114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789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16</a:t>
            </a:fld>
            <a:endParaRPr lang="en-US"/>
          </a:p>
        </p:txBody>
      </p:sp>
    </p:spTree>
    <p:extLst>
      <p:ext uri="{BB962C8B-B14F-4D97-AF65-F5344CB8AC3E}">
        <p14:creationId xmlns:p14="http://schemas.microsoft.com/office/powerpoint/2010/main" val="3464214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BAL-003</a:t>
            </a:r>
          </a:p>
        </p:txBody>
      </p:sp>
      <p:sp>
        <p:nvSpPr>
          <p:cNvPr id="4" name="Slide Number Placeholder 3"/>
          <p:cNvSpPr>
            <a:spLocks noGrp="1"/>
          </p:cNvSpPr>
          <p:nvPr>
            <p:ph type="sldNum" sz="quarter" idx="10"/>
          </p:nvPr>
        </p:nvSpPr>
        <p:spPr/>
        <p:txBody>
          <a:bodyPr/>
          <a:lstStyle/>
          <a:p>
            <a:fld id="{F62AC51D-6DAA-4455-8EA7-D54B64909A85}" type="slidenum">
              <a:rPr lang="en-US" smtClean="0"/>
              <a:t>18</a:t>
            </a:fld>
            <a:endParaRPr lang="en-US"/>
          </a:p>
        </p:txBody>
      </p:sp>
    </p:spTree>
    <p:extLst>
      <p:ext uri="{BB962C8B-B14F-4D97-AF65-F5344CB8AC3E}">
        <p14:creationId xmlns:p14="http://schemas.microsoft.com/office/powerpoint/2010/main" val="809473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0" dirty="0"/>
              <a:t>OP2018: FRO = -381.0, </a:t>
            </a:r>
            <a:r>
              <a:rPr lang="en-US" baseline="0" dirty="0" err="1"/>
              <a:t>FRM_median</a:t>
            </a:r>
            <a:r>
              <a:rPr lang="en-US" baseline="0" dirty="0"/>
              <a:t> = -843.17, </a:t>
            </a:r>
            <a:r>
              <a:rPr lang="en-US" baseline="0" dirty="0" err="1"/>
              <a:t>FRM_average</a:t>
            </a:r>
            <a:r>
              <a:rPr lang="en-US" baseline="0" dirty="0"/>
              <a:t> = -959.7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OP2019: FRO = -381.0, </a:t>
            </a:r>
            <a:r>
              <a:rPr lang="en-US" baseline="0" dirty="0" err="1"/>
              <a:t>FRM_median</a:t>
            </a:r>
            <a:r>
              <a:rPr lang="en-US" baseline="0" dirty="0"/>
              <a:t> = -811.14, </a:t>
            </a:r>
            <a:r>
              <a:rPr lang="en-US" baseline="0" dirty="0" err="1"/>
              <a:t>FRM_average</a:t>
            </a:r>
            <a:r>
              <a:rPr lang="en-US" baseline="0" dirty="0"/>
              <a:t> = -892.5</a:t>
            </a:r>
          </a:p>
          <a:p>
            <a:r>
              <a:rPr lang="en-US" baseline="0" dirty="0"/>
              <a:t>OP2020: FRO = -425.0, FRM median = -789.34, FRM average = -879.0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OP2021: FRO = -471.0, FRM median = -913.56, FRM average = -992.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OP2022: FRO = -463.0, FRM median = -1060.40, FRM average = -1153.4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32118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dirty="0">
                <a:solidFill>
                  <a:schemeClr val="accent2"/>
                </a:solidFill>
              </a:rPr>
              <a:t>35,628,256 </a:t>
            </a:r>
            <a:r>
              <a:rPr lang="en-US" sz="2800" dirty="0"/>
              <a:t> </a:t>
            </a:r>
            <a:r>
              <a:rPr lang="en-US" sz="1800" b="1" i="0" u="none" strike="noStrike" dirty="0">
                <a:effectLst/>
                <a:latin typeface="Arial" panose="020B0604020202020204" pitchFamily="34" charset="0"/>
              </a:rPr>
              <a:t> </a:t>
            </a:r>
            <a:r>
              <a:rPr lang="en-US" sz="1800" b="1" dirty="0">
                <a:solidFill>
                  <a:schemeClr val="accent2"/>
                </a:solidFill>
              </a:rPr>
              <a:t>MWh</a:t>
            </a:r>
            <a:endParaRPr lang="en-US" sz="1800" dirty="0"/>
          </a:p>
          <a:p>
            <a:endParaRPr lang="en-US" sz="1800" dirty="0"/>
          </a:p>
          <a:p>
            <a:endParaRPr lang="en-US" sz="1800" dirty="0"/>
          </a:p>
        </p:txBody>
      </p:sp>
      <p:sp>
        <p:nvSpPr>
          <p:cNvPr id="4" name="Slide Number Placeholder 3"/>
          <p:cNvSpPr>
            <a:spLocks noGrp="1"/>
          </p:cNvSpPr>
          <p:nvPr>
            <p:ph type="sldNum" sz="quarter" idx="10"/>
          </p:nvPr>
        </p:nvSpPr>
        <p:spPr/>
        <p:txBody>
          <a:bodyPr/>
          <a:lstStyle/>
          <a:p>
            <a:fld id="{F62AC51D-6DAA-4455-8EA7-D54B64909A85}" type="slidenum">
              <a:rPr lang="en-US" smtClean="0"/>
              <a:t>21</a:t>
            </a:fld>
            <a:endParaRPr lang="en-US"/>
          </a:p>
        </p:txBody>
      </p:sp>
    </p:spTree>
    <p:extLst>
      <p:ext uri="{BB962C8B-B14F-4D97-AF65-F5344CB8AC3E}">
        <p14:creationId xmlns:p14="http://schemas.microsoft.com/office/powerpoint/2010/main" val="4164223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accent2"/>
                </a:solidFill>
              </a:rPr>
              <a:t>8,770,987</a:t>
            </a:r>
            <a:r>
              <a:rPr lang="en-US" dirty="0"/>
              <a:t> </a:t>
            </a:r>
            <a:r>
              <a:rPr lang="en-US" sz="1200" b="1" dirty="0">
                <a:solidFill>
                  <a:schemeClr val="accent2"/>
                </a:solidFill>
              </a:rPr>
              <a:t> MWH</a:t>
            </a:r>
          </a:p>
          <a:p>
            <a:pPr lvl="1"/>
            <a:endParaRPr lang="en-US" sz="1200" b="1" dirty="0">
              <a:solidFill>
                <a:schemeClr val="accent2"/>
              </a:solidFill>
            </a:endParaRPr>
          </a:p>
          <a:p>
            <a:pPr lvl="1"/>
            <a:endParaRPr lang="en-US" sz="1200" b="1"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333187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dirty="0">
                <a:solidFill>
                  <a:schemeClr val="accent2"/>
                </a:solidFill>
              </a:rPr>
              <a:t>24.62</a:t>
            </a:r>
            <a:r>
              <a:rPr lang="en-US" sz="1800" b="1" i="0" u="none" strike="noStrike" dirty="0">
                <a:solidFill>
                  <a:srgbClr val="000000"/>
                </a:solidFill>
                <a:effectLst/>
                <a:latin typeface="Calibri" panose="020F0502020204030204" pitchFamily="34" charset="0"/>
              </a:rPr>
              <a:t>%</a:t>
            </a:r>
            <a:endParaRPr lang="en-US" sz="1800" b="1"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effectLst/>
                <a:latin typeface="Arial" panose="020B0604020202020204" pitchFamily="34" charset="0"/>
              </a:rPr>
              <a:t>of total energy was provided by wind generation</a:t>
            </a:r>
            <a:endParaRPr lang="en-US" sz="1000" b="0" i="0" u="none" strike="noStrike"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574076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3733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dirty="0">
                <a:solidFill>
                  <a:schemeClr val="accent2"/>
                </a:solidFill>
              </a:rPr>
              <a:t>2,592,963</a:t>
            </a:r>
            <a:r>
              <a:rPr lang="en-US" sz="2800" b="1" dirty="0"/>
              <a:t> </a:t>
            </a:r>
            <a:r>
              <a:rPr lang="en-US" dirty="0"/>
              <a:t> </a:t>
            </a:r>
            <a:r>
              <a:rPr lang="en-US" sz="1200" b="1" dirty="0">
                <a:solidFill>
                  <a:schemeClr val="accent2"/>
                </a:solidFill>
              </a:rPr>
              <a:t> MWh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24</a:t>
            </a:fld>
            <a:endParaRPr lang="en-US"/>
          </a:p>
        </p:txBody>
      </p:sp>
    </p:spTree>
    <p:extLst>
      <p:ext uri="{BB962C8B-B14F-4D97-AF65-F5344CB8AC3E}">
        <p14:creationId xmlns:p14="http://schemas.microsoft.com/office/powerpoint/2010/main" val="2888508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800" b="1">
                <a:solidFill>
                  <a:schemeClr val="accent2"/>
                </a:solidFill>
              </a:rPr>
              <a:t>7.28</a:t>
            </a:r>
            <a:r>
              <a:rPr lang="en-US" sz="1800" b="1" i="0" u="none" strike="noStrike">
                <a:effectLst/>
                <a:latin typeface="Arial" panose="020B0604020202020204" pitchFamily="34" charset="0"/>
              </a:rPr>
              <a:t>% </a:t>
            </a:r>
            <a:r>
              <a:rPr lang="en-US" sz="1200" b="0" i="0" u="none" strike="noStrike" dirty="0">
                <a:effectLst/>
                <a:latin typeface="Arial" panose="020B0604020202020204" pitchFamily="34" charset="0"/>
              </a:rPr>
              <a:t>of total </a:t>
            </a:r>
          </a:p>
          <a:p>
            <a:r>
              <a:rPr lang="en-US" sz="1200" b="0" i="0" u="none" strike="noStrike" dirty="0">
                <a:effectLst/>
                <a:latin typeface="Arial" panose="020B0604020202020204" pitchFamily="34" charset="0"/>
              </a:rPr>
              <a:t>energy was provided by solar generation, which is highest solar  penetration level so far.</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779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Minimum Inertia</a:t>
            </a:r>
            <a:r>
              <a:rPr lang="en-US" baseline="0" dirty="0"/>
              <a:t> = 183,022</a:t>
            </a:r>
            <a:r>
              <a:rPr lang="en-US" dirty="0"/>
              <a:t> </a:t>
            </a:r>
            <a:r>
              <a:rPr lang="en-US" baseline="0" dirty="0"/>
              <a:t> MW*s on 10/18/2023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Previous Minimum was 109,029 MW*s on 3/22/2021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Mean: </a:t>
            </a:r>
            <a:r>
              <a:rPr lang="en-US" sz="1800" b="1" i="0" u="none" strike="noStrike" dirty="0">
                <a:solidFill>
                  <a:srgbClr val="000000"/>
                </a:solidFill>
                <a:effectLst/>
                <a:latin typeface="Calibri" panose="020F0502020204030204" pitchFamily="34" charset="0"/>
              </a:rPr>
              <a:t>227,814</a:t>
            </a:r>
            <a:r>
              <a:rPr lang="en-US" sz="2400" dirty="0"/>
              <a:t> </a:t>
            </a:r>
            <a:r>
              <a:rPr lang="en-US" sz="1600" b="1" baseline="0" dirty="0"/>
              <a:t> </a:t>
            </a:r>
            <a:r>
              <a:rPr lang="en-US" sz="1600" b="1" dirty="0">
                <a:solidFill>
                  <a:schemeClr val="accent2"/>
                </a:solidFill>
              </a:rPr>
              <a:t>MW*s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Max: </a:t>
            </a:r>
            <a:r>
              <a:rPr lang="en-US" sz="1600" b="1" i="0" u="none" strike="noStrike" dirty="0">
                <a:solidFill>
                  <a:srgbClr val="000000"/>
                </a:solidFill>
                <a:effectLst/>
                <a:latin typeface="Calibri" panose="020F0502020204030204" pitchFamily="34" charset="0"/>
              </a:rPr>
              <a:t>284,485</a:t>
            </a:r>
            <a:r>
              <a:rPr lang="en-US" sz="1400" b="1" dirty="0">
                <a:solidFill>
                  <a:schemeClr val="accent2"/>
                </a:solidFill>
              </a:rPr>
              <a:t> </a:t>
            </a:r>
            <a:r>
              <a:rPr lang="en-US" sz="1600" b="1" dirty="0">
                <a:solidFill>
                  <a:schemeClr val="accent2"/>
                </a:solidFill>
              </a:rPr>
              <a:t> MW*s</a:t>
            </a:r>
            <a:r>
              <a:rPr lang="en-US" sz="1600" b="1" baseline="0" dirty="0">
                <a:solidFill>
                  <a:schemeClr val="accent2"/>
                </a:solidFill>
              </a:rPr>
              <a:t> </a:t>
            </a:r>
            <a:r>
              <a:rPr lang="en-US" sz="1600" b="1" dirty="0">
                <a:solidFill>
                  <a:schemeClr val="accent2"/>
                </a:solidFill>
              </a:rPr>
              <a:t> </a:t>
            </a:r>
            <a:r>
              <a:rPr lang="en-US" sz="1600" dirty="0">
                <a:solidFill>
                  <a:schemeClr val="accent2"/>
                </a:solidFill>
              </a:rPr>
              <a:t>on October 5th</a:t>
            </a:r>
            <a:endParaRPr lang="en-US" sz="16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Min: </a:t>
            </a:r>
            <a:r>
              <a:rPr lang="en-US" sz="1800" b="1" i="0" u="none" strike="noStrike" dirty="0">
                <a:solidFill>
                  <a:srgbClr val="000000"/>
                </a:solidFill>
                <a:effectLst/>
                <a:latin typeface="Calibri" panose="020F0502020204030204" pitchFamily="34" charset="0"/>
              </a:rPr>
              <a:t>183,022 </a:t>
            </a:r>
            <a:r>
              <a:rPr lang="en-US" sz="1600" b="1" dirty="0">
                <a:solidFill>
                  <a:schemeClr val="accent2"/>
                </a:solidFill>
              </a:rPr>
              <a:t>MW*s</a:t>
            </a:r>
            <a:r>
              <a:rPr lang="en-US" sz="1600" b="1" baseline="0" dirty="0">
                <a:solidFill>
                  <a:schemeClr val="accent2"/>
                </a:solidFill>
              </a:rPr>
              <a:t>  </a:t>
            </a:r>
            <a:r>
              <a:rPr lang="en-US" sz="1600" dirty="0">
                <a:solidFill>
                  <a:schemeClr val="accent2"/>
                </a:solidFill>
              </a:rPr>
              <a:t>on October 18th</a:t>
            </a:r>
          </a:p>
        </p:txBody>
      </p:sp>
      <p:sp>
        <p:nvSpPr>
          <p:cNvPr id="4" name="Slide Number Placeholder 3"/>
          <p:cNvSpPr>
            <a:spLocks noGrp="1"/>
          </p:cNvSpPr>
          <p:nvPr>
            <p:ph type="sldNum" sz="quarter" idx="10"/>
          </p:nvPr>
        </p:nvSpPr>
        <p:spPr/>
        <p:txBody>
          <a:bodyPr/>
          <a:lstStyle/>
          <a:p>
            <a:fld id="{F62AC51D-6DAA-4455-8EA7-D54B64909A85}" type="slidenum">
              <a:rPr lang="en-US" smtClean="0"/>
              <a:t>27</a:t>
            </a:fld>
            <a:endParaRPr lang="en-US"/>
          </a:p>
        </p:txBody>
      </p:sp>
    </p:spTree>
    <p:extLst>
      <p:ext uri="{BB962C8B-B14F-4D97-AF65-F5344CB8AC3E}">
        <p14:creationId xmlns:p14="http://schemas.microsoft.com/office/powerpoint/2010/main" val="3461496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For each box, the central mark (red line) is the median, the edges of the box (in blue) are the 25th and 75th percentiles, the whiskers correspond to +/- 2.7 sigma (i.e., represent 99.3% coverage, assuming the data are normally distributed. The corresponding lowest inertia in each year is given in the</a:t>
            </a:r>
            <a:r>
              <a:rPr lang="en-US" sz="1200" kern="1200" baseline="0" dirty="0">
                <a:solidFill>
                  <a:schemeClr val="tx1"/>
                </a:solidFill>
                <a:effectLst/>
                <a:latin typeface="Times New Roman" pitchFamily="18" charset="0"/>
                <a:ea typeface="+mn-ea"/>
                <a:cs typeface="+mn-cs"/>
              </a:rPr>
              <a:t> table</a:t>
            </a:r>
            <a:r>
              <a:rPr lang="en-US" sz="1200" kern="1200" dirty="0">
                <a:solidFill>
                  <a:schemeClr val="tx1"/>
                </a:solidFill>
                <a:effectLst/>
                <a:latin typeface="Times New Roman"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n-ea"/>
                <a:cs typeface="+mn-cs"/>
              </a:rPr>
              <a:t>The</a:t>
            </a:r>
            <a:r>
              <a:rPr lang="en-US" sz="1200" kern="1200" baseline="0" dirty="0">
                <a:solidFill>
                  <a:schemeClr val="tx1"/>
                </a:solidFill>
                <a:effectLst/>
                <a:latin typeface="Times New Roman" pitchFamily="18" charset="0"/>
                <a:ea typeface="+mn-ea"/>
                <a:cs typeface="+mn-cs"/>
              </a:rPr>
              <a:t> circle on each boxplot is showing inertia during time when highest portion of load was served by wind/solar generation in that year.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385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28551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239240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96934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907422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 month rolling average CPS1 score is </a:t>
            </a:r>
            <a:r>
              <a:rPr lang="en-US" sz="1200" b="0" dirty="0">
                <a:solidFill>
                  <a:schemeClr val="accent2"/>
                </a:solidFill>
              </a:rPr>
              <a:t>175.06 </a:t>
            </a:r>
            <a:r>
              <a:rPr lang="en-US" dirty="0"/>
              <a:t>which is in line with expectations, and the CPS1 score for October is slightly higher than the last month.</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8427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Daily RMS1 frequency by year is so far slightly larger overall compared with 2022.</a:t>
            </a:r>
          </a:p>
          <a:p>
            <a:pPr lvl="1"/>
            <a:r>
              <a:rPr lang="en-US" sz="1600" dirty="0">
                <a:solidFill>
                  <a:schemeClr val="accent2"/>
                </a:solidFill>
              </a:rPr>
              <a:t>Mean: 14.94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Min: 11.76 </a:t>
            </a:r>
            <a:r>
              <a:rPr lang="en-US" sz="1600" dirty="0" err="1">
                <a:solidFill>
                  <a:schemeClr val="accent2"/>
                </a:solidFill>
              </a:rPr>
              <a:t>mHz</a:t>
            </a:r>
            <a:endParaRPr lang="en-US" sz="1600" dirty="0">
              <a:solidFill>
                <a:schemeClr val="accent2"/>
              </a:solidFill>
            </a:endParaRPr>
          </a:p>
          <a:p>
            <a:pPr lvl="1"/>
            <a:r>
              <a:rPr lang="en-US" sz="1600" dirty="0">
                <a:solidFill>
                  <a:schemeClr val="accent2"/>
                </a:solidFill>
              </a:rPr>
              <a:t>Max 24.40 </a:t>
            </a:r>
            <a:r>
              <a:rPr lang="en-US" sz="1600" dirty="0" err="1">
                <a:solidFill>
                  <a:schemeClr val="accent2"/>
                </a:solidFill>
              </a:rPr>
              <a:t>mHz</a:t>
            </a:r>
            <a:endParaRPr lang="en-US" sz="1600" dirty="0">
              <a:solidFill>
                <a:schemeClr val="accent2"/>
              </a:solidFill>
            </a:endParaRPr>
          </a:p>
          <a:p>
            <a:pPr marL="457200" lvl="1" indent="0">
              <a:buFont typeface="Arial" panose="020B0604020202020204" pitchFamily="34" charset="0"/>
              <a:buNone/>
            </a:pP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569779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2"/>
                </a:solidFill>
              </a:rPr>
              <a:t>A More granular look at last 15 years of RMS1 by month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14.60 </a:t>
            </a:r>
            <a:r>
              <a:rPr lang="en-US" sz="1600" dirty="0" err="1"/>
              <a:t>mHz</a:t>
            </a:r>
            <a:r>
              <a:rPr lang="en-US" sz="1600" dirty="0"/>
              <a:t> on avg for October 2023</a:t>
            </a:r>
            <a:endParaRPr lang="en-US" sz="1600" dirty="0">
              <a:solidFill>
                <a:schemeClr val="accent2"/>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14390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1"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9"/>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endParaRPr lang="en-US" dirty="0"/>
          </a:p>
        </p:txBody>
      </p:sp>
      <p:sp>
        <p:nvSpPr>
          <p:cNvPr id="6" name="Slide Number Placeholder 5"/>
          <p:cNvSpPr>
            <a:spLocks noGrp="1"/>
          </p:cNvSpPr>
          <p:nvPr>
            <p:ph type="sldNum" sz="quarter" idx="4"/>
          </p:nvPr>
        </p:nvSpPr>
        <p:spPr>
          <a:xfrm>
            <a:off x="8610600" y="6561140"/>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1" y="3"/>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1"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sv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40"/>
            <a:ext cx="5646034" cy="2031325"/>
          </a:xfrm>
          <a:prstGeom prst="rect">
            <a:avLst/>
          </a:prstGeom>
          <a:noFill/>
        </p:spPr>
        <p:txBody>
          <a:bodyPr wrap="square" rtlCol="0">
            <a:spAutoFit/>
          </a:bodyPr>
          <a:lstStyle/>
          <a:p>
            <a:r>
              <a:rPr lang="en-US" b="1" dirty="0"/>
              <a:t>ERCOT Frequency Control Report</a:t>
            </a:r>
          </a:p>
          <a:p>
            <a:r>
              <a:rPr lang="en-US" b="1" dirty="0"/>
              <a:t>October 2023</a:t>
            </a:r>
          </a:p>
          <a:p>
            <a:endParaRPr lang="en-US" dirty="0"/>
          </a:p>
          <a:p>
            <a:r>
              <a:rPr lang="en-US" dirty="0"/>
              <a:t>ERCOT</a:t>
            </a:r>
          </a:p>
          <a:p>
            <a:r>
              <a:rPr lang="en-US" dirty="0"/>
              <a:t>Operations Planning</a:t>
            </a:r>
          </a:p>
          <a:p>
            <a:endParaRPr lang="en-US" dirty="0"/>
          </a:p>
          <a:p>
            <a:r>
              <a:rPr lang="en-US" dirty="0"/>
              <a:t>PDCWG | November 15, 2023</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pic>
        <p:nvPicPr>
          <p:cNvPr id="3" name="Picture 2">
            <a:extLst>
              <a:ext uri="{FF2B5EF4-FFF2-40B4-BE49-F238E27FC236}">
                <a16:creationId xmlns:a16="http://schemas.microsoft.com/office/drawing/2014/main" id="{B0E4C6CF-FA6B-E086-91FA-CECBFAF8D9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76968" y="788687"/>
            <a:ext cx="7390063" cy="5370166"/>
          </a:xfrm>
          <a:prstGeom prst="rect">
            <a:avLst/>
          </a:prstGeom>
        </p:spPr>
      </p:pic>
    </p:spTree>
    <p:extLst>
      <p:ext uri="{BB962C8B-B14F-4D97-AF65-F5344CB8AC3E}">
        <p14:creationId xmlns:p14="http://schemas.microsoft.com/office/powerpoint/2010/main" val="116576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Profile Comparison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106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3" name="Picture 2">
            <a:extLst>
              <a:ext uri="{FF2B5EF4-FFF2-40B4-BE49-F238E27FC236}">
                <a16:creationId xmlns:a16="http://schemas.microsoft.com/office/drawing/2014/main" id="{8E444ABC-8882-6CDA-575B-3E2635264D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1018" y="753291"/>
            <a:ext cx="7341963" cy="5341077"/>
          </a:xfrm>
          <a:prstGeom prst="rect">
            <a:avLst/>
          </a:prstGeom>
        </p:spPr>
      </p:pic>
    </p:spTree>
    <p:extLst>
      <p:ext uri="{BB962C8B-B14F-4D97-AF65-F5344CB8AC3E}">
        <p14:creationId xmlns:p14="http://schemas.microsoft.com/office/powerpoint/2010/main" val="2744282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Profile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3" name="Picture 2">
            <a:extLst>
              <a:ext uri="{FF2B5EF4-FFF2-40B4-BE49-F238E27FC236}">
                <a16:creationId xmlns:a16="http://schemas.microsoft.com/office/drawing/2014/main" id="{4BDA1DF7-C6CE-6EDD-31BB-091E96F77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95838" y="744289"/>
            <a:ext cx="7380924" cy="5369420"/>
          </a:xfrm>
          <a:prstGeom prst="rect">
            <a:avLst/>
          </a:prstGeom>
        </p:spPr>
      </p:pic>
    </p:spTree>
    <p:extLst>
      <p:ext uri="{BB962C8B-B14F-4D97-AF65-F5344CB8AC3E}">
        <p14:creationId xmlns:p14="http://schemas.microsoft.com/office/powerpoint/2010/main" val="1766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Correction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8259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Daily Time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EE0B1E9F-1F19-B29F-E8E7-2EF92CE13D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8011" y="718583"/>
            <a:ext cx="7467976" cy="5420833"/>
          </a:xfrm>
          <a:prstGeom prst="rect">
            <a:avLst/>
          </a:prstGeom>
        </p:spPr>
      </p:pic>
    </p:spTree>
    <p:extLst>
      <p:ext uri="{BB962C8B-B14F-4D97-AF65-F5344CB8AC3E}">
        <p14:creationId xmlns:p14="http://schemas.microsoft.com/office/powerpoint/2010/main" val="75664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Corrections Log Summary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
        <p:nvSpPr>
          <p:cNvPr id="3" name="Content Placeholder 2"/>
          <p:cNvSpPr>
            <a:spLocks noGrp="1"/>
          </p:cNvSpPr>
          <p:nvPr>
            <p:ph idx="1"/>
          </p:nvPr>
        </p:nvSpPr>
        <p:spPr/>
        <p:txBody>
          <a:bodyPr/>
          <a:lstStyle/>
          <a:p>
            <a:r>
              <a:rPr lang="en-US" sz="2400" dirty="0"/>
              <a:t>There have been no time error corrections since December 2016</a:t>
            </a:r>
          </a:p>
        </p:txBody>
      </p:sp>
    </p:spTree>
    <p:extLst>
      <p:ext uri="{BB962C8B-B14F-4D97-AF65-F5344CB8AC3E}">
        <p14:creationId xmlns:p14="http://schemas.microsoft.com/office/powerpoint/2010/main" val="195539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BAL-003 Performance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92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84807"/>
            <a:ext cx="7886700" cy="1505883"/>
          </a:xfrm>
        </p:spPr>
        <p:txBody>
          <a:bodyPr vert="horz" lIns="91440" tIns="45720" rIns="91440" bIns="45720" rtlCol="0" anchor="ctr">
            <a:normAutofit/>
          </a:bodyPr>
          <a:lstStyle/>
          <a:p>
            <a:pPr>
              <a:lnSpc>
                <a:spcPct val="90000"/>
              </a:lnSpc>
            </a:pPr>
            <a:r>
              <a:rPr lang="en-US" sz="4500" dirty="0">
                <a:solidFill>
                  <a:schemeClr val="tx1"/>
                </a:solidFill>
              </a:rPr>
              <a:t>Op. Year 2022 BAL-003 Selected Events – Update</a:t>
            </a:r>
          </a:p>
        </p:txBody>
      </p:sp>
      <p:sp>
        <p:nvSpPr>
          <p:cNvPr id="4" name="Slide Number Placeholder 3"/>
          <p:cNvSpPr>
            <a:spLocks noGrp="1"/>
          </p:cNvSpPr>
          <p:nvPr>
            <p:ph type="sldNum" sz="quarter" idx="4"/>
          </p:nvPr>
        </p:nvSpPr>
        <p:spPr>
          <a:xfrm>
            <a:off x="6457950" y="6356352"/>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18</a:t>
            </a:fld>
            <a:endParaRPr lang="en-US"/>
          </a:p>
        </p:txBody>
      </p:sp>
      <p:pic>
        <p:nvPicPr>
          <p:cNvPr id="6" name="Picture 5">
            <a:extLst>
              <a:ext uri="{FF2B5EF4-FFF2-40B4-BE49-F238E27FC236}">
                <a16:creationId xmlns:a16="http://schemas.microsoft.com/office/drawing/2014/main" id="{2B8CCE84-9009-D9C8-C4F1-8B293CD45A56}"/>
              </a:ext>
            </a:extLst>
          </p:cNvPr>
          <p:cNvPicPr>
            <a:picLocks noChangeAspect="1"/>
          </p:cNvPicPr>
          <p:nvPr/>
        </p:nvPicPr>
        <p:blipFill>
          <a:blip r:embed="rId3"/>
          <a:stretch>
            <a:fillRect/>
          </a:stretch>
        </p:blipFill>
        <p:spPr>
          <a:xfrm>
            <a:off x="228600" y="1828801"/>
            <a:ext cx="8796337" cy="4527552"/>
          </a:xfrm>
          <a:prstGeom prst="rect">
            <a:avLst/>
          </a:prstGeom>
        </p:spPr>
      </p:pic>
    </p:spTree>
    <p:extLst>
      <p:ext uri="{BB962C8B-B14F-4D97-AF65-F5344CB8AC3E}">
        <p14:creationId xmlns:p14="http://schemas.microsoft.com/office/powerpoint/2010/main" val="329186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 Year 2022 BAL-003 FRM Performance - Update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a:extLst>
              <a:ext uri="{FF2B5EF4-FFF2-40B4-BE49-F238E27FC236}">
                <a16:creationId xmlns:a16="http://schemas.microsoft.com/office/drawing/2014/main" id="{42CA6EBA-7A17-CC69-1161-D63E175C8C75}"/>
              </a:ext>
            </a:extLst>
          </p:cNvPr>
          <p:cNvPicPr>
            <a:picLocks noChangeAspect="1"/>
          </p:cNvPicPr>
          <p:nvPr/>
        </p:nvPicPr>
        <p:blipFill>
          <a:blip r:embed="rId3"/>
          <a:stretch>
            <a:fillRect/>
          </a:stretch>
        </p:blipFill>
        <p:spPr>
          <a:xfrm>
            <a:off x="228600" y="2804486"/>
            <a:ext cx="8686800" cy="1249028"/>
          </a:xfrm>
          <a:prstGeom prst="rect">
            <a:avLst/>
          </a:prstGeom>
        </p:spPr>
      </p:pic>
    </p:spTree>
    <p:extLst>
      <p:ext uri="{BB962C8B-B14F-4D97-AF65-F5344CB8AC3E}">
        <p14:creationId xmlns:p14="http://schemas.microsoft.com/office/powerpoint/2010/main" val="118108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58200" cy="411208"/>
          </a:xfrm>
        </p:spPr>
        <p:txBody>
          <a:bodyPr/>
          <a:lstStyle/>
          <a:p>
            <a:r>
              <a:rPr lang="en-US" dirty="0"/>
              <a:t>Summary of October 2023</a:t>
            </a:r>
          </a:p>
        </p:txBody>
      </p:sp>
      <p:sp>
        <p:nvSpPr>
          <p:cNvPr id="3" name="Content Placeholder 2"/>
          <p:cNvSpPr>
            <a:spLocks noGrp="1"/>
          </p:cNvSpPr>
          <p:nvPr>
            <p:ph idx="1"/>
          </p:nvPr>
        </p:nvSpPr>
        <p:spPr>
          <a:xfrm>
            <a:off x="492967" y="1583160"/>
            <a:ext cx="4114800" cy="4110831"/>
          </a:xfrm>
        </p:spPr>
        <p:txBody>
          <a:bodyPr/>
          <a:lstStyle/>
          <a:p>
            <a:pPr>
              <a:spcBef>
                <a:spcPts val="600"/>
              </a:spcBef>
            </a:pPr>
            <a:r>
              <a:rPr lang="en-US" sz="1800" dirty="0">
                <a:solidFill>
                  <a:schemeClr val="accent2"/>
                </a:solidFill>
              </a:rPr>
              <a:t>CPS1: </a:t>
            </a:r>
            <a:r>
              <a:rPr lang="en-US" sz="1800" b="1" dirty="0">
                <a:solidFill>
                  <a:schemeClr val="accent2"/>
                </a:solidFill>
              </a:rPr>
              <a:t>176.12%</a:t>
            </a:r>
            <a:endParaRPr lang="en-US" sz="1800" dirty="0">
              <a:solidFill>
                <a:schemeClr val="accent2"/>
              </a:solidFill>
            </a:endParaRPr>
          </a:p>
          <a:p>
            <a:pPr>
              <a:spcBef>
                <a:spcPts val="600"/>
              </a:spcBef>
            </a:pPr>
            <a:r>
              <a:rPr lang="en-US" sz="1800" dirty="0">
                <a:solidFill>
                  <a:schemeClr val="accent2"/>
                </a:solidFill>
              </a:rPr>
              <a:t>Current CPS1 12-Month Rolling Average: </a:t>
            </a:r>
            <a:r>
              <a:rPr lang="en-US" sz="1800" b="1" dirty="0">
                <a:solidFill>
                  <a:schemeClr val="accent2"/>
                </a:solidFill>
              </a:rPr>
              <a:t>175.06%</a:t>
            </a:r>
          </a:p>
          <a:p>
            <a:pPr>
              <a:spcBef>
                <a:spcPts val="600"/>
              </a:spcBef>
            </a:pPr>
            <a:r>
              <a:rPr lang="en-US" sz="1800" b="1" dirty="0">
                <a:solidFill>
                  <a:schemeClr val="accent2"/>
                </a:solidFill>
              </a:rPr>
              <a:t>0</a:t>
            </a:r>
            <a:r>
              <a:rPr lang="en-US" sz="1800" dirty="0">
                <a:solidFill>
                  <a:schemeClr val="accent2"/>
                </a:solidFill>
              </a:rPr>
              <a:t> BAAL Exceedance(s)</a:t>
            </a:r>
          </a:p>
          <a:p>
            <a:pPr>
              <a:spcBef>
                <a:spcPts val="600"/>
              </a:spcBef>
            </a:pPr>
            <a:r>
              <a:rPr lang="en-US" sz="1800" b="1" dirty="0">
                <a:solidFill>
                  <a:schemeClr val="accent2"/>
                </a:solidFill>
              </a:rPr>
              <a:t>0 </a:t>
            </a:r>
            <a:r>
              <a:rPr lang="en-US" sz="1800" dirty="0">
                <a:solidFill>
                  <a:schemeClr val="accent2"/>
                </a:solidFill>
              </a:rPr>
              <a:t>hourly CPS1 score below 100%</a:t>
            </a:r>
          </a:p>
          <a:p>
            <a:pPr>
              <a:spcBef>
                <a:spcPts val="600"/>
              </a:spcBef>
            </a:pPr>
            <a:r>
              <a:rPr lang="en-US" sz="1800" dirty="0">
                <a:solidFill>
                  <a:schemeClr val="accent2"/>
                </a:solidFill>
              </a:rPr>
              <a:t>BAAL-003 Events have updated through 2022</a:t>
            </a:r>
          </a:p>
          <a:p>
            <a:pPr>
              <a:spcBef>
                <a:spcPts val="600"/>
              </a:spcBef>
            </a:pPr>
            <a:r>
              <a:rPr lang="en-US" sz="1800" dirty="0">
                <a:solidFill>
                  <a:schemeClr val="accent2"/>
                </a:solidFill>
              </a:rPr>
              <a:t>2022 BAAL-003 FRM Performance: </a:t>
            </a:r>
            <a:r>
              <a:rPr lang="en-US" sz="1800" b="1" dirty="0">
                <a:solidFill>
                  <a:schemeClr val="accent2"/>
                </a:solidFill>
              </a:rPr>
              <a:t>-1060.40</a:t>
            </a:r>
          </a:p>
          <a:p>
            <a:endParaRPr lang="en-US" sz="1800" dirty="0">
              <a:solidFill>
                <a:schemeClr val="accent2"/>
              </a:solidFill>
            </a:endParaRPr>
          </a:p>
          <a:p>
            <a:pPr marL="457200" lvl="1" indent="0">
              <a:buNone/>
            </a:pPr>
            <a:endParaRPr lang="en-US" sz="1800" dirty="0">
              <a:solidFill>
                <a:schemeClr val="accent2"/>
              </a:solidFill>
            </a:endParaRP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4"/>
          </p:nvPr>
        </p:nvSpPr>
        <p:spPr>
          <a:xfrm>
            <a:off x="8610600" y="6561139"/>
            <a:ext cx="457200" cy="168766"/>
          </a:xfrm>
        </p:spPr>
        <p:txBody>
          <a:bodyPr/>
          <a:lstStyle/>
          <a:p>
            <a:fld id="{1D93BD3E-1E9A-4970-A6F7-E7AC52762E0C}" type="slidenum">
              <a:rPr lang="en-US" smtClean="0"/>
              <a:pPr/>
              <a:t>2</a:t>
            </a:fld>
            <a:endParaRPr lang="en-US"/>
          </a:p>
        </p:txBody>
      </p:sp>
      <p:sp>
        <p:nvSpPr>
          <p:cNvPr id="5" name="Content Placeholder 2"/>
          <p:cNvSpPr txBox="1">
            <a:spLocks/>
          </p:cNvSpPr>
          <p:nvPr/>
        </p:nvSpPr>
        <p:spPr>
          <a:xfrm>
            <a:off x="4550980" y="1524000"/>
            <a:ext cx="4516821" cy="4724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accent2"/>
                </a:solidFill>
              </a:rPr>
              <a:t>2023 RMS1 Statistics</a:t>
            </a:r>
          </a:p>
          <a:p>
            <a:pPr lvl="1"/>
            <a:r>
              <a:rPr lang="en-US" sz="1600" dirty="0">
                <a:solidFill>
                  <a:schemeClr val="accent2"/>
                </a:solidFill>
              </a:rPr>
              <a:t>Mean: </a:t>
            </a:r>
            <a:r>
              <a:rPr lang="en-US" sz="1600" b="1" dirty="0">
                <a:solidFill>
                  <a:schemeClr val="accent2"/>
                </a:solidFill>
              </a:rPr>
              <a:t>14.94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Min: </a:t>
            </a:r>
            <a:r>
              <a:rPr lang="en-US" sz="1600" b="1" dirty="0">
                <a:solidFill>
                  <a:schemeClr val="accent2"/>
                </a:solidFill>
              </a:rPr>
              <a:t>11.76 </a:t>
            </a:r>
            <a:r>
              <a:rPr lang="en-US" sz="1600" b="1" dirty="0" err="1">
                <a:solidFill>
                  <a:schemeClr val="accent2"/>
                </a:solidFill>
              </a:rPr>
              <a:t>mHz</a:t>
            </a:r>
            <a:endParaRPr lang="en-US" sz="1600" b="1" dirty="0">
              <a:solidFill>
                <a:schemeClr val="accent2"/>
              </a:solidFill>
            </a:endParaRPr>
          </a:p>
          <a:p>
            <a:pPr lvl="1"/>
            <a:r>
              <a:rPr lang="en-US" sz="1600" dirty="0">
                <a:solidFill>
                  <a:schemeClr val="accent2"/>
                </a:solidFill>
              </a:rPr>
              <a:t>Max </a:t>
            </a:r>
            <a:r>
              <a:rPr lang="en-US" sz="1600" b="1" dirty="0">
                <a:solidFill>
                  <a:schemeClr val="accent2"/>
                </a:solidFill>
              </a:rPr>
              <a:t>24.40 </a:t>
            </a:r>
            <a:r>
              <a:rPr lang="en-US" sz="1600" b="1" dirty="0" err="1">
                <a:solidFill>
                  <a:schemeClr val="accent2"/>
                </a:solidFill>
              </a:rPr>
              <a:t>mHz</a:t>
            </a:r>
            <a:endParaRPr lang="en-US" sz="1600" b="1" dirty="0">
              <a:solidFill>
                <a:schemeClr val="accent2"/>
              </a:solidFill>
            </a:endParaRPr>
          </a:p>
          <a:p>
            <a:r>
              <a:rPr lang="en-US" sz="1800" dirty="0">
                <a:solidFill>
                  <a:schemeClr val="accent2"/>
                </a:solidFill>
              </a:rPr>
              <a:t>Energy Statistics</a:t>
            </a:r>
          </a:p>
          <a:p>
            <a:pPr lvl="1"/>
            <a:r>
              <a:rPr lang="en-US" sz="1600" dirty="0">
                <a:solidFill>
                  <a:schemeClr val="accent2"/>
                </a:solidFill>
              </a:rPr>
              <a:t>Total Energy: </a:t>
            </a:r>
            <a:r>
              <a:rPr lang="en-US" sz="1600" b="1" dirty="0">
                <a:solidFill>
                  <a:schemeClr val="accent2"/>
                </a:solidFill>
              </a:rPr>
              <a:t>35,628,256 MWh</a:t>
            </a:r>
          </a:p>
          <a:p>
            <a:pPr lvl="1"/>
            <a:r>
              <a:rPr lang="en-US" sz="1600" dirty="0">
                <a:solidFill>
                  <a:schemeClr val="accent2"/>
                </a:solidFill>
              </a:rPr>
              <a:t>Wind Energy: </a:t>
            </a:r>
            <a:r>
              <a:rPr lang="en-US" sz="1600" b="1" dirty="0">
                <a:solidFill>
                  <a:schemeClr val="accent2"/>
                </a:solidFill>
              </a:rPr>
              <a:t>8,770,987 MWh</a:t>
            </a:r>
          </a:p>
          <a:p>
            <a:pPr lvl="1"/>
            <a:r>
              <a:rPr lang="en-US" sz="1600" dirty="0">
                <a:solidFill>
                  <a:schemeClr val="accent2"/>
                </a:solidFill>
              </a:rPr>
              <a:t>Percent Energy from Wind: </a:t>
            </a:r>
            <a:r>
              <a:rPr lang="en-US" sz="1600" b="1" dirty="0">
                <a:solidFill>
                  <a:schemeClr val="accent2"/>
                </a:solidFill>
              </a:rPr>
              <a:t>24.62% </a:t>
            </a:r>
          </a:p>
          <a:p>
            <a:pPr lvl="1"/>
            <a:r>
              <a:rPr lang="en-US" sz="1600" dirty="0">
                <a:solidFill>
                  <a:schemeClr val="accent2"/>
                </a:solidFill>
              </a:rPr>
              <a:t>Solar Energy: </a:t>
            </a:r>
            <a:r>
              <a:rPr lang="en-US" sz="1600" b="1" dirty="0">
                <a:solidFill>
                  <a:schemeClr val="accent2"/>
                </a:solidFill>
              </a:rPr>
              <a:t>2,592,963 MWh </a:t>
            </a:r>
          </a:p>
          <a:p>
            <a:pPr lvl="1"/>
            <a:r>
              <a:rPr lang="en-US" sz="1600" dirty="0">
                <a:solidFill>
                  <a:schemeClr val="accent2"/>
                </a:solidFill>
              </a:rPr>
              <a:t>Percent Energy from Solar: </a:t>
            </a:r>
            <a:r>
              <a:rPr lang="en-US" sz="1600" b="1" dirty="0">
                <a:solidFill>
                  <a:schemeClr val="accent2"/>
                </a:solidFill>
              </a:rPr>
              <a:t>7.28%</a:t>
            </a:r>
          </a:p>
          <a:p>
            <a:r>
              <a:rPr lang="en-US" sz="1800" dirty="0">
                <a:solidFill>
                  <a:schemeClr val="accent2"/>
                </a:solidFill>
              </a:rPr>
              <a:t>Minimum System Inertia</a:t>
            </a:r>
          </a:p>
          <a:p>
            <a:pPr lvl="1"/>
            <a:r>
              <a:rPr lang="en-US" sz="1600">
                <a:solidFill>
                  <a:schemeClr val="accent2"/>
                </a:solidFill>
              </a:rPr>
              <a:t>Mean: </a:t>
            </a:r>
            <a:r>
              <a:rPr lang="en-US" sz="1600" b="1">
                <a:solidFill>
                  <a:schemeClr val="accent2"/>
                </a:solidFill>
              </a:rPr>
              <a:t>227,814 MW</a:t>
            </a:r>
            <a:r>
              <a:rPr lang="en-US" sz="1600" b="1" dirty="0">
                <a:solidFill>
                  <a:schemeClr val="accent2"/>
                </a:solidFill>
              </a:rPr>
              <a:t>*s</a:t>
            </a:r>
          </a:p>
          <a:p>
            <a:pPr lvl="1"/>
            <a:r>
              <a:rPr lang="en-US" sz="1600" dirty="0">
                <a:solidFill>
                  <a:schemeClr val="accent2"/>
                </a:solidFill>
              </a:rPr>
              <a:t>Max: </a:t>
            </a:r>
            <a:r>
              <a:rPr lang="en-US" sz="1600" b="1" dirty="0">
                <a:solidFill>
                  <a:schemeClr val="accent2"/>
                </a:solidFill>
              </a:rPr>
              <a:t>284,485 MW*s  </a:t>
            </a:r>
            <a:r>
              <a:rPr lang="en-US" sz="1600" dirty="0">
                <a:solidFill>
                  <a:schemeClr val="accent2"/>
                </a:solidFill>
              </a:rPr>
              <a:t>on October 5th</a:t>
            </a:r>
          </a:p>
          <a:p>
            <a:pPr lvl="1"/>
            <a:r>
              <a:rPr lang="en-US" sz="1600" dirty="0">
                <a:solidFill>
                  <a:schemeClr val="accent2"/>
                </a:solidFill>
              </a:rPr>
              <a:t>Min: </a:t>
            </a:r>
            <a:r>
              <a:rPr lang="en-US" sz="1600" b="1" dirty="0">
                <a:solidFill>
                  <a:schemeClr val="accent2"/>
                </a:solidFill>
              </a:rPr>
              <a:t>183,022 MW*s  </a:t>
            </a:r>
            <a:r>
              <a:rPr lang="en-US" sz="1600" dirty="0">
                <a:solidFill>
                  <a:schemeClr val="accent2"/>
                </a:solidFill>
              </a:rPr>
              <a:t>on October 18th</a:t>
            </a:r>
          </a:p>
          <a:p>
            <a:pPr marL="457200" lvl="1" indent="0">
              <a:buNone/>
            </a:pPr>
            <a:endParaRPr lang="en-US" sz="1800" dirty="0"/>
          </a:p>
          <a:p>
            <a:pPr lvl="1"/>
            <a:endParaRPr lang="en-US" sz="1800" dirty="0"/>
          </a:p>
          <a:p>
            <a:pPr lvl="1"/>
            <a:endParaRPr lang="en-US" sz="18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1259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Energy Statistics</a:t>
            </a:r>
          </a:p>
        </p:txBody>
      </p:sp>
    </p:spTree>
    <p:extLst>
      <p:ext uri="{BB962C8B-B14F-4D97-AF65-F5344CB8AC3E}">
        <p14:creationId xmlns:p14="http://schemas.microsoft.com/office/powerpoint/2010/main" val="1275210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3" name="Picture 2">
            <a:extLst>
              <a:ext uri="{FF2B5EF4-FFF2-40B4-BE49-F238E27FC236}">
                <a16:creationId xmlns:a16="http://schemas.microsoft.com/office/drawing/2014/main" id="{8C0AAF5E-EEF5-59FE-3845-48FEDDC5C6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31717" y="762001"/>
            <a:ext cx="7445153" cy="5410199"/>
          </a:xfrm>
          <a:prstGeom prst="rect">
            <a:avLst/>
          </a:prstGeom>
        </p:spPr>
      </p:pic>
    </p:spTree>
    <p:extLst>
      <p:ext uri="{BB962C8B-B14F-4D97-AF65-F5344CB8AC3E}">
        <p14:creationId xmlns:p14="http://schemas.microsoft.com/office/powerpoint/2010/main" val="2630229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B5C3CA23-BCBF-8D3F-9282-2B98A5F415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84" y="785276"/>
            <a:ext cx="7276231" cy="5287447"/>
          </a:xfrm>
          <a:prstGeom prst="rect">
            <a:avLst/>
          </a:prstGeom>
        </p:spPr>
      </p:pic>
    </p:spTree>
    <p:extLst>
      <p:ext uri="{BB962C8B-B14F-4D97-AF65-F5344CB8AC3E}">
        <p14:creationId xmlns:p14="http://schemas.microsoft.com/office/powerpoint/2010/main" val="4005694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Wind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AEBAB35C-8163-961C-0A27-E00A6C927D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53837" y="772088"/>
            <a:ext cx="7312526" cy="5313822"/>
          </a:xfrm>
          <a:prstGeom prst="rect">
            <a:avLst/>
          </a:prstGeom>
        </p:spPr>
      </p:pic>
    </p:spTree>
    <p:extLst>
      <p:ext uri="{BB962C8B-B14F-4D97-AF65-F5344CB8AC3E}">
        <p14:creationId xmlns:p14="http://schemas.microsoft.com/office/powerpoint/2010/main" val="2928700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pic>
        <p:nvPicPr>
          <p:cNvPr id="3" name="Picture 2">
            <a:extLst>
              <a:ext uri="{FF2B5EF4-FFF2-40B4-BE49-F238E27FC236}">
                <a16:creationId xmlns:a16="http://schemas.microsoft.com/office/drawing/2014/main" id="{56BBAA93-5F97-28CA-DDB1-8C585245CE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3884" y="785276"/>
            <a:ext cx="7276231" cy="5287447"/>
          </a:xfrm>
          <a:prstGeom prst="rect">
            <a:avLst/>
          </a:prstGeom>
        </p:spPr>
      </p:pic>
    </p:spTree>
    <p:extLst>
      <p:ext uri="{BB962C8B-B14F-4D97-AF65-F5344CB8AC3E}">
        <p14:creationId xmlns:p14="http://schemas.microsoft.com/office/powerpoint/2010/main" val="168072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Energy from Solar Generation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3" name="Picture 2">
            <a:extLst>
              <a:ext uri="{FF2B5EF4-FFF2-40B4-BE49-F238E27FC236}">
                <a16:creationId xmlns:a16="http://schemas.microsoft.com/office/drawing/2014/main" id="{B27C4229-58F3-E80A-DEE6-B79F233ED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2621" y="749336"/>
            <a:ext cx="7338758" cy="5332884"/>
          </a:xfrm>
          <a:prstGeom prst="rect">
            <a:avLst/>
          </a:prstGeom>
        </p:spPr>
      </p:pic>
    </p:spTree>
    <p:extLst>
      <p:ext uri="{BB962C8B-B14F-4D97-AF65-F5344CB8AC3E}">
        <p14:creationId xmlns:p14="http://schemas.microsoft.com/office/powerpoint/2010/main" val="2927513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ERCOT System Inertia</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944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Minimum System Inertia</a:t>
            </a:r>
          </a:p>
        </p:txBody>
      </p:sp>
      <p:sp>
        <p:nvSpPr>
          <p:cNvPr id="4" name="Slide Number Placeholder 3"/>
          <p:cNvSpPr>
            <a:spLocks noGrp="1"/>
          </p:cNvSpPr>
          <p:nvPr>
            <p:ph type="sldNum" sz="quarter" idx="4"/>
          </p:nvPr>
        </p:nvSpPr>
        <p:spPr/>
        <p:txBody>
          <a:bodyPr/>
          <a:lstStyle/>
          <a:p>
            <a:fld id="{1D93BD3E-1E9A-4970-A6F7-E7AC52762E0C}" type="slidenum">
              <a:rPr lang="en-US" smtClean="0"/>
              <a:pPr/>
              <a:t>27</a:t>
            </a:fld>
            <a:endParaRPr lang="en-US"/>
          </a:p>
        </p:txBody>
      </p:sp>
      <p:pic>
        <p:nvPicPr>
          <p:cNvPr id="5" name="Picture 4">
            <a:extLst>
              <a:ext uri="{FF2B5EF4-FFF2-40B4-BE49-F238E27FC236}">
                <a16:creationId xmlns:a16="http://schemas.microsoft.com/office/drawing/2014/main" id="{A4762955-1A50-8A3D-08F0-70866ADB96F4}"/>
              </a:ext>
            </a:extLst>
          </p:cNvPr>
          <p:cNvPicPr>
            <a:picLocks noChangeAspect="1"/>
          </p:cNvPicPr>
          <p:nvPr/>
        </p:nvPicPr>
        <p:blipFill>
          <a:blip r:embed="rId3"/>
          <a:stretch>
            <a:fillRect/>
          </a:stretch>
        </p:blipFill>
        <p:spPr>
          <a:xfrm>
            <a:off x="685800" y="762000"/>
            <a:ext cx="7485911" cy="5440954"/>
          </a:xfrm>
          <a:prstGeom prst="rect">
            <a:avLst/>
          </a:prstGeom>
        </p:spPr>
      </p:pic>
    </p:spTree>
    <p:extLst>
      <p:ext uri="{BB962C8B-B14F-4D97-AF65-F5344CB8AC3E}">
        <p14:creationId xmlns:p14="http://schemas.microsoft.com/office/powerpoint/2010/main" val="2614364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ERCOT Inertia 2013-2023</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E539027A-5E32-6332-E11A-F7A012C9090A}"/>
              </a:ext>
            </a:extLst>
          </p:cNvPr>
          <p:cNvPicPr>
            <a:picLocks noChangeAspect="1"/>
          </p:cNvPicPr>
          <p:nvPr/>
        </p:nvPicPr>
        <p:blipFill>
          <a:blip r:embed="rId3"/>
          <a:stretch>
            <a:fillRect/>
          </a:stretch>
        </p:blipFill>
        <p:spPr>
          <a:xfrm>
            <a:off x="176403" y="4343399"/>
            <a:ext cx="8791194" cy="1905001"/>
          </a:xfrm>
          <a:prstGeom prst="rect">
            <a:avLst/>
          </a:prstGeom>
        </p:spPr>
      </p:pic>
      <p:pic>
        <p:nvPicPr>
          <p:cNvPr id="6" name="Picture 5">
            <a:extLst>
              <a:ext uri="{FF2B5EF4-FFF2-40B4-BE49-F238E27FC236}">
                <a16:creationId xmlns:a16="http://schemas.microsoft.com/office/drawing/2014/main" id="{F70D7D6E-9ACD-D81B-6F1C-0337908B70A5}"/>
              </a:ext>
            </a:extLst>
          </p:cNvPr>
          <p:cNvPicPr>
            <a:picLocks noChangeAspect="1"/>
          </p:cNvPicPr>
          <p:nvPr/>
        </p:nvPicPr>
        <p:blipFill>
          <a:blip r:embed="rId4"/>
          <a:stretch>
            <a:fillRect/>
          </a:stretch>
        </p:blipFill>
        <p:spPr>
          <a:xfrm>
            <a:off x="609600" y="512467"/>
            <a:ext cx="7557221" cy="4059533"/>
          </a:xfrm>
          <a:prstGeom prst="rect">
            <a:avLst/>
          </a:prstGeom>
        </p:spPr>
      </p:pic>
    </p:spTree>
    <p:extLst>
      <p:ext uri="{BB962C8B-B14F-4D97-AF65-F5344CB8AC3E}">
        <p14:creationId xmlns:p14="http://schemas.microsoft.com/office/powerpoint/2010/main" val="271820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a:t>Questions?</a:t>
            </a:r>
          </a:p>
        </p:txBody>
      </p:sp>
      <p:sp>
        <p:nvSpPr>
          <p:cNvPr id="3" name="Subtitle 2"/>
          <p:cNvSpPr>
            <a:spLocks noGrp="1"/>
          </p:cNvSpPr>
          <p:nvPr>
            <p:ph type="subTitle" idx="1"/>
          </p:nvPr>
        </p:nvSpPr>
        <p:spPr/>
        <p:txBody>
          <a:bodyPr anchor="ctr"/>
          <a:lstStyle/>
          <a:p>
            <a:r>
              <a:rPr lang="en-US" dirty="0"/>
              <a:t>Thank you!</a:t>
            </a:r>
          </a:p>
        </p:txBody>
      </p:sp>
    </p:spTree>
    <p:extLst>
      <p:ext uri="{BB962C8B-B14F-4D97-AF65-F5344CB8AC3E}">
        <p14:creationId xmlns:p14="http://schemas.microsoft.com/office/powerpoint/2010/main" val="2777669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Frequency Control</a:t>
            </a:r>
          </a:p>
        </p:txBody>
      </p:sp>
      <p:sp>
        <p:nvSpPr>
          <p:cNvPr id="3" name="Subtitle 2"/>
          <p:cNvSpPr>
            <a:spLocks noGrp="1"/>
          </p:cNvSpPr>
          <p:nvPr>
            <p:ph type="subTitle" idx="1"/>
          </p:nvPr>
        </p:nvSpPr>
        <p:spPr/>
        <p:txBody>
          <a:bodyPr/>
          <a:lstStyle/>
          <a:p>
            <a:r>
              <a:rPr lang="en-US" dirty="0"/>
              <a:t>CPS1, BAAL, &amp; RMS1</a:t>
            </a:r>
          </a:p>
        </p:txBody>
      </p:sp>
    </p:spTree>
    <p:extLst>
      <p:ext uri="{BB962C8B-B14F-4D97-AF65-F5344CB8AC3E}">
        <p14:creationId xmlns:p14="http://schemas.microsoft.com/office/powerpoint/2010/main" val="3330749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8DAC07-12DA-8A22-3DE2-13BA953946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78078" y="667184"/>
            <a:ext cx="7601251" cy="5523631"/>
          </a:xfrm>
          <a:prstGeom prst="rect">
            <a:avLst/>
          </a:prstGeom>
        </p:spPr>
      </p:pic>
      <p:sp>
        <p:nvSpPr>
          <p:cNvPr id="2" name="Title 1"/>
          <p:cNvSpPr>
            <a:spLocks noGrp="1"/>
          </p:cNvSpPr>
          <p:nvPr>
            <p:ph type="title"/>
          </p:nvPr>
        </p:nvSpPr>
        <p:spPr/>
        <p:txBody>
          <a:bodyPr/>
          <a:lstStyle/>
          <a:p>
            <a:r>
              <a:rPr lang="en-US" dirty="0"/>
              <a:t>Hourly CPS1 by Day</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6" name="TextBox 5">
            <a:extLst>
              <a:ext uri="{FF2B5EF4-FFF2-40B4-BE49-F238E27FC236}">
                <a16:creationId xmlns:a16="http://schemas.microsoft.com/office/drawing/2014/main" id="{5E3311E7-7EDD-8821-E1C7-AA51B960C8EE}"/>
              </a:ext>
            </a:extLst>
          </p:cNvPr>
          <p:cNvSpPr txBox="1"/>
          <p:nvPr/>
        </p:nvSpPr>
        <p:spPr>
          <a:xfrm>
            <a:off x="5511799" y="5638800"/>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Oct-23 CPS1 (%): </a:t>
            </a:r>
            <a:r>
              <a:rPr lang="en-US" sz="1800" dirty="0">
                <a:effectLst/>
                <a:latin typeface="Calibri" panose="020F0502020204030204" pitchFamily="34" charset="0"/>
                <a:ea typeface="Calibri" panose="020F0502020204030204" pitchFamily="34" charset="0"/>
              </a:rPr>
              <a:t>176.12</a:t>
            </a:r>
            <a:endParaRPr lang="en-US" dirty="0"/>
          </a:p>
        </p:txBody>
      </p:sp>
    </p:spTree>
    <p:extLst>
      <p:ext uri="{BB962C8B-B14F-4D97-AF65-F5344CB8AC3E}">
        <p14:creationId xmlns:p14="http://schemas.microsoft.com/office/powerpoint/2010/main" val="78846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BAAL Exceedances &amp; Violations</a:t>
            </a:r>
          </a:p>
        </p:txBody>
      </p:sp>
      <p:sp>
        <p:nvSpPr>
          <p:cNvPr id="3" name="Content Placeholder 2"/>
          <p:cNvSpPr>
            <a:spLocks noGrp="1"/>
          </p:cNvSpPr>
          <p:nvPr>
            <p:ph idx="1"/>
          </p:nvPr>
        </p:nvSpPr>
        <p:spPr/>
        <p:txBody>
          <a:bodyPr/>
          <a:lstStyle/>
          <a:p>
            <a:r>
              <a:rPr lang="en-US" sz="2400" dirty="0"/>
              <a:t>There were 0 BAAL exceedance(s) in October.</a:t>
            </a:r>
            <a:endParaRPr lang="en-US" sz="1600" dirty="0"/>
          </a:p>
          <a:p>
            <a:pPr lvl="1"/>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126513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84D979-BBF3-483E-3549-132D4AB1B0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27524" y="712096"/>
            <a:ext cx="7488951" cy="5433805"/>
          </a:xfrm>
          <a:prstGeom prst="rect">
            <a:avLst/>
          </a:prstGeom>
        </p:spPr>
      </p:pic>
      <p:sp>
        <p:nvSpPr>
          <p:cNvPr id="2" name="Title 1"/>
          <p:cNvSpPr>
            <a:spLocks noGrp="1"/>
          </p:cNvSpPr>
          <p:nvPr>
            <p:ph type="title"/>
          </p:nvPr>
        </p:nvSpPr>
        <p:spPr/>
        <p:txBody>
          <a:bodyPr/>
          <a:lstStyle/>
          <a:p>
            <a:r>
              <a:rPr lang="en-US" dirty="0"/>
              <a:t>15-Minute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
        <p:nvSpPr>
          <p:cNvPr id="5" name="TextBox 4">
            <a:extLst>
              <a:ext uri="{FF2B5EF4-FFF2-40B4-BE49-F238E27FC236}">
                <a16:creationId xmlns:a16="http://schemas.microsoft.com/office/drawing/2014/main" id="{950E55C8-5439-C5C9-8EEB-8F332A67425D}"/>
              </a:ext>
            </a:extLst>
          </p:cNvPr>
          <p:cNvSpPr txBox="1"/>
          <p:nvPr/>
        </p:nvSpPr>
        <p:spPr>
          <a:xfrm>
            <a:off x="4724400" y="1045748"/>
            <a:ext cx="295412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Oct-23 CPS1 (%): </a:t>
            </a:r>
            <a:r>
              <a:rPr lang="en-US" sz="1800" dirty="0">
                <a:effectLst/>
                <a:latin typeface="Calibri" panose="020F0502020204030204" pitchFamily="34" charset="0"/>
                <a:ea typeface="Calibri" panose="020F0502020204030204" pitchFamily="34" charset="0"/>
              </a:rPr>
              <a:t>176.12</a:t>
            </a:r>
            <a:endParaRPr lang="en-US" dirty="0"/>
          </a:p>
        </p:txBody>
      </p:sp>
    </p:spTree>
    <p:extLst>
      <p:ext uri="{BB962C8B-B14F-4D97-AF65-F5344CB8AC3E}">
        <p14:creationId xmlns:p14="http://schemas.microsoft.com/office/powerpoint/2010/main" val="324934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12A8AC-C061-FD9C-3DE4-03C3B73C10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0" y="744402"/>
            <a:ext cx="7388727" cy="5369195"/>
          </a:xfrm>
          <a:prstGeom prst="rect">
            <a:avLst/>
          </a:prstGeom>
        </p:spPr>
      </p:pic>
      <p:sp>
        <p:nvSpPr>
          <p:cNvPr id="2" name="Title 1"/>
          <p:cNvSpPr>
            <a:spLocks noGrp="1"/>
          </p:cNvSpPr>
          <p:nvPr>
            <p:ph type="title"/>
          </p:nvPr>
        </p:nvSpPr>
        <p:spPr/>
        <p:txBody>
          <a:bodyPr/>
          <a:lstStyle/>
          <a:p>
            <a:r>
              <a:rPr lang="en-US" dirty="0"/>
              <a:t>12-Month Rolling Average CPS1</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
        <p:nvSpPr>
          <p:cNvPr id="7" name="TextBox 6">
            <a:extLst>
              <a:ext uri="{FF2B5EF4-FFF2-40B4-BE49-F238E27FC236}">
                <a16:creationId xmlns:a16="http://schemas.microsoft.com/office/drawing/2014/main" id="{3B943458-2884-33DE-06FF-723C65B35324}"/>
              </a:ext>
            </a:extLst>
          </p:cNvPr>
          <p:cNvSpPr txBox="1"/>
          <p:nvPr/>
        </p:nvSpPr>
        <p:spPr>
          <a:xfrm>
            <a:off x="3810000" y="1143000"/>
            <a:ext cx="3693319"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1400" dirty="0"/>
              <a:t>Current 12-Month Rolling Average: 175.06%</a:t>
            </a:r>
          </a:p>
        </p:txBody>
      </p:sp>
    </p:spTree>
    <p:extLst>
      <p:ext uri="{BB962C8B-B14F-4D97-AF65-F5344CB8AC3E}">
        <p14:creationId xmlns:p14="http://schemas.microsoft.com/office/powerpoint/2010/main" val="12966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Year</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3" name="Picture 2">
            <a:extLst>
              <a:ext uri="{FF2B5EF4-FFF2-40B4-BE49-F238E27FC236}">
                <a16:creationId xmlns:a16="http://schemas.microsoft.com/office/drawing/2014/main" id="{614DDC66-E449-EC6C-32BD-9163ED5110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85801" y="762941"/>
            <a:ext cx="7233278" cy="5254062"/>
          </a:xfrm>
          <a:prstGeom prst="rect">
            <a:avLst/>
          </a:prstGeom>
        </p:spPr>
      </p:pic>
    </p:spTree>
    <p:extLst>
      <p:ext uri="{BB962C8B-B14F-4D97-AF65-F5344CB8AC3E}">
        <p14:creationId xmlns:p14="http://schemas.microsoft.com/office/powerpoint/2010/main" val="2803047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RMS1 of ERCOT Frequency by Month</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pic>
        <p:nvPicPr>
          <p:cNvPr id="3" name="Picture 2">
            <a:extLst>
              <a:ext uri="{FF2B5EF4-FFF2-40B4-BE49-F238E27FC236}">
                <a16:creationId xmlns:a16="http://schemas.microsoft.com/office/drawing/2014/main" id="{FB6E6CF9-201C-B744-43C3-F8D2E13A20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2000" y="762544"/>
            <a:ext cx="7162799" cy="5205019"/>
          </a:xfrm>
          <a:prstGeom prst="rect">
            <a:avLst/>
          </a:prstGeom>
        </p:spPr>
      </p:pic>
    </p:spTree>
    <p:extLst>
      <p:ext uri="{BB962C8B-B14F-4D97-AF65-F5344CB8AC3E}">
        <p14:creationId xmlns:p14="http://schemas.microsoft.com/office/powerpoint/2010/main" val="2031052182"/>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8F63C-08AC-4CDD-B36F-0851B11853CB}">
  <ds:schemaRefs>
    <ds:schemaRef ds:uri="http://purl.org/dc/terms/"/>
    <ds:schemaRef ds:uri="http://schemas.openxmlformats.org/package/2006/metadata/core-properties"/>
    <ds:schemaRef ds:uri="http://schemas.microsoft.com/office/2006/documentManagement/types"/>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95698</TotalTime>
  <Words>758</Words>
  <Application>Microsoft Office PowerPoint</Application>
  <PresentationFormat>On-screen Show (4:3)</PresentationFormat>
  <Paragraphs>155</Paragraphs>
  <Slides>29</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Arial</vt:lpstr>
      <vt:lpstr>Calibri</vt:lpstr>
      <vt:lpstr>Times New Roman</vt:lpstr>
      <vt:lpstr>1_Custom Design</vt:lpstr>
      <vt:lpstr>Office Theme</vt:lpstr>
      <vt:lpstr>Custom Design</vt:lpstr>
      <vt:lpstr>PowerPoint Presentation</vt:lpstr>
      <vt:lpstr>Summary of October 2023</vt:lpstr>
      <vt:lpstr>Frequency Control</vt:lpstr>
      <vt:lpstr>Hourly CPS1 by Day</vt:lpstr>
      <vt:lpstr>BAAL Exceedances &amp; Violations</vt:lpstr>
      <vt:lpstr>15-Minute Average CPS1%</vt:lpstr>
      <vt:lpstr>12-Month Rolling Average CPS1</vt:lpstr>
      <vt:lpstr>Daily RMS1 of ERCOT Frequency by Year</vt:lpstr>
      <vt:lpstr>Daily RMS1 of ERCOT Frequency by Month</vt:lpstr>
      <vt:lpstr>Daily RMS1 of ERCOT Frequency by Month</vt:lpstr>
      <vt:lpstr>Frequency Profile Comparison</vt:lpstr>
      <vt:lpstr>Frequency Profile Comparison</vt:lpstr>
      <vt:lpstr>Frequency Profile Comparison</vt:lpstr>
      <vt:lpstr>Time Error Correction</vt:lpstr>
      <vt:lpstr>ERCOT Daily Time Error</vt:lpstr>
      <vt:lpstr>Time Error Corrections Log Summary</vt:lpstr>
      <vt:lpstr>BAL-003 Performance</vt:lpstr>
      <vt:lpstr>Op. Year 2022 BAL-003 Selected Events – Update</vt:lpstr>
      <vt:lpstr>Op. Year 2022 BAL-003 FRM Performance - Update</vt:lpstr>
      <vt:lpstr>ERCOT Energy Statistics</vt:lpstr>
      <vt:lpstr>Total Energy</vt:lpstr>
      <vt:lpstr>Total Energy from Wind Generation</vt:lpstr>
      <vt:lpstr>% Energy from Wind Generation</vt:lpstr>
      <vt:lpstr>Total Energy From Solar Generation</vt:lpstr>
      <vt:lpstr>% Energy from Solar Generation</vt:lpstr>
      <vt:lpstr>ERCOT System Inertia</vt:lpstr>
      <vt:lpstr>Daily Minimum System Inertia</vt:lpstr>
      <vt:lpstr>ERCOT Inertia 2013-2023</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Li, Weifeng</cp:lastModifiedBy>
  <cp:revision>1501</cp:revision>
  <cp:lastPrinted>2016-01-21T20:53:15Z</cp:lastPrinted>
  <dcterms:created xsi:type="dcterms:W3CDTF">2016-01-21T15:20:31Z</dcterms:created>
  <dcterms:modified xsi:type="dcterms:W3CDTF">2023-11-14T21:05:05Z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2023-07-20T20:05:58Z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4bb8b6c0-eb8f-4d74-95a4-9b16df83a852</vt:lpwstr>
  </property>
  <property fmtid="{D5CDD505-2E9C-101B-9397-08002B2CF9AE}" pid="9" name="MSIP_Label_7084cbda-52b8-46fb-a7b7-cb5bd465ed85_ContentBits">
    <vt:lpwstr>0</vt:lpwstr>
  </property>
</Properties>
</file>