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7"/>
  </p:notesMasterIdLst>
  <p:handoutMasterIdLst>
    <p:handoutMasterId r:id="rId18"/>
  </p:handoutMasterIdLst>
  <p:sldIdLst>
    <p:sldId id="260" r:id="rId7"/>
    <p:sldId id="357" r:id="rId8"/>
    <p:sldId id="360" r:id="rId9"/>
    <p:sldId id="361" r:id="rId10"/>
    <p:sldId id="371" r:id="rId11"/>
    <p:sldId id="363" r:id="rId12"/>
    <p:sldId id="364" r:id="rId13"/>
    <p:sldId id="372" r:id="rId14"/>
    <p:sldId id="367" r:id="rId15"/>
    <p:sldId id="366"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0">
          <p15:clr>
            <a:srgbClr val="A4A3A4"/>
          </p15:clr>
        </p15:guide>
        <p15:guide id="3" orient="horz" pos="3744" userDrawn="1">
          <p15:clr>
            <a:srgbClr val="A4A3A4"/>
          </p15:clr>
        </p15:guide>
        <p15:guide id="4" pos="672" userDrawn="1">
          <p15:clr>
            <a:srgbClr val="A4A3A4"/>
          </p15:clr>
        </p15:guide>
        <p15:guide id="5" pos="50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1" autoAdjust="0"/>
    <p:restoredTop sz="94660"/>
  </p:normalViewPr>
  <p:slideViewPr>
    <p:cSldViewPr showGuides="1">
      <p:cViewPr>
        <p:scale>
          <a:sx n="100" d="100"/>
          <a:sy n="100" d="100"/>
        </p:scale>
        <p:origin x="1301" y="-82"/>
      </p:cViewPr>
      <p:guideLst>
        <p:guide orient="horz" pos="1104"/>
        <p:guide pos="2880"/>
        <p:guide orient="horz" pos="3744"/>
        <p:guide pos="672"/>
        <p:guide pos="5088"/>
      </p:guideLst>
    </p:cSldViewPr>
  </p:slideViewPr>
  <p:notesTextViewPr>
    <p:cViewPr>
      <p:scale>
        <a:sx n="3" d="2"/>
        <a:sy n="3" d="2"/>
      </p:scale>
      <p:origin x="0" y="0"/>
    </p:cViewPr>
  </p:notesTextViewPr>
  <p:notesViewPr>
    <p:cSldViewPr showGuides="1">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11/13/2023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11/13/2023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651536"/>
            <a:ext cx="1164525" cy="246221"/>
          </a:xfrm>
          <a:prstGeom prst="rect">
            <a:avLst/>
          </a:prstGeom>
          <a:noFill/>
        </p:spPr>
        <p:txBody>
          <a:bodyPr wrap="square" rtlCol="0">
            <a:spAutoFit/>
          </a:bodyPr>
          <a:lstStyle/>
          <a:p>
            <a:pPr algn="l"/>
            <a:r>
              <a:rPr lang="en-US" sz="1000" b="0" baseline="0" dirty="0">
                <a:solidFill>
                  <a:schemeClr val="tx1"/>
                </a:solidFill>
              </a:rPr>
              <a:t>ERCOT Public</a:t>
            </a:r>
            <a:endParaRPr lang="en-US" sz="1000" b="1"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2954655"/>
          </a:xfrm>
          <a:prstGeom prst="rect">
            <a:avLst/>
          </a:prstGeom>
          <a:noFill/>
        </p:spPr>
        <p:txBody>
          <a:bodyPr wrap="square" rtlCol="0">
            <a:spAutoFit/>
          </a:bodyPr>
          <a:lstStyle/>
          <a:p>
            <a:r>
              <a:rPr lang="en-US" sz="2000" b="1" dirty="0"/>
              <a:t>EAL Change proposals: Sep 2023 data and RFAF dynamics </a:t>
            </a:r>
          </a:p>
          <a:p>
            <a:endParaRPr lang="en-US" sz="2000" b="1" dirty="0"/>
          </a:p>
          <a:p>
            <a:endParaRPr lang="en-US" dirty="0"/>
          </a:p>
          <a:p>
            <a:r>
              <a:rPr lang="en-US" dirty="0"/>
              <a:t>Sanchir Dashnyam</a:t>
            </a:r>
          </a:p>
          <a:p>
            <a:r>
              <a:rPr lang="en-US" dirty="0"/>
              <a:t>ERCOT Market Credit Manager </a:t>
            </a:r>
          </a:p>
          <a:p>
            <a:endParaRPr lang="en-US" dirty="0"/>
          </a:p>
          <a:p>
            <a:r>
              <a:rPr lang="en-US" dirty="0"/>
              <a:t>ERCOT Public</a:t>
            </a:r>
          </a:p>
          <a:p>
            <a:r>
              <a:rPr lang="en-US" dirty="0"/>
              <a:t>November 15, 2023    </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746918"/>
          </a:xfrm>
        </p:spPr>
        <p:txBody>
          <a:bodyPr/>
          <a:lstStyle/>
          <a:p>
            <a:pPr algn="ctr"/>
            <a:r>
              <a:rPr lang="en-US" sz="2000" dirty="0"/>
              <a:t>Correlation: Invoice exposures vs Current, Scenario #2 and Scenario #3  </a:t>
            </a:r>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Content Placeholder 2">
            <a:extLst>
              <a:ext uri="{FF2B5EF4-FFF2-40B4-BE49-F238E27FC236}">
                <a16:creationId xmlns:a16="http://schemas.microsoft.com/office/drawing/2014/main" id="{3CFF00EB-5986-4BAE-A41D-3D3CC4506477}"/>
              </a:ext>
            </a:extLst>
          </p:cNvPr>
          <p:cNvSpPr>
            <a:spLocks noGrp="1"/>
          </p:cNvSpPr>
          <p:nvPr>
            <p:ph idx="1"/>
          </p:nvPr>
        </p:nvSpPr>
        <p:spPr>
          <a:xfrm>
            <a:off x="253117" y="4800600"/>
            <a:ext cx="8839200" cy="1676400"/>
          </a:xfrm>
        </p:spPr>
        <p:txBody>
          <a:bodyPr/>
          <a:lstStyle/>
          <a:p>
            <a:pPr>
              <a:spcBef>
                <a:spcPts val="0"/>
              </a:spcBef>
            </a:pPr>
            <a:r>
              <a:rPr lang="en-US" sz="1600" dirty="0">
                <a:effectLst/>
                <a:latin typeface="Calibri" panose="020F0502020204030204" pitchFamily="34" charset="0"/>
                <a:ea typeface="Times New Roman" panose="02020603050405020304" pitchFamily="18" charset="0"/>
              </a:rPr>
              <a:t>Both scenarios appear to have higher correlation with invoice exposures compared to the existing methodology. </a:t>
            </a:r>
          </a:p>
          <a:p>
            <a:pPr>
              <a:spcBef>
                <a:spcPts val="0"/>
              </a:spcBef>
            </a:pPr>
            <a:r>
              <a:rPr lang="en-US" sz="1600" dirty="0">
                <a:latin typeface="Calibri" panose="020F0502020204030204" pitchFamily="34" charset="0"/>
                <a:ea typeface="Times New Roman" panose="02020603050405020304" pitchFamily="18" charset="0"/>
              </a:rPr>
              <a:t>Scenario #3 appears to have a highest correlation with invoice exposures, though the marginal difference compared to Scenario #2 appears to not that significant.   </a:t>
            </a:r>
          </a:p>
          <a:p>
            <a:pPr>
              <a:spcBef>
                <a:spcPts val="0"/>
              </a:spcBef>
            </a:pPr>
            <a:r>
              <a:rPr lang="en-US" sz="1600" dirty="0">
                <a:effectLst/>
                <a:latin typeface="Calibri" panose="020F0502020204030204" pitchFamily="34" charset="0"/>
                <a:ea typeface="Times New Roman" panose="02020603050405020304" pitchFamily="18" charset="0"/>
              </a:rPr>
              <a:t>Scenario #2 lowers negative gaps while Scenario #3 increases negative gaps. Scenario #3 lowers the positive gaps </a:t>
            </a:r>
            <a:r>
              <a:rPr lang="en-US" sz="1600">
                <a:effectLst/>
                <a:latin typeface="Calibri" panose="020F0502020204030204" pitchFamily="34" charset="0"/>
                <a:ea typeface="Times New Roman" panose="02020603050405020304" pitchFamily="18" charset="0"/>
              </a:rPr>
              <a:t>the most.  </a:t>
            </a:r>
            <a:endParaRPr lang="en-US" sz="1600" dirty="0">
              <a:effectLst/>
              <a:latin typeface="Calibri" panose="020F0502020204030204" pitchFamily="34" charset="0"/>
              <a:ea typeface="Times New Roman" panose="02020603050405020304" pitchFamily="18" charset="0"/>
            </a:endParaRPr>
          </a:p>
          <a:p>
            <a:pPr>
              <a:spcBef>
                <a:spcPts val="0"/>
              </a:spcBef>
              <a:buFont typeface="Symbol" panose="05050102010706020507" pitchFamily="18" charset="2"/>
              <a:buChar char=""/>
            </a:pPr>
            <a:endParaRPr lang="en-US" sz="1600" dirty="0">
              <a:latin typeface="Calibri" panose="020F0502020204030204" pitchFamily="34" charset="0"/>
              <a:ea typeface="Times New Roman" panose="02020603050405020304" pitchFamily="18" charset="0"/>
            </a:endParaRPr>
          </a:p>
          <a:p>
            <a:pPr>
              <a:spcBef>
                <a:spcPts val="0"/>
              </a:spcBef>
              <a:buFont typeface="Symbol" panose="05050102010706020507" pitchFamily="18" charset="2"/>
              <a:buChar char=""/>
            </a:pPr>
            <a:endParaRPr lang="en-US" sz="1300" dirty="0">
              <a:latin typeface="Calibri" panose="020F0502020204030204" pitchFamily="34" charset="0"/>
              <a:ea typeface="Times New Roman" panose="02020603050405020304" pitchFamily="18" charset="0"/>
            </a:endParaRPr>
          </a:p>
          <a:p>
            <a:pPr>
              <a:spcBef>
                <a:spcPts val="0"/>
              </a:spcBef>
              <a:buFont typeface="Symbol" panose="05050102010706020507" pitchFamily="18" charset="2"/>
              <a:buChar char=""/>
            </a:pPr>
            <a:endParaRPr lang="en-US" sz="1500" dirty="0">
              <a:latin typeface="Calibri" panose="020F0502020204030204" pitchFamily="34" charset="0"/>
              <a:ea typeface="Times New Roman" panose="02020603050405020304" pitchFamily="18" charset="0"/>
            </a:endParaRPr>
          </a:p>
        </p:txBody>
      </p:sp>
      <p:pic>
        <p:nvPicPr>
          <p:cNvPr id="3" name="Picture 2">
            <a:extLst>
              <a:ext uri="{FF2B5EF4-FFF2-40B4-BE49-F238E27FC236}">
                <a16:creationId xmlns:a16="http://schemas.microsoft.com/office/drawing/2014/main" id="{A9E82950-DD36-662E-8EE7-C9A3DC037D3C}"/>
              </a:ext>
            </a:extLst>
          </p:cNvPr>
          <p:cNvPicPr>
            <a:picLocks noChangeAspect="1"/>
          </p:cNvPicPr>
          <p:nvPr/>
        </p:nvPicPr>
        <p:blipFill>
          <a:blip r:embed="rId2"/>
          <a:stretch>
            <a:fillRect/>
          </a:stretch>
        </p:blipFill>
        <p:spPr>
          <a:xfrm>
            <a:off x="1000497" y="909444"/>
            <a:ext cx="7143005" cy="3773663"/>
          </a:xfrm>
          <a:prstGeom prst="rect">
            <a:avLst/>
          </a:prstGeom>
        </p:spPr>
      </p:pic>
    </p:spTree>
    <p:extLst>
      <p:ext uri="{BB962C8B-B14F-4D97-AF65-F5344CB8AC3E}">
        <p14:creationId xmlns:p14="http://schemas.microsoft.com/office/powerpoint/2010/main" val="2940595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746918"/>
          </a:xfrm>
        </p:spPr>
        <p:txBody>
          <a:bodyPr/>
          <a:lstStyle/>
          <a:p>
            <a:pPr algn="ctr"/>
            <a:r>
              <a:rPr lang="en-US" sz="2000" dirty="0"/>
              <a:t>Invoice exposures – definition  </a:t>
            </a:r>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2</a:t>
            </a:fld>
            <a:endParaRPr lang="en-US" dirty="0"/>
          </a:p>
        </p:txBody>
      </p:sp>
      <p:sp>
        <p:nvSpPr>
          <p:cNvPr id="7" name="Content Placeholder 2">
            <a:extLst>
              <a:ext uri="{FF2B5EF4-FFF2-40B4-BE49-F238E27FC236}">
                <a16:creationId xmlns:a16="http://schemas.microsoft.com/office/drawing/2014/main" id="{5A0835AC-BF0E-4AAB-93DF-8A0DC56B9C1E}"/>
              </a:ext>
            </a:extLst>
          </p:cNvPr>
          <p:cNvSpPr>
            <a:spLocks noGrp="1"/>
          </p:cNvSpPr>
          <p:nvPr>
            <p:ph idx="1"/>
          </p:nvPr>
        </p:nvSpPr>
        <p:spPr>
          <a:xfrm>
            <a:off x="342900" y="1295400"/>
            <a:ext cx="8534400" cy="5029200"/>
          </a:xfrm>
        </p:spPr>
        <p:txBody>
          <a:bodyPr/>
          <a:lstStyle/>
          <a:p>
            <a:pPr marL="0" marR="0" lvl="0" indent="0">
              <a:spcBef>
                <a:spcPts val="0"/>
              </a:spcBef>
              <a:spcAft>
                <a:spcPts val="0"/>
              </a:spcAft>
              <a:buNone/>
            </a:pPr>
            <a:r>
              <a:rPr lang="en-US" sz="1600" b="1" dirty="0">
                <a:effectLst/>
                <a:latin typeface="Calibri" panose="020F0502020204030204" pitchFamily="34" charset="0"/>
                <a:ea typeface="Times New Roman" panose="02020603050405020304" pitchFamily="18" charset="0"/>
              </a:rPr>
              <a:t>Invoice exposures – Old  </a:t>
            </a:r>
          </a:p>
          <a:p>
            <a:pPr>
              <a:spcBef>
                <a:spcPts val="0"/>
              </a:spcBef>
            </a:pPr>
            <a:r>
              <a:rPr lang="en-US" sz="1500" dirty="0">
                <a:latin typeface="Calibri" panose="020F0502020204030204" pitchFamily="34" charset="0"/>
                <a:cs typeface="Calibri" panose="020F0502020204030204" pitchFamily="34" charset="0"/>
              </a:rPr>
              <a:t>Invoice exposure is defined as “Invoices * M1 days + RTLCNS + UDAA”. Invoices include charges only. </a:t>
            </a:r>
          </a:p>
          <a:p>
            <a:pPr marL="0" marR="0" lvl="0" indent="0">
              <a:spcBef>
                <a:spcPts val="0"/>
              </a:spcBef>
              <a:spcAft>
                <a:spcPts val="0"/>
              </a:spcAft>
              <a:buNone/>
            </a:pPr>
            <a:endParaRPr lang="en-US" sz="1500" b="1" dirty="0">
              <a:effectLst/>
              <a:latin typeface="Calibri" panose="020F0502020204030204" pitchFamily="34" charset="0"/>
              <a:ea typeface="Times New Roman" panose="02020603050405020304" pitchFamily="18" charset="0"/>
            </a:endParaRPr>
          </a:p>
          <a:p>
            <a:pPr marL="0" marR="0" lvl="0" indent="0">
              <a:spcBef>
                <a:spcPts val="0"/>
              </a:spcBef>
              <a:spcAft>
                <a:spcPts val="0"/>
              </a:spcAft>
              <a:buNone/>
            </a:pPr>
            <a:endParaRPr lang="en-US" sz="1500" b="1" dirty="0">
              <a:latin typeface="Calibri" panose="020F0502020204030204" pitchFamily="34" charset="0"/>
              <a:ea typeface="Times New Roman" panose="02020603050405020304" pitchFamily="18" charset="0"/>
            </a:endParaRPr>
          </a:p>
          <a:p>
            <a:pPr marL="0" marR="0" lvl="0" indent="0">
              <a:spcBef>
                <a:spcPts val="0"/>
              </a:spcBef>
              <a:spcAft>
                <a:spcPts val="0"/>
              </a:spcAft>
              <a:buNone/>
            </a:pPr>
            <a:r>
              <a:rPr lang="en-US" sz="1500" b="1" dirty="0">
                <a:effectLst/>
                <a:latin typeface="Calibri" panose="020F0502020204030204" pitchFamily="34" charset="0"/>
                <a:ea typeface="Times New Roman" panose="02020603050405020304" pitchFamily="18" charset="0"/>
              </a:rPr>
              <a:t>Invoice exposures – New </a:t>
            </a:r>
          </a:p>
          <a:p>
            <a:pPr marL="342900" marR="0" lvl="0" indent="-342900">
              <a:spcBef>
                <a:spcPts val="0"/>
              </a:spcBef>
              <a:spcAft>
                <a:spcPts val="0"/>
              </a:spcAft>
              <a:buFont typeface="Symbol" panose="05050102010706020507" pitchFamily="18" charset="2"/>
              <a:buChar char=""/>
            </a:pPr>
            <a:r>
              <a:rPr lang="en-US" sz="1500" dirty="0">
                <a:effectLst/>
                <a:latin typeface="Calibri" panose="020F0502020204030204" pitchFamily="34" charset="0"/>
                <a:ea typeface="Times New Roman" panose="02020603050405020304" pitchFamily="18" charset="0"/>
              </a:rPr>
              <a:t>M1 days forward invoices + 7 days look back </a:t>
            </a:r>
            <a:r>
              <a:rPr lang="en-US" sz="1500" u="sng" dirty="0">
                <a:effectLst/>
                <a:latin typeface="Calibri" panose="020F0502020204030204" pitchFamily="34" charset="0"/>
                <a:ea typeface="Times New Roman" panose="02020603050405020304" pitchFamily="18" charset="0"/>
              </a:rPr>
              <a:t>actual</a:t>
            </a:r>
            <a:r>
              <a:rPr lang="en-US" sz="1500" dirty="0">
                <a:effectLst/>
                <a:latin typeface="Calibri" panose="020F0502020204030204" pitchFamily="34" charset="0"/>
                <a:ea typeface="Times New Roman" panose="02020603050405020304" pitchFamily="18" charset="0"/>
              </a:rPr>
              <a:t> invoices </a:t>
            </a:r>
          </a:p>
          <a:p>
            <a:pPr marL="342900" marR="0" lvl="0" indent="-342900">
              <a:spcBef>
                <a:spcPts val="0"/>
              </a:spcBef>
              <a:spcAft>
                <a:spcPts val="0"/>
              </a:spcAft>
              <a:buFont typeface="Symbol" panose="05050102010706020507" pitchFamily="18" charset="2"/>
              <a:buChar char=""/>
            </a:pPr>
            <a:r>
              <a:rPr lang="en-US" sz="1500" dirty="0">
                <a:effectLst/>
                <a:latin typeface="Calibri" panose="020F0502020204030204" pitchFamily="34" charset="0"/>
                <a:ea typeface="Times New Roman" panose="02020603050405020304" pitchFamily="18" charset="0"/>
              </a:rPr>
              <a:t>M1 days could range from 10 to 21 days depending on weekends/holidays, MP activity</a:t>
            </a:r>
          </a:p>
          <a:p>
            <a:pPr marL="342900" marR="0" lvl="0" indent="-342900">
              <a:spcBef>
                <a:spcPts val="0"/>
              </a:spcBef>
              <a:spcAft>
                <a:spcPts val="0"/>
              </a:spcAft>
              <a:buFont typeface="Symbol" panose="05050102010706020507" pitchFamily="18" charset="2"/>
              <a:buChar char=""/>
            </a:pPr>
            <a:r>
              <a:rPr lang="en-US" sz="1500" dirty="0">
                <a:effectLst/>
                <a:latin typeface="Calibri" panose="020F0502020204030204" pitchFamily="34" charset="0"/>
                <a:ea typeface="Times New Roman" panose="02020603050405020304" pitchFamily="18" charset="0"/>
              </a:rPr>
              <a:t>Invoices exclude M&amp;N securitization invoices, CRR auction invoices and miscellaneous invoices relating to $2B distributed to market for Sec N on 6/21/22</a:t>
            </a:r>
          </a:p>
          <a:p>
            <a:pPr marL="342900" marR="0" lvl="0" indent="-342900">
              <a:spcBef>
                <a:spcPts val="0"/>
              </a:spcBef>
              <a:spcAft>
                <a:spcPts val="0"/>
              </a:spcAft>
              <a:buFont typeface="Symbol" panose="05050102010706020507" pitchFamily="18" charset="2"/>
              <a:buChar char=""/>
            </a:pPr>
            <a:r>
              <a:rPr lang="en-US" sz="1500" dirty="0">
                <a:effectLst/>
                <a:latin typeface="Calibri" panose="020F0502020204030204" pitchFamily="34" charset="0"/>
                <a:ea typeface="Times New Roman" panose="02020603050405020304" pitchFamily="18" charset="0"/>
              </a:rPr>
              <a:t>Data is for a period covering 1/1/22 through 8/30/23</a:t>
            </a:r>
          </a:p>
          <a:p>
            <a:pPr>
              <a:spcBef>
                <a:spcPts val="0"/>
              </a:spcBef>
              <a:buFont typeface="Symbol" panose="05050102010706020507" pitchFamily="18" charset="2"/>
              <a:buChar char=""/>
            </a:pPr>
            <a:endParaRPr lang="en-US" sz="1500" dirty="0">
              <a:effectLst/>
              <a:latin typeface="Calibri" panose="020F0502020204030204" pitchFamily="34" charset="0"/>
              <a:ea typeface="Times New Roman" panose="02020603050405020304" pitchFamily="18" charset="0"/>
            </a:endParaRPr>
          </a:p>
          <a:p>
            <a:pPr marL="0" marR="0" lvl="0" indent="0">
              <a:spcBef>
                <a:spcPts val="0"/>
              </a:spcBef>
              <a:spcAft>
                <a:spcPts val="0"/>
              </a:spcAft>
              <a:buNone/>
            </a:pPr>
            <a:r>
              <a:rPr lang="en-US" sz="1500" b="1" dirty="0">
                <a:effectLst/>
                <a:latin typeface="Calibri" panose="020F0502020204030204" pitchFamily="34" charset="0"/>
                <a:ea typeface="Times New Roman" panose="02020603050405020304" pitchFamily="18" charset="0"/>
              </a:rPr>
              <a:t>TPEA excludes Uri invoices and PUL uplift</a:t>
            </a:r>
          </a:p>
          <a:p>
            <a:pPr marL="342900" marR="0" lvl="0" indent="-342900">
              <a:spcBef>
                <a:spcPts val="0"/>
              </a:spcBef>
              <a:spcAft>
                <a:spcPts val="0"/>
              </a:spcAft>
              <a:buFont typeface="Symbol" panose="05050102010706020507" pitchFamily="18" charset="2"/>
              <a:buChar char=""/>
            </a:pPr>
            <a:endParaRPr lang="en-US" sz="1500" dirty="0">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endParaRPr lang="en-US" sz="1500" dirty="0">
              <a:latin typeface="Calibri" panose="020F0502020204030204" pitchFamily="34" charset="0"/>
              <a:ea typeface="Times New Roman" panose="02020603050405020304" pitchFamily="18" charset="0"/>
            </a:endParaRPr>
          </a:p>
          <a:p>
            <a:pPr marL="0" marR="0" lvl="0" indent="0">
              <a:spcBef>
                <a:spcPts val="0"/>
              </a:spcBef>
              <a:spcAft>
                <a:spcPts val="0"/>
              </a:spcAft>
              <a:buNone/>
            </a:pPr>
            <a:r>
              <a:rPr lang="en-US" sz="1500" b="1" dirty="0">
                <a:latin typeface="Calibri" panose="020F0502020204030204" pitchFamily="34" charset="0"/>
                <a:ea typeface="Times New Roman" panose="02020603050405020304" pitchFamily="18" charset="0"/>
              </a:rPr>
              <a:t>TPEA – Invoice exposures = Gap </a:t>
            </a:r>
            <a:endParaRPr lang="en-US" sz="1500" b="1" dirty="0">
              <a:effectLst/>
              <a:latin typeface="Calibri" panose="020F0502020204030204" pitchFamily="34" charset="0"/>
              <a:ea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500" dirty="0">
                <a:effectLst/>
                <a:latin typeface="Calibri" panose="020F0502020204030204" pitchFamily="34" charset="0"/>
                <a:ea typeface="Times New Roman" panose="02020603050405020304" pitchFamily="18" charset="0"/>
              </a:rPr>
              <a:t>Negative gap is when invoice exposures exceed TPEA (less than -$10,000) </a:t>
            </a:r>
          </a:p>
          <a:p>
            <a:pPr marL="342900" marR="0" lvl="0" indent="-342900">
              <a:spcBef>
                <a:spcPts val="0"/>
              </a:spcBef>
              <a:spcAft>
                <a:spcPts val="0"/>
              </a:spcAft>
              <a:buFont typeface="Symbol" panose="05050102010706020507" pitchFamily="18" charset="2"/>
              <a:buChar char=""/>
            </a:pPr>
            <a:r>
              <a:rPr lang="en-US" sz="1500" dirty="0">
                <a:latin typeface="Calibri" panose="020F0502020204030204" pitchFamily="34" charset="0"/>
                <a:ea typeface="Times New Roman" panose="02020603050405020304" pitchFamily="18" charset="0"/>
              </a:rPr>
              <a:t>Positive gap is when TPEA exceeds invoice exposures (more than $10,000) </a:t>
            </a:r>
            <a:endParaRPr lang="en-US" sz="1500" dirty="0">
              <a:effectLst/>
              <a:latin typeface="Calibri" panose="020F0502020204030204" pitchFamily="34" charset="0"/>
              <a:ea typeface="Times New Roman" panose="02020603050405020304" pitchFamily="18" charset="0"/>
            </a:endParaRPr>
          </a:p>
          <a:p>
            <a:pPr marL="0" marR="0" lvl="0" indent="0">
              <a:spcBef>
                <a:spcPts val="0"/>
              </a:spcBef>
              <a:spcAft>
                <a:spcPts val="0"/>
              </a:spcAft>
              <a:buNone/>
            </a:pPr>
            <a:endParaRPr lang="en-US" sz="15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6817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23860-7F53-4966-86CF-75E2176DF76A}"/>
              </a:ext>
            </a:extLst>
          </p:cNvPr>
          <p:cNvSpPr>
            <a:spLocks noGrp="1"/>
          </p:cNvSpPr>
          <p:nvPr>
            <p:ph type="title"/>
          </p:nvPr>
        </p:nvSpPr>
        <p:spPr>
          <a:xfrm>
            <a:off x="381000" y="243682"/>
            <a:ext cx="8458200" cy="442118"/>
          </a:xfrm>
        </p:spPr>
        <p:txBody>
          <a:bodyPr/>
          <a:lstStyle/>
          <a:p>
            <a:pPr algn="ctr"/>
            <a:r>
              <a:rPr lang="en-US" sz="2000" dirty="0"/>
              <a:t>Current EAL Formula vs. Scenarios #2 and #3</a:t>
            </a:r>
            <a:br>
              <a:rPr lang="en-US" sz="2000" dirty="0"/>
            </a:br>
            <a:endParaRPr lang="en-US" sz="2000" dirty="0"/>
          </a:p>
        </p:txBody>
      </p:sp>
      <p:sp>
        <p:nvSpPr>
          <p:cNvPr id="4" name="Slide Number Placeholder 3">
            <a:extLst>
              <a:ext uri="{FF2B5EF4-FFF2-40B4-BE49-F238E27FC236}">
                <a16:creationId xmlns:a16="http://schemas.microsoft.com/office/drawing/2014/main" id="{17DB2987-2A6C-46E9-A624-4603F6AF7783}"/>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7" name="Content Placeholder 2">
            <a:extLst>
              <a:ext uri="{FF2B5EF4-FFF2-40B4-BE49-F238E27FC236}">
                <a16:creationId xmlns:a16="http://schemas.microsoft.com/office/drawing/2014/main" id="{5A0835AC-BF0E-4AAB-93DF-8A0DC56B9C1E}"/>
              </a:ext>
            </a:extLst>
          </p:cNvPr>
          <p:cNvSpPr>
            <a:spLocks noGrp="1"/>
          </p:cNvSpPr>
          <p:nvPr>
            <p:ph idx="1"/>
          </p:nvPr>
        </p:nvSpPr>
        <p:spPr>
          <a:xfrm>
            <a:off x="381000" y="685800"/>
            <a:ext cx="8534400" cy="5715000"/>
          </a:xfrm>
        </p:spPr>
        <p:txBody>
          <a:bodyPr/>
          <a:lstStyle/>
          <a:p>
            <a:pPr marL="0" marR="0" indent="0">
              <a:lnSpc>
                <a:spcPct val="107000"/>
              </a:lnSpc>
              <a:spcBef>
                <a:spcPts val="0"/>
              </a:spcBef>
              <a:spcAft>
                <a:spcPts val="0"/>
              </a:spcAft>
              <a:buNone/>
            </a:pPr>
            <a:r>
              <a:rPr lang="en-US" sz="1600" b="1" dirty="0">
                <a:ea typeface="Times New Roman" panose="02020603050405020304" pitchFamily="18" charset="0"/>
              </a:rPr>
              <a:t>Current: </a:t>
            </a:r>
            <a:r>
              <a:rPr lang="en-US" sz="1600" dirty="0">
                <a:effectLst/>
                <a:ea typeface="Times New Roman" panose="02020603050405020304" pitchFamily="18" charset="0"/>
              </a:rPr>
              <a:t>EAL </a:t>
            </a:r>
            <a:r>
              <a:rPr lang="en-US" sz="1600" i="1" baseline="-25000" dirty="0">
                <a:effectLst/>
                <a:ea typeface="Times New Roman" panose="02020603050405020304" pitchFamily="18" charset="0"/>
              </a:rPr>
              <a:t>q</a:t>
            </a:r>
            <a:r>
              <a:rPr lang="en-US" sz="1600" dirty="0">
                <a:effectLst/>
                <a:ea typeface="Times New Roman" panose="02020603050405020304" pitchFamily="18" charset="0"/>
              </a:rPr>
              <a:t> = Max [IEL during the first 40-day period only beginning on the date that the Counter-Party commences activity in ERCOT markets, </a:t>
            </a:r>
            <a:r>
              <a:rPr lang="en-US" sz="1600" dirty="0">
                <a:effectLst/>
                <a:highlight>
                  <a:srgbClr val="00FFFF"/>
                </a:highlight>
                <a:ea typeface="Times New Roman" panose="02020603050405020304" pitchFamily="18" charset="0"/>
              </a:rPr>
              <a:t>RFAF * Max {RTLE during the previous </a:t>
            </a:r>
            <a:r>
              <a:rPr lang="en-US" sz="1600" i="1" dirty="0" err="1">
                <a:effectLst/>
                <a:highlight>
                  <a:srgbClr val="00FFFF"/>
                </a:highlight>
                <a:ea typeface="Times New Roman" panose="02020603050405020304" pitchFamily="18" charset="0"/>
              </a:rPr>
              <a:t>lrq</a:t>
            </a:r>
            <a:r>
              <a:rPr lang="en-US" sz="1600" i="1" dirty="0">
                <a:effectLst/>
                <a:highlight>
                  <a:srgbClr val="00FFFF"/>
                </a:highlight>
                <a:ea typeface="Times New Roman" panose="02020603050405020304" pitchFamily="18" charset="0"/>
              </a:rPr>
              <a:t> </a:t>
            </a:r>
            <a:r>
              <a:rPr lang="en-US" sz="1600" dirty="0">
                <a:effectLst/>
                <a:highlight>
                  <a:srgbClr val="00FFFF"/>
                </a:highlight>
                <a:ea typeface="Times New Roman" panose="02020603050405020304" pitchFamily="18" charset="0"/>
              </a:rPr>
              <a:t>days}, RTLF</a:t>
            </a:r>
            <a:r>
              <a:rPr lang="en-US" sz="1600" dirty="0">
                <a:effectLst/>
                <a:ea typeface="Times New Roman" panose="02020603050405020304" pitchFamily="18" charset="0"/>
              </a:rPr>
              <a:t>] + </a:t>
            </a:r>
            <a:r>
              <a:rPr lang="en-US" sz="1600" dirty="0">
                <a:effectLst/>
                <a:highlight>
                  <a:srgbClr val="FF0000"/>
                </a:highlight>
                <a:ea typeface="Times New Roman" panose="02020603050405020304" pitchFamily="18" charset="0"/>
              </a:rPr>
              <a:t>DFAF * DALE</a:t>
            </a:r>
            <a:r>
              <a:rPr lang="en-US" sz="1600" dirty="0">
                <a:effectLst/>
                <a:ea typeface="Times New Roman" panose="02020603050405020304" pitchFamily="18" charset="0"/>
              </a:rPr>
              <a:t> + </a:t>
            </a:r>
            <a:r>
              <a:rPr lang="en-US" sz="1600" dirty="0">
                <a:effectLst/>
                <a:highlight>
                  <a:srgbClr val="00FF00"/>
                </a:highlight>
                <a:ea typeface="Times New Roman" panose="02020603050405020304" pitchFamily="18" charset="0"/>
              </a:rPr>
              <a:t>Max [RTLCNS, Max {URTA during the previous </a:t>
            </a:r>
            <a:r>
              <a:rPr lang="en-US" sz="1600" i="1" dirty="0" err="1">
                <a:effectLst/>
                <a:highlight>
                  <a:srgbClr val="00FF00"/>
                </a:highlight>
                <a:ea typeface="Times New Roman" panose="02020603050405020304" pitchFamily="18" charset="0"/>
              </a:rPr>
              <a:t>lrq</a:t>
            </a:r>
            <a:r>
              <a:rPr lang="en-US" sz="1600" i="1" dirty="0">
                <a:effectLst/>
                <a:highlight>
                  <a:srgbClr val="00FF00"/>
                </a:highlight>
                <a:ea typeface="Times New Roman" panose="02020603050405020304" pitchFamily="18" charset="0"/>
              </a:rPr>
              <a:t> </a:t>
            </a:r>
            <a:r>
              <a:rPr lang="en-US" sz="1600" dirty="0">
                <a:effectLst/>
                <a:highlight>
                  <a:srgbClr val="00FF00"/>
                </a:highlight>
                <a:ea typeface="Times New Roman" panose="02020603050405020304" pitchFamily="18" charset="0"/>
              </a:rPr>
              <a:t>days}]</a:t>
            </a:r>
            <a:r>
              <a:rPr lang="en-US" sz="1600" dirty="0">
                <a:effectLst/>
                <a:ea typeface="Times New Roman" panose="02020603050405020304" pitchFamily="18" charset="0"/>
              </a:rPr>
              <a:t> + OUT</a:t>
            </a:r>
            <a:r>
              <a:rPr lang="en-US" sz="1600" i="1" baseline="-25000" dirty="0">
                <a:effectLst/>
                <a:ea typeface="Times New Roman" panose="02020603050405020304" pitchFamily="18" charset="0"/>
              </a:rPr>
              <a:t> q</a:t>
            </a:r>
            <a:r>
              <a:rPr lang="en-US" sz="1600" dirty="0">
                <a:effectLst/>
                <a:ea typeface="Times New Roman" panose="02020603050405020304" pitchFamily="18" charset="0"/>
              </a:rPr>
              <a:t> + ILE</a:t>
            </a:r>
            <a:r>
              <a:rPr lang="en-US" sz="1600" baseline="-25000" dirty="0">
                <a:effectLst/>
                <a:ea typeface="Times New Roman" panose="02020603050405020304" pitchFamily="18" charset="0"/>
              </a:rPr>
              <a:t> </a:t>
            </a:r>
            <a:r>
              <a:rPr lang="en-US" sz="1600" i="1" baseline="-25000" dirty="0">
                <a:effectLst/>
                <a:ea typeface="Times New Roman" panose="02020603050405020304" pitchFamily="18" charset="0"/>
              </a:rPr>
              <a:t>q</a:t>
            </a:r>
            <a:endParaRPr lang="en-US" sz="1600" i="1" baseline="-25000" dirty="0">
              <a:ea typeface="Times New Roman" panose="02020603050405020304" pitchFamily="18" charset="0"/>
            </a:endParaRPr>
          </a:p>
          <a:p>
            <a:pPr marL="0" marR="0" indent="0">
              <a:lnSpc>
                <a:spcPct val="107000"/>
              </a:lnSpc>
              <a:spcBef>
                <a:spcPts val="0"/>
              </a:spcBef>
              <a:spcAft>
                <a:spcPts val="0"/>
              </a:spcAft>
              <a:buNone/>
            </a:pPr>
            <a:endParaRPr lang="en-US" sz="1600" i="1" baseline="-25000" dirty="0">
              <a:effectLst/>
              <a:ea typeface="Times New Roman" panose="02020603050405020304" pitchFamily="18" charset="0"/>
            </a:endParaRPr>
          </a:p>
          <a:p>
            <a:pPr marL="0" marR="0" indent="0">
              <a:lnSpc>
                <a:spcPct val="107000"/>
              </a:lnSpc>
              <a:spcBef>
                <a:spcPts val="0"/>
              </a:spcBef>
              <a:spcAft>
                <a:spcPts val="0"/>
              </a:spcAft>
              <a:buNone/>
            </a:pPr>
            <a:endParaRPr lang="en-US" sz="1600" i="1" baseline="-25000" dirty="0">
              <a:ea typeface="Times New Roman" panose="02020603050405020304" pitchFamily="18" charset="0"/>
            </a:endParaRPr>
          </a:p>
          <a:p>
            <a:pPr marL="0" marR="0" indent="0">
              <a:lnSpc>
                <a:spcPct val="107000"/>
              </a:lnSpc>
              <a:spcBef>
                <a:spcPts val="0"/>
              </a:spcBef>
              <a:spcAft>
                <a:spcPts val="0"/>
              </a:spcAft>
              <a:buNone/>
            </a:pPr>
            <a:r>
              <a:rPr lang="en-US" sz="1600" b="1" dirty="0">
                <a:latin typeface="Arial-BoldMT"/>
                <a:ea typeface="Calibri" panose="020F0502020204030204" pitchFamily="34" charset="0"/>
                <a:cs typeface="Arial-BoldMT"/>
              </a:rPr>
              <a:t>Scenario #2: </a:t>
            </a:r>
            <a:r>
              <a:rPr lang="en-US" sz="1600" dirty="0">
                <a:effectLst/>
                <a:latin typeface="Arial-BoldMT"/>
                <a:ea typeface="Calibri" panose="020F0502020204030204" pitchFamily="34" charset="0"/>
                <a:cs typeface="Arial-BoldMT"/>
              </a:rPr>
              <a:t>EAL q = Max [IEL during the first 40-day period only beginning on the date that the Counter-Party commences activity in ERCOT markets, </a:t>
            </a:r>
            <a:r>
              <a:rPr lang="en-US" sz="1600" dirty="0">
                <a:solidFill>
                  <a:srgbClr val="FF0000"/>
                </a:solidFill>
                <a:effectLst/>
                <a:highlight>
                  <a:srgbClr val="FFFF00"/>
                </a:highlight>
                <a:latin typeface="Arial-BoldMT"/>
                <a:ea typeface="Calibri" panose="020F0502020204030204" pitchFamily="34" charset="0"/>
                <a:cs typeface="Arial-BoldMT"/>
              </a:rPr>
              <a:t>Max{(</a:t>
            </a:r>
            <a:r>
              <a:rPr lang="en-US" sz="1600" dirty="0">
                <a:effectLst/>
                <a:highlight>
                  <a:srgbClr val="FFFF00"/>
                </a:highlight>
                <a:latin typeface="Arial-BoldMT"/>
                <a:ea typeface="Calibri" panose="020F0502020204030204" pitchFamily="34" charset="0"/>
                <a:cs typeface="Arial-BoldMT"/>
              </a:rPr>
              <a:t>RFAF * </a:t>
            </a:r>
            <a:r>
              <a:rPr lang="en-US" sz="1600" strike="sngStrike" dirty="0">
                <a:solidFill>
                  <a:srgbClr val="FF0000"/>
                </a:solidFill>
                <a:effectLst/>
                <a:highlight>
                  <a:srgbClr val="FFFF00"/>
                </a:highlight>
                <a:latin typeface="Arial-BoldMT"/>
                <a:ea typeface="Calibri" panose="020F0502020204030204" pitchFamily="34" charset="0"/>
                <a:cs typeface="Arial-BoldMT"/>
              </a:rPr>
              <a:t>Max {</a:t>
            </a:r>
            <a:r>
              <a:rPr lang="en-US" sz="1600" dirty="0">
                <a:effectLst/>
                <a:highlight>
                  <a:srgbClr val="FFFF00"/>
                </a:highlight>
                <a:latin typeface="Arial-BoldMT"/>
                <a:ea typeface="Calibri" panose="020F0502020204030204" pitchFamily="34" charset="0"/>
                <a:cs typeface="Arial-BoldMT"/>
              </a:rPr>
              <a:t>RTLE</a:t>
            </a:r>
            <a:r>
              <a:rPr lang="en-US" sz="1600" dirty="0">
                <a:solidFill>
                  <a:srgbClr val="FF0000"/>
                </a:solidFill>
                <a:effectLst/>
                <a:highlight>
                  <a:srgbClr val="FFFF00"/>
                </a:highlight>
                <a:latin typeface="Arial-BoldMT"/>
                <a:ea typeface="Calibri" panose="020F0502020204030204" pitchFamily="34" charset="0"/>
                <a:cs typeface="Arial-BoldMT"/>
              </a:rPr>
              <a:t>)</a:t>
            </a:r>
            <a:r>
              <a:rPr lang="en-US" sz="1600" dirty="0">
                <a:effectLst/>
                <a:highlight>
                  <a:srgbClr val="FFFF00"/>
                </a:highlight>
                <a:latin typeface="Arial-BoldMT"/>
                <a:ea typeface="Calibri" panose="020F0502020204030204" pitchFamily="34" charset="0"/>
                <a:cs typeface="Arial-BoldMT"/>
              </a:rPr>
              <a:t> </a:t>
            </a:r>
            <a:r>
              <a:rPr lang="en-US" sz="1600" dirty="0">
                <a:effectLst/>
                <a:latin typeface="Arial-BoldMT"/>
                <a:ea typeface="Calibri" panose="020F0502020204030204" pitchFamily="34" charset="0"/>
                <a:cs typeface="Arial-BoldMT"/>
              </a:rPr>
              <a:t>during the previous </a:t>
            </a:r>
            <a:r>
              <a:rPr lang="en-US" sz="1600" dirty="0" err="1">
                <a:effectLst/>
                <a:latin typeface="Arial-BoldMT"/>
                <a:ea typeface="Calibri" panose="020F0502020204030204" pitchFamily="34" charset="0"/>
                <a:cs typeface="Arial-BoldMT"/>
              </a:rPr>
              <a:t>lrq</a:t>
            </a:r>
            <a:r>
              <a:rPr lang="en-US" sz="1600" dirty="0">
                <a:effectLst/>
                <a:latin typeface="Arial-BoldMT"/>
                <a:ea typeface="Calibri" panose="020F0502020204030204" pitchFamily="34" charset="0"/>
                <a:cs typeface="Arial-BoldMT"/>
              </a:rPr>
              <a:t> days}, RTLF] + DFAF * DALE + Max [RTLCNS, Max {URTA during the previous </a:t>
            </a:r>
            <a:r>
              <a:rPr lang="en-US" sz="1600" dirty="0" err="1">
                <a:effectLst/>
                <a:latin typeface="Arial-BoldMT"/>
                <a:ea typeface="Calibri" panose="020F0502020204030204" pitchFamily="34" charset="0"/>
                <a:cs typeface="Arial-BoldMT"/>
              </a:rPr>
              <a:t>lrq</a:t>
            </a:r>
            <a:r>
              <a:rPr lang="en-US" sz="1600" dirty="0">
                <a:effectLst/>
                <a:latin typeface="Arial-BoldMT"/>
                <a:ea typeface="Calibri" panose="020F0502020204030204" pitchFamily="34" charset="0"/>
                <a:cs typeface="Arial-BoldMT"/>
              </a:rPr>
              <a:t> days}] + OUT q + ILE q</a:t>
            </a:r>
          </a:p>
          <a:p>
            <a:pPr marL="0" marR="0" indent="0">
              <a:lnSpc>
                <a:spcPct val="107000"/>
              </a:lnSpc>
              <a:spcBef>
                <a:spcPts val="0"/>
              </a:spcBef>
              <a:spcAft>
                <a:spcPts val="0"/>
              </a:spcAft>
              <a:buNone/>
            </a:pPr>
            <a:endParaRPr lang="en-US" sz="1600" dirty="0">
              <a:latin typeface="Arial-BoldM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1600" b="1" dirty="0">
                <a:effectLst/>
                <a:latin typeface="Arial-BoldMT"/>
                <a:ea typeface="Calibri" panose="020F0502020204030204" pitchFamily="34" charset="0"/>
                <a:cs typeface="Arial-BoldMT"/>
              </a:rPr>
              <a:t>Scenario #3:</a:t>
            </a:r>
            <a:r>
              <a:rPr lang="en-US" sz="1600" dirty="0">
                <a:effectLst/>
                <a:latin typeface="Arial-BoldMT"/>
                <a:ea typeface="Calibri" panose="020F0502020204030204" pitchFamily="34" charset="0"/>
                <a:cs typeface="Arial-BoldMT"/>
              </a:rPr>
              <a:t> EAL q = Max [IEL during the first 40-day period only beginning on the date that the Counter-Party commences activity in ERCOT markets, </a:t>
            </a:r>
            <a:r>
              <a:rPr lang="en-US" sz="1600" dirty="0">
                <a:effectLst/>
                <a:highlight>
                  <a:srgbClr val="FFFF00"/>
                </a:highlight>
                <a:latin typeface="Arial-BoldMT"/>
                <a:ea typeface="Calibri" panose="020F0502020204030204" pitchFamily="34" charset="0"/>
                <a:cs typeface="Arial-BoldMT"/>
              </a:rPr>
              <a:t>RFAF</a:t>
            </a:r>
            <a:r>
              <a:rPr lang="en-US" sz="1600" dirty="0">
                <a:effectLst/>
                <a:latin typeface="Arial-BoldMT"/>
                <a:ea typeface="Calibri" panose="020F0502020204030204" pitchFamily="34" charset="0"/>
                <a:cs typeface="Arial-BoldMT"/>
              </a:rPr>
              <a:t> * Max {RTLE during the previous </a:t>
            </a:r>
            <a:r>
              <a:rPr lang="en-US" sz="1600" dirty="0" err="1">
                <a:effectLst/>
                <a:latin typeface="Arial-BoldMT"/>
                <a:ea typeface="Calibri" panose="020F0502020204030204" pitchFamily="34" charset="0"/>
                <a:cs typeface="Arial-BoldMT"/>
              </a:rPr>
              <a:t>lrq</a:t>
            </a:r>
            <a:r>
              <a:rPr lang="en-US" sz="1600" dirty="0">
                <a:effectLst/>
                <a:latin typeface="Arial-BoldMT"/>
                <a:ea typeface="Calibri" panose="020F0502020204030204" pitchFamily="34" charset="0"/>
                <a:cs typeface="Arial-BoldMT"/>
              </a:rPr>
              <a:t> days}, RTLF] + DFAF * DALE + Max [RTLCNS, Max {URTA during the previous </a:t>
            </a:r>
            <a:r>
              <a:rPr lang="en-US" sz="1600" dirty="0" err="1">
                <a:effectLst/>
                <a:latin typeface="Arial-BoldMT"/>
                <a:ea typeface="Calibri" panose="020F0502020204030204" pitchFamily="34" charset="0"/>
                <a:cs typeface="Arial-BoldMT"/>
              </a:rPr>
              <a:t>lrq</a:t>
            </a:r>
            <a:r>
              <a:rPr lang="en-US" sz="1600" dirty="0">
                <a:effectLst/>
                <a:latin typeface="Arial-BoldMT"/>
                <a:ea typeface="Calibri" panose="020F0502020204030204" pitchFamily="34" charset="0"/>
                <a:cs typeface="Arial-BoldMT"/>
              </a:rPr>
              <a:t> days}] + OUT q + ILE q</a:t>
            </a:r>
          </a:p>
          <a:p>
            <a:pPr marL="0" marR="0" indent="0">
              <a:lnSpc>
                <a:spcPct val="107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Two RFAF’s: CP specific RFAF and Global RFAF </a:t>
            </a:r>
          </a:p>
          <a:p>
            <a:pPr>
              <a:lnSpc>
                <a:spcPct val="107000"/>
              </a:lnSpc>
              <a:spcBef>
                <a:spcPts val="0"/>
              </a:spcBef>
              <a:spcAft>
                <a:spcPts val="800"/>
              </a:spcAft>
            </a:pP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CP specific RFAF = </a:t>
            </a:r>
            <a:r>
              <a:rPr lang="en-US" sz="16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Projected Real-Time ICE Forward Average Price</a:t>
            </a: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 Max RTLE date </a:t>
            </a:r>
            <a:r>
              <a:rPr lang="en-US" sz="16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Historic Real-Time Settled Average Price</a:t>
            </a:r>
          </a:p>
          <a:p>
            <a:pPr>
              <a:lnSpc>
                <a:spcPct val="107000"/>
              </a:lnSpc>
              <a:spcBef>
                <a:spcPts val="0"/>
              </a:spcBef>
              <a:spcAft>
                <a:spcPts val="800"/>
              </a:spcAft>
            </a:pP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Global RFAF is calculated </a:t>
            </a:r>
            <a:r>
              <a:rPr lang="en-US" sz="1600" dirty="0">
                <a:solidFill>
                  <a:srgbClr val="FF0000"/>
                </a:solidFill>
                <a:latin typeface="Calibri" panose="020F0502020204030204" pitchFamily="34" charset="0"/>
                <a:ea typeface="Calibri" panose="020F0502020204030204" pitchFamily="34" charset="0"/>
                <a:cs typeface="Times New Roman" panose="02020603050405020304" pitchFamily="18" charset="0"/>
              </a:rPr>
              <a:t>based on existing methodology. Global </a:t>
            </a:r>
            <a:r>
              <a:rPr lang="en-US" sz="1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RFAF is used in MCE calculations. </a:t>
            </a:r>
            <a:endParaRPr lang="en-US" sz="16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0">
              <a:spcBef>
                <a:spcPts val="0"/>
              </a:spcBef>
              <a:spcAft>
                <a:spcPts val="1200"/>
              </a:spcAft>
              <a:buNone/>
              <a:tabLst>
                <a:tab pos="914400" algn="l"/>
              </a:tabLst>
            </a:pPr>
            <a:endParaRPr lang="en-US" sz="1600" dirty="0">
              <a:effectLst/>
              <a:ea typeface="Times New Roman" panose="02020603050405020304" pitchFamily="18" charset="0"/>
            </a:endParaRPr>
          </a:p>
          <a:p>
            <a:pPr marL="0" marR="0" indent="0">
              <a:lnSpc>
                <a:spcPct val="107000"/>
              </a:lnSpc>
              <a:spcBef>
                <a:spcPts val="0"/>
              </a:spcBef>
              <a:spcAft>
                <a:spcPts val="800"/>
              </a:spcAft>
              <a:buNone/>
            </a:pPr>
            <a:r>
              <a:rPr lang="en-US" sz="1600" b="1" dirty="0">
                <a:effectLst/>
                <a:ea typeface="Calibri" panose="020F0502020204030204" pitchFamily="34" charset="0"/>
                <a:cs typeface="Arial-BoldMT"/>
              </a:rPr>
              <a:t> </a:t>
            </a:r>
            <a:endParaRPr lang="en-US" sz="1600" b="1" dirty="0">
              <a:effectLst/>
              <a:ea typeface="Calibri" panose="020F0502020204030204" pitchFamily="34" charset="0"/>
              <a:cs typeface="Times New Roman" panose="02020603050405020304" pitchFamily="18" charset="0"/>
            </a:endParaRPr>
          </a:p>
          <a:p>
            <a:pPr marL="0" marR="0" lvl="0" indent="0">
              <a:spcBef>
                <a:spcPts val="0"/>
              </a:spcBef>
              <a:spcAft>
                <a:spcPts val="0"/>
              </a:spcAft>
              <a:buNone/>
            </a:pPr>
            <a:endParaRPr lang="en-US" sz="1600" b="1" dirty="0">
              <a:effectLst/>
              <a:ea typeface="Times New Roman" panose="02020603050405020304" pitchFamily="18" charset="0"/>
            </a:endParaRPr>
          </a:p>
          <a:p>
            <a:pPr marL="0" marR="0" lvl="0" indent="0">
              <a:spcBef>
                <a:spcPts val="0"/>
              </a:spcBef>
              <a:spcAft>
                <a:spcPts val="0"/>
              </a:spcAft>
              <a:buNone/>
            </a:pPr>
            <a:endParaRPr lang="en-US" sz="1600" b="1" dirty="0">
              <a:ea typeface="Times New Roman" panose="02020603050405020304" pitchFamily="18" charset="0"/>
            </a:endParaRPr>
          </a:p>
          <a:p>
            <a:pPr marL="0" marR="0" lvl="0" indent="0">
              <a:spcBef>
                <a:spcPts val="0"/>
              </a:spcBef>
              <a:spcAft>
                <a:spcPts val="0"/>
              </a:spcAft>
              <a:buNone/>
            </a:pPr>
            <a:endParaRPr lang="en-US" sz="1600" b="1"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876911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TPEA vs Invoice Exposures incl. Sep: market, load &amp; gen, load </a:t>
            </a:r>
          </a:p>
        </p:txBody>
      </p:sp>
      <p:sp>
        <p:nvSpPr>
          <p:cNvPr id="3" name="Content Placeholder 2"/>
          <p:cNvSpPr>
            <a:spLocks noGrp="1"/>
          </p:cNvSpPr>
          <p:nvPr>
            <p:ph idx="1"/>
          </p:nvPr>
        </p:nvSpPr>
        <p:spPr>
          <a:xfrm>
            <a:off x="157899" y="762000"/>
            <a:ext cx="8458200" cy="4267200"/>
          </a:xfrm>
        </p:spPr>
        <p:txBody>
          <a:bodyPr/>
          <a:lstStyle/>
          <a:p>
            <a:pPr marL="0" indent="0">
              <a:spcBef>
                <a:spcPts val="0"/>
              </a:spcBef>
              <a:buNone/>
            </a:pPr>
            <a:endParaRPr lang="en-US" sz="2000" dirty="0"/>
          </a:p>
          <a:p>
            <a:pPr marL="457200" lvl="0" indent="-457200">
              <a:spcBef>
                <a:spcPts val="0"/>
              </a:spcBef>
              <a:buFont typeface="+mj-lt"/>
              <a:buAutoNum type="arabicPeriod"/>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pic>
        <p:nvPicPr>
          <p:cNvPr id="15" name="Picture 14">
            <a:extLst>
              <a:ext uri="{FF2B5EF4-FFF2-40B4-BE49-F238E27FC236}">
                <a16:creationId xmlns:a16="http://schemas.microsoft.com/office/drawing/2014/main" id="{9B46141B-3728-62EC-0457-325EFB4220A7}"/>
              </a:ext>
            </a:extLst>
          </p:cNvPr>
          <p:cNvPicPr>
            <a:picLocks noChangeAspect="1"/>
          </p:cNvPicPr>
          <p:nvPr/>
        </p:nvPicPr>
        <p:blipFill>
          <a:blip r:embed="rId2"/>
          <a:stretch>
            <a:fillRect/>
          </a:stretch>
        </p:blipFill>
        <p:spPr>
          <a:xfrm>
            <a:off x="304800" y="959096"/>
            <a:ext cx="8458200" cy="1397903"/>
          </a:xfrm>
          <a:prstGeom prst="rect">
            <a:avLst/>
          </a:prstGeom>
        </p:spPr>
      </p:pic>
      <p:pic>
        <p:nvPicPr>
          <p:cNvPr id="17" name="Picture 16">
            <a:extLst>
              <a:ext uri="{FF2B5EF4-FFF2-40B4-BE49-F238E27FC236}">
                <a16:creationId xmlns:a16="http://schemas.microsoft.com/office/drawing/2014/main" id="{42B0D23C-5F09-327F-C82F-A9F1C8FB686D}"/>
              </a:ext>
            </a:extLst>
          </p:cNvPr>
          <p:cNvPicPr>
            <a:picLocks noChangeAspect="1"/>
          </p:cNvPicPr>
          <p:nvPr/>
        </p:nvPicPr>
        <p:blipFill>
          <a:blip r:embed="rId3"/>
          <a:stretch>
            <a:fillRect/>
          </a:stretch>
        </p:blipFill>
        <p:spPr>
          <a:xfrm>
            <a:off x="262393" y="2726938"/>
            <a:ext cx="8576807" cy="1256018"/>
          </a:xfrm>
          <a:prstGeom prst="rect">
            <a:avLst/>
          </a:prstGeom>
        </p:spPr>
      </p:pic>
      <p:pic>
        <p:nvPicPr>
          <p:cNvPr id="19" name="Picture 18">
            <a:extLst>
              <a:ext uri="{FF2B5EF4-FFF2-40B4-BE49-F238E27FC236}">
                <a16:creationId xmlns:a16="http://schemas.microsoft.com/office/drawing/2014/main" id="{7639209A-8B4A-8B5C-760D-A1DDF401EFDE}"/>
              </a:ext>
            </a:extLst>
          </p:cNvPr>
          <p:cNvPicPr>
            <a:picLocks noChangeAspect="1"/>
          </p:cNvPicPr>
          <p:nvPr/>
        </p:nvPicPr>
        <p:blipFill>
          <a:blip r:embed="rId4"/>
          <a:stretch>
            <a:fillRect/>
          </a:stretch>
        </p:blipFill>
        <p:spPr>
          <a:xfrm>
            <a:off x="343894" y="4563374"/>
            <a:ext cx="8576807" cy="1407321"/>
          </a:xfrm>
          <a:prstGeom prst="rect">
            <a:avLst/>
          </a:prstGeom>
        </p:spPr>
      </p:pic>
    </p:spTree>
    <p:extLst>
      <p:ext uri="{BB962C8B-B14F-4D97-AF65-F5344CB8AC3E}">
        <p14:creationId xmlns:p14="http://schemas.microsoft.com/office/powerpoint/2010/main" val="2542487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RFAF </a:t>
            </a:r>
          </a:p>
        </p:txBody>
      </p:sp>
      <p:sp>
        <p:nvSpPr>
          <p:cNvPr id="3" name="Content Placeholder 2"/>
          <p:cNvSpPr>
            <a:spLocks noGrp="1"/>
          </p:cNvSpPr>
          <p:nvPr>
            <p:ph idx="1"/>
          </p:nvPr>
        </p:nvSpPr>
        <p:spPr>
          <a:xfrm>
            <a:off x="157899" y="762000"/>
            <a:ext cx="8458200" cy="4267200"/>
          </a:xfrm>
        </p:spPr>
        <p:txBody>
          <a:bodyPr/>
          <a:lstStyle/>
          <a:p>
            <a:pPr marL="0" indent="0">
              <a:spcBef>
                <a:spcPts val="0"/>
              </a:spcBef>
              <a:buNone/>
            </a:pPr>
            <a:endParaRPr lang="en-US" sz="2000" dirty="0"/>
          </a:p>
          <a:p>
            <a:pPr marL="457200" lvl="0" indent="-457200">
              <a:spcBef>
                <a:spcPts val="0"/>
              </a:spcBef>
              <a:buFont typeface="+mj-lt"/>
              <a:buAutoNum type="arabicPeriod"/>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7" name="Content Placeholder 2">
            <a:extLst>
              <a:ext uri="{FF2B5EF4-FFF2-40B4-BE49-F238E27FC236}">
                <a16:creationId xmlns:a16="http://schemas.microsoft.com/office/drawing/2014/main" id="{2BA3D61A-3C7A-43B6-AAEB-3EBE712ECF9C}"/>
              </a:ext>
            </a:extLst>
          </p:cNvPr>
          <p:cNvSpPr txBox="1">
            <a:spLocks/>
          </p:cNvSpPr>
          <p:nvPr/>
        </p:nvSpPr>
        <p:spPr>
          <a:xfrm>
            <a:off x="127419" y="5567308"/>
            <a:ext cx="8711781" cy="78648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sz="1200" dirty="0">
                <a:latin typeface="+mj-lt"/>
                <a:ea typeface="Times New Roman" panose="02020603050405020304" pitchFamily="18" charset="0"/>
              </a:rPr>
              <a:t>RFAF by its definition is very volatile: RFAF peaked during winter storm Uri at almost 11 then went to 0.01 on 2/24/21. </a:t>
            </a:r>
          </a:p>
          <a:p>
            <a:pPr>
              <a:spcBef>
                <a:spcPts val="0"/>
              </a:spcBef>
            </a:pPr>
            <a:r>
              <a:rPr lang="en-US" sz="1200" dirty="0">
                <a:latin typeface="+mj-lt"/>
                <a:ea typeface="Times New Roman" panose="02020603050405020304" pitchFamily="18" charset="0"/>
              </a:rPr>
              <a:t>Most recently it hit 6 in July 2023, which was the highest since Feb 2021. Also, it went as low as 0.15 on 9/13/23, which was the lowest since Uri. The fact that, RFAF goes down below 1 means TPE is essentially mechanically lowered once historical settled prices roll off from the denominator.    </a:t>
            </a:r>
          </a:p>
        </p:txBody>
      </p:sp>
      <p:pic>
        <p:nvPicPr>
          <p:cNvPr id="10" name="Picture 9">
            <a:extLst>
              <a:ext uri="{FF2B5EF4-FFF2-40B4-BE49-F238E27FC236}">
                <a16:creationId xmlns:a16="http://schemas.microsoft.com/office/drawing/2014/main" id="{3069C376-1AA7-CA5D-2B04-5B1731B00091}"/>
              </a:ext>
            </a:extLst>
          </p:cNvPr>
          <p:cNvPicPr>
            <a:picLocks noChangeAspect="1"/>
          </p:cNvPicPr>
          <p:nvPr/>
        </p:nvPicPr>
        <p:blipFill>
          <a:blip r:embed="rId2"/>
          <a:stretch>
            <a:fillRect/>
          </a:stretch>
        </p:blipFill>
        <p:spPr>
          <a:xfrm>
            <a:off x="1245516" y="711072"/>
            <a:ext cx="6652967" cy="4827709"/>
          </a:xfrm>
          <a:prstGeom prst="rect">
            <a:avLst/>
          </a:prstGeom>
        </p:spPr>
      </p:pic>
    </p:spTree>
    <p:extLst>
      <p:ext uri="{BB962C8B-B14F-4D97-AF65-F5344CB8AC3E}">
        <p14:creationId xmlns:p14="http://schemas.microsoft.com/office/powerpoint/2010/main" val="1096374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RFAF vs Avg settled prices </a:t>
            </a:r>
          </a:p>
        </p:txBody>
      </p:sp>
      <p:sp>
        <p:nvSpPr>
          <p:cNvPr id="3" name="Content Placeholder 2"/>
          <p:cNvSpPr>
            <a:spLocks noGrp="1"/>
          </p:cNvSpPr>
          <p:nvPr>
            <p:ph idx="1"/>
          </p:nvPr>
        </p:nvSpPr>
        <p:spPr>
          <a:xfrm>
            <a:off x="157899" y="762000"/>
            <a:ext cx="8458200" cy="4267200"/>
          </a:xfrm>
        </p:spPr>
        <p:txBody>
          <a:bodyPr/>
          <a:lstStyle/>
          <a:p>
            <a:pPr marL="0" indent="0">
              <a:spcBef>
                <a:spcPts val="0"/>
              </a:spcBef>
              <a:buNone/>
            </a:pPr>
            <a:endParaRPr lang="en-US" sz="2000" dirty="0"/>
          </a:p>
          <a:p>
            <a:pPr marL="457200" lvl="0" indent="-457200">
              <a:spcBef>
                <a:spcPts val="0"/>
              </a:spcBef>
              <a:buFont typeface="+mj-lt"/>
              <a:buAutoNum type="arabicPeriod"/>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
        <p:nvSpPr>
          <p:cNvPr id="8" name="Content Placeholder 2">
            <a:extLst>
              <a:ext uri="{FF2B5EF4-FFF2-40B4-BE49-F238E27FC236}">
                <a16:creationId xmlns:a16="http://schemas.microsoft.com/office/drawing/2014/main" id="{A04F0C75-2F01-07FE-6CD8-09FE7111BBB3}"/>
              </a:ext>
            </a:extLst>
          </p:cNvPr>
          <p:cNvSpPr txBox="1">
            <a:spLocks/>
          </p:cNvSpPr>
          <p:nvPr/>
        </p:nvSpPr>
        <p:spPr>
          <a:xfrm>
            <a:off x="157899" y="4884768"/>
            <a:ext cx="8940381" cy="143983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sz="1050" dirty="0">
                <a:latin typeface="+mj-lt"/>
                <a:ea typeface="Times New Roman" panose="02020603050405020304" pitchFamily="18" charset="0"/>
              </a:rPr>
              <a:t>RFAF does not always predict the magnitude or extent of price volatility.  </a:t>
            </a:r>
          </a:p>
          <a:p>
            <a:pPr>
              <a:spcBef>
                <a:spcPts val="0"/>
              </a:spcBef>
            </a:pPr>
            <a:r>
              <a:rPr lang="en-US" sz="1050" dirty="0">
                <a:latin typeface="+mj-lt"/>
                <a:ea typeface="Times New Roman" panose="02020603050405020304" pitchFamily="18" charset="0"/>
              </a:rPr>
              <a:t>In 2023 prices were sustained at high levels throughout the summer, whereas in 2022 there was a relatively short period of high prices at the end of July. On the other hand, RFAF before July 22 price spike peaked at roughly 2.5, while it hit 6 in July 23 with relatively low prices. Spike in July 23 was rather a “mechanical” increase compared to the second spike in August 23, which was more on “point”. </a:t>
            </a:r>
          </a:p>
          <a:p>
            <a:pPr>
              <a:spcBef>
                <a:spcPts val="0"/>
              </a:spcBef>
            </a:pPr>
            <a:r>
              <a:rPr lang="en-US" sz="1050" dirty="0">
                <a:latin typeface="+mj-lt"/>
                <a:ea typeface="Times New Roman" panose="02020603050405020304" pitchFamily="18" charset="0"/>
              </a:rPr>
              <a:t>RFAF was essentially below 1 for the entire month of September 2023. After August 9</a:t>
            </a:r>
            <a:r>
              <a:rPr lang="en-US" sz="1050" baseline="30000" dirty="0">
                <a:latin typeface="+mj-lt"/>
                <a:ea typeface="Times New Roman" panose="02020603050405020304" pitchFamily="18" charset="0"/>
              </a:rPr>
              <a:t>th</a:t>
            </a:r>
            <a:r>
              <a:rPr lang="en-US" sz="1050" dirty="0">
                <a:latin typeface="+mj-lt"/>
                <a:ea typeface="Times New Roman" panose="02020603050405020304" pitchFamily="18" charset="0"/>
              </a:rPr>
              <a:t> peak of 5.3 RFAF has declined steadily and bottomed in mid September despite prices being relatively high during 9/6-9/10. </a:t>
            </a:r>
          </a:p>
          <a:p>
            <a:pPr>
              <a:spcBef>
                <a:spcPts val="0"/>
              </a:spcBef>
            </a:pPr>
            <a:r>
              <a:rPr lang="en-US" sz="1050" b="1" dirty="0">
                <a:latin typeface="+mj-lt"/>
                <a:ea typeface="Times New Roman" panose="02020603050405020304" pitchFamily="18" charset="0"/>
              </a:rPr>
              <a:t>A market participant would have been exposed to higher prices, while TPEA would have been artificially lowered due to the RFAF going below 1. Also, it is noted that in cases of MCE driving TPEA, RFAF going below 1 could also artificially depress TPEA.</a:t>
            </a:r>
          </a:p>
          <a:p>
            <a:pPr marL="0" indent="0">
              <a:spcBef>
                <a:spcPts val="0"/>
              </a:spcBef>
              <a:buNone/>
            </a:pPr>
            <a:endParaRPr lang="en-US" sz="1050" b="1" dirty="0">
              <a:latin typeface="+mj-lt"/>
              <a:ea typeface="Times New Roman" panose="02020603050405020304" pitchFamily="18" charset="0"/>
            </a:endParaRPr>
          </a:p>
        </p:txBody>
      </p:sp>
      <p:pic>
        <p:nvPicPr>
          <p:cNvPr id="10" name="Picture 9">
            <a:extLst>
              <a:ext uri="{FF2B5EF4-FFF2-40B4-BE49-F238E27FC236}">
                <a16:creationId xmlns:a16="http://schemas.microsoft.com/office/drawing/2014/main" id="{4B08B85F-02E4-5FF0-D1E9-22677090C43E}"/>
              </a:ext>
            </a:extLst>
          </p:cNvPr>
          <p:cNvPicPr>
            <a:picLocks noChangeAspect="1"/>
          </p:cNvPicPr>
          <p:nvPr/>
        </p:nvPicPr>
        <p:blipFill>
          <a:blip r:embed="rId2"/>
          <a:stretch>
            <a:fillRect/>
          </a:stretch>
        </p:blipFill>
        <p:spPr>
          <a:xfrm>
            <a:off x="608606" y="601389"/>
            <a:ext cx="5868394" cy="4264923"/>
          </a:xfrm>
          <a:prstGeom prst="rect">
            <a:avLst/>
          </a:prstGeom>
        </p:spPr>
      </p:pic>
      <p:pic>
        <p:nvPicPr>
          <p:cNvPr id="17" name="Picture 16">
            <a:extLst>
              <a:ext uri="{FF2B5EF4-FFF2-40B4-BE49-F238E27FC236}">
                <a16:creationId xmlns:a16="http://schemas.microsoft.com/office/drawing/2014/main" id="{63C5100A-8EDB-53C3-6C6B-381AAABF69BC}"/>
              </a:ext>
            </a:extLst>
          </p:cNvPr>
          <p:cNvPicPr>
            <a:picLocks noChangeAspect="1"/>
          </p:cNvPicPr>
          <p:nvPr/>
        </p:nvPicPr>
        <p:blipFill>
          <a:blip r:embed="rId3"/>
          <a:stretch>
            <a:fillRect/>
          </a:stretch>
        </p:blipFill>
        <p:spPr>
          <a:xfrm>
            <a:off x="7072255" y="659225"/>
            <a:ext cx="1686560" cy="3810000"/>
          </a:xfrm>
          <a:prstGeom prst="rect">
            <a:avLst/>
          </a:prstGeom>
        </p:spPr>
      </p:pic>
    </p:spTree>
    <p:extLst>
      <p:ext uri="{BB962C8B-B14F-4D97-AF65-F5344CB8AC3E}">
        <p14:creationId xmlns:p14="http://schemas.microsoft.com/office/powerpoint/2010/main" val="313765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Example, a load &amp; gen MP during September 2023 </a:t>
            </a:r>
            <a:br>
              <a:rPr lang="en-US" sz="2000" dirty="0"/>
            </a:br>
            <a:r>
              <a:rPr lang="en-US" sz="2000" dirty="0"/>
              <a:t>  </a:t>
            </a:r>
          </a:p>
        </p:txBody>
      </p:sp>
      <p:sp>
        <p:nvSpPr>
          <p:cNvPr id="3" name="Content Placeholder 2"/>
          <p:cNvSpPr>
            <a:spLocks noGrp="1"/>
          </p:cNvSpPr>
          <p:nvPr>
            <p:ph idx="1"/>
          </p:nvPr>
        </p:nvSpPr>
        <p:spPr>
          <a:xfrm>
            <a:off x="157899" y="762000"/>
            <a:ext cx="8458200" cy="4267200"/>
          </a:xfrm>
        </p:spPr>
        <p:txBody>
          <a:bodyPr/>
          <a:lstStyle/>
          <a:p>
            <a:pPr marL="0" indent="0">
              <a:spcBef>
                <a:spcPts val="0"/>
              </a:spcBef>
              <a:buNone/>
            </a:pPr>
            <a:endParaRPr lang="en-US" sz="2000" dirty="0"/>
          </a:p>
          <a:p>
            <a:pPr marL="457200" lvl="0" indent="-457200">
              <a:spcBef>
                <a:spcPts val="0"/>
              </a:spcBef>
              <a:buFont typeface="+mj-lt"/>
              <a:buAutoNum type="arabicPeriod"/>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9" name="Content Placeholder 2">
            <a:extLst>
              <a:ext uri="{FF2B5EF4-FFF2-40B4-BE49-F238E27FC236}">
                <a16:creationId xmlns:a16="http://schemas.microsoft.com/office/drawing/2014/main" id="{858527A8-486A-45F2-8697-D5D5ACB528FA}"/>
              </a:ext>
            </a:extLst>
          </p:cNvPr>
          <p:cNvSpPr txBox="1">
            <a:spLocks/>
          </p:cNvSpPr>
          <p:nvPr/>
        </p:nvSpPr>
        <p:spPr>
          <a:xfrm>
            <a:off x="193249" y="747627"/>
            <a:ext cx="8757501" cy="106882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sz="1200" dirty="0">
                <a:latin typeface="+mj-lt"/>
                <a:ea typeface="Times New Roman" panose="02020603050405020304" pitchFamily="18" charset="0"/>
              </a:rPr>
              <a:t>Scenario #2 looks at </a:t>
            </a:r>
            <a:r>
              <a:rPr lang="en-US" sz="1200" dirty="0">
                <a:effectLst/>
                <a:latin typeface="Arial-BoldMT"/>
                <a:ea typeface="Calibri" panose="020F0502020204030204" pitchFamily="34" charset="0"/>
                <a:cs typeface="Arial-BoldMT"/>
              </a:rPr>
              <a:t>Max (RFAF *RTLE during the previous </a:t>
            </a:r>
            <a:r>
              <a:rPr lang="en-US" sz="1200" dirty="0" err="1">
                <a:effectLst/>
                <a:latin typeface="Arial-BoldMT"/>
                <a:ea typeface="Calibri" panose="020F0502020204030204" pitchFamily="34" charset="0"/>
                <a:cs typeface="Arial-BoldMT"/>
              </a:rPr>
              <a:t>lrq</a:t>
            </a:r>
            <a:r>
              <a:rPr lang="en-US" sz="1200" dirty="0">
                <a:effectLst/>
                <a:latin typeface="Arial-BoldMT"/>
                <a:ea typeface="Calibri" panose="020F0502020204030204" pitchFamily="34" charset="0"/>
                <a:cs typeface="Arial-BoldMT"/>
              </a:rPr>
              <a:t> days), thus, it does solve the problem of RFAF going below 1 and artificially depressing exposures. </a:t>
            </a:r>
          </a:p>
          <a:p>
            <a:pPr>
              <a:spcBef>
                <a:spcPts val="0"/>
              </a:spcBef>
            </a:pPr>
            <a:r>
              <a:rPr lang="en-US" sz="1200" dirty="0">
                <a:effectLst/>
                <a:latin typeface="Arial-BoldMT"/>
                <a:ea typeface="Calibri" panose="020F0502020204030204" pitchFamily="34" charset="0"/>
                <a:cs typeface="Arial-BoldMT"/>
              </a:rPr>
              <a:t>On the other hand, the TPEA under Scenario #2 will tend to “sit” there until the Max rolls off. </a:t>
            </a:r>
          </a:p>
          <a:p>
            <a:pPr>
              <a:spcBef>
                <a:spcPts val="0"/>
              </a:spcBef>
            </a:pPr>
            <a:r>
              <a:rPr lang="en-US" sz="1200" dirty="0">
                <a:latin typeface="Arial-BoldMT"/>
                <a:ea typeface="Calibri" panose="020F0502020204030204" pitchFamily="34" charset="0"/>
                <a:cs typeface="Arial-BoldMT"/>
              </a:rPr>
              <a:t>Current methodology and Scenario #3, could result in negative gap events, especially, when RFAF goes below 1. </a:t>
            </a:r>
            <a:endParaRPr lang="en-US" sz="1200" dirty="0">
              <a:effectLst/>
              <a:latin typeface="+mj-lt"/>
              <a:ea typeface="Calibri" panose="020F0502020204030204" pitchFamily="34" charset="0"/>
            </a:endParaRPr>
          </a:p>
          <a:p>
            <a:pPr>
              <a:spcBef>
                <a:spcPts val="0"/>
              </a:spcBef>
              <a:buFont typeface="Symbol" panose="05050102010706020507" pitchFamily="18" charset="2"/>
              <a:buChar char=""/>
            </a:pPr>
            <a:endParaRPr lang="en-US" sz="2000" dirty="0"/>
          </a:p>
        </p:txBody>
      </p:sp>
      <p:pic>
        <p:nvPicPr>
          <p:cNvPr id="5" name="Picture 4">
            <a:extLst>
              <a:ext uri="{FF2B5EF4-FFF2-40B4-BE49-F238E27FC236}">
                <a16:creationId xmlns:a16="http://schemas.microsoft.com/office/drawing/2014/main" id="{2FE8D57C-508C-57E9-1C09-A49E31418D11}"/>
              </a:ext>
            </a:extLst>
          </p:cNvPr>
          <p:cNvPicPr>
            <a:picLocks noChangeAspect="1"/>
          </p:cNvPicPr>
          <p:nvPr/>
        </p:nvPicPr>
        <p:blipFill>
          <a:blip r:embed="rId2"/>
          <a:stretch>
            <a:fillRect/>
          </a:stretch>
        </p:blipFill>
        <p:spPr>
          <a:xfrm>
            <a:off x="1300899" y="1752600"/>
            <a:ext cx="6172200" cy="4480271"/>
          </a:xfrm>
          <a:prstGeom prst="rect">
            <a:avLst/>
          </a:prstGeom>
        </p:spPr>
      </p:pic>
    </p:spTree>
    <p:extLst>
      <p:ext uri="{BB962C8B-B14F-4D97-AF65-F5344CB8AC3E}">
        <p14:creationId xmlns:p14="http://schemas.microsoft.com/office/powerpoint/2010/main" val="1338654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sz="2000" dirty="0"/>
              <a:t>June through Sep 2023: Negative and positive gaps  </a:t>
            </a:r>
            <a:br>
              <a:rPr lang="en-US" sz="2000" dirty="0"/>
            </a:br>
            <a:r>
              <a:rPr lang="en-US" sz="2000" dirty="0"/>
              <a:t>  </a:t>
            </a:r>
          </a:p>
        </p:txBody>
      </p:sp>
      <p:sp>
        <p:nvSpPr>
          <p:cNvPr id="3" name="Content Placeholder 2"/>
          <p:cNvSpPr>
            <a:spLocks noGrp="1"/>
          </p:cNvSpPr>
          <p:nvPr>
            <p:ph idx="1"/>
          </p:nvPr>
        </p:nvSpPr>
        <p:spPr>
          <a:xfrm>
            <a:off x="157899" y="762000"/>
            <a:ext cx="8458200" cy="4267200"/>
          </a:xfrm>
        </p:spPr>
        <p:txBody>
          <a:bodyPr/>
          <a:lstStyle/>
          <a:p>
            <a:pPr marL="0" indent="0">
              <a:spcBef>
                <a:spcPts val="0"/>
              </a:spcBef>
              <a:buNone/>
            </a:pPr>
            <a:endParaRPr lang="en-US" sz="2000" dirty="0"/>
          </a:p>
          <a:p>
            <a:pPr marL="457200" lvl="0" indent="-457200">
              <a:spcBef>
                <a:spcPts val="0"/>
              </a:spcBef>
              <a:buFont typeface="+mj-lt"/>
              <a:buAutoNum type="arabicPeriod"/>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pic>
        <p:nvPicPr>
          <p:cNvPr id="6" name="Picture 5">
            <a:extLst>
              <a:ext uri="{FF2B5EF4-FFF2-40B4-BE49-F238E27FC236}">
                <a16:creationId xmlns:a16="http://schemas.microsoft.com/office/drawing/2014/main" id="{B1A26C48-6A9A-A4CB-D874-D2F305ABFD49}"/>
              </a:ext>
            </a:extLst>
          </p:cNvPr>
          <p:cNvPicPr>
            <a:picLocks noChangeAspect="1"/>
          </p:cNvPicPr>
          <p:nvPr/>
        </p:nvPicPr>
        <p:blipFill>
          <a:blip r:embed="rId2"/>
          <a:stretch>
            <a:fillRect/>
          </a:stretch>
        </p:blipFill>
        <p:spPr>
          <a:xfrm>
            <a:off x="941330" y="1083368"/>
            <a:ext cx="6891338" cy="1494903"/>
          </a:xfrm>
          <a:prstGeom prst="rect">
            <a:avLst/>
          </a:prstGeom>
        </p:spPr>
      </p:pic>
      <p:sp>
        <p:nvSpPr>
          <p:cNvPr id="7" name="Content Placeholder 2">
            <a:extLst>
              <a:ext uri="{FF2B5EF4-FFF2-40B4-BE49-F238E27FC236}">
                <a16:creationId xmlns:a16="http://schemas.microsoft.com/office/drawing/2014/main" id="{2AE9D83F-F8AA-8E0B-90A4-F5BCA2681B35}"/>
              </a:ext>
            </a:extLst>
          </p:cNvPr>
          <p:cNvSpPr txBox="1">
            <a:spLocks/>
          </p:cNvSpPr>
          <p:nvPr/>
        </p:nvSpPr>
        <p:spPr>
          <a:xfrm>
            <a:off x="228600" y="2971800"/>
            <a:ext cx="8839200" cy="33528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600" b="1" dirty="0">
                <a:latin typeface="Calibri" panose="020F0502020204030204" pitchFamily="34" charset="0"/>
                <a:ea typeface="Times New Roman" panose="02020603050405020304" pitchFamily="18" charset="0"/>
              </a:rPr>
              <a:t>Negative gaps – Scenario #2 lowers negative gaps while Scenario #3 increases negative gaps </a:t>
            </a:r>
          </a:p>
          <a:p>
            <a:pPr>
              <a:spcBef>
                <a:spcPts val="0"/>
              </a:spcBef>
              <a:buFont typeface="Symbol" panose="05050102010706020507" pitchFamily="18" charset="2"/>
              <a:buChar char=""/>
            </a:pPr>
            <a:r>
              <a:rPr lang="en-US" sz="1600" dirty="0">
                <a:latin typeface="Calibri" panose="020F0502020204030204" pitchFamily="34" charset="0"/>
                <a:ea typeface="Times New Roman" panose="02020603050405020304" pitchFamily="18" charset="0"/>
              </a:rPr>
              <a:t>Scenario #2 reduces negative gap occurrences by 9%, aggregate total negative gap amounts by 18.6% with the average negative gap amounts decreasing 10.5%.  </a:t>
            </a:r>
          </a:p>
          <a:p>
            <a:pPr>
              <a:spcBef>
                <a:spcPts val="0"/>
              </a:spcBef>
              <a:buFont typeface="Symbol" panose="05050102010706020507" pitchFamily="18" charset="2"/>
              <a:buChar char=""/>
            </a:pPr>
            <a:r>
              <a:rPr lang="en-US" sz="1600" dirty="0">
                <a:latin typeface="Calibri" panose="020F0502020204030204" pitchFamily="34" charset="0"/>
                <a:ea typeface="Times New Roman" panose="02020603050405020304" pitchFamily="18" charset="0"/>
              </a:rPr>
              <a:t>Scenario #3 increases negative gap occurrences by 7%, aggregate total negative gap amounts by 23.5% with the average negative gap amount increasing by 15%.  </a:t>
            </a:r>
          </a:p>
          <a:p>
            <a:pPr>
              <a:spcBef>
                <a:spcPts val="0"/>
              </a:spcBef>
              <a:buFont typeface="Symbol" panose="05050102010706020507" pitchFamily="18" charset="2"/>
              <a:buChar char=""/>
            </a:pPr>
            <a:endParaRPr lang="en-US" sz="1600" dirty="0">
              <a:latin typeface="Calibri" panose="020F0502020204030204" pitchFamily="34" charset="0"/>
              <a:ea typeface="Times New Roman" panose="02020603050405020304" pitchFamily="18" charset="0"/>
            </a:endParaRPr>
          </a:p>
          <a:p>
            <a:pPr marL="0" indent="0">
              <a:spcBef>
                <a:spcPts val="0"/>
              </a:spcBef>
              <a:buFont typeface="Arial" panose="020B0604020202020204" pitchFamily="34" charset="0"/>
              <a:buNone/>
            </a:pPr>
            <a:r>
              <a:rPr lang="en-US" sz="1600" b="1" dirty="0">
                <a:latin typeface="Calibri" panose="020F0502020204030204" pitchFamily="34" charset="0"/>
                <a:ea typeface="Times New Roman" panose="02020603050405020304" pitchFamily="18" charset="0"/>
              </a:rPr>
              <a:t>Positive gaps – Scenario #3 will lower positive gaps while Scenario #2 will increase them  </a:t>
            </a:r>
          </a:p>
          <a:p>
            <a:pPr>
              <a:spcBef>
                <a:spcPts val="0"/>
              </a:spcBef>
              <a:buFont typeface="Symbol" panose="05050102010706020507" pitchFamily="18" charset="2"/>
              <a:buChar char=""/>
            </a:pPr>
            <a:r>
              <a:rPr lang="en-US" sz="1600" dirty="0">
                <a:latin typeface="Calibri" panose="020F0502020204030204" pitchFamily="34" charset="0"/>
                <a:ea typeface="Times New Roman" panose="02020603050405020304" pitchFamily="18" charset="0"/>
              </a:rPr>
              <a:t>Scenario #2 increases positive gap occurrences by 0.8%, increases aggregate total positive gap amounts by7.4% with the average positive gap amount staying about the same.  </a:t>
            </a:r>
          </a:p>
          <a:p>
            <a:pPr>
              <a:spcBef>
                <a:spcPts val="0"/>
              </a:spcBef>
              <a:buFont typeface="Symbol" panose="05050102010706020507" pitchFamily="18" charset="2"/>
              <a:buChar char=""/>
            </a:pPr>
            <a:r>
              <a:rPr lang="en-US" sz="1600" dirty="0">
                <a:latin typeface="Calibri" panose="020F0502020204030204" pitchFamily="34" charset="0"/>
                <a:ea typeface="Times New Roman" panose="02020603050405020304" pitchFamily="18" charset="0"/>
              </a:rPr>
              <a:t>Scenario #3 reduces positive gap occurrences by 0.8%, aggregate total positive gap amounts by 18.7% with the average positive gap amount decreasing 18.1.</a:t>
            </a:r>
          </a:p>
          <a:p>
            <a:pPr>
              <a:spcBef>
                <a:spcPts val="0"/>
              </a:spcBef>
              <a:buFont typeface="Symbol" panose="05050102010706020507" pitchFamily="18" charset="2"/>
              <a:buChar char=""/>
            </a:pPr>
            <a:endParaRPr lang="en-US" sz="1600" dirty="0">
              <a:latin typeface="Calibri" panose="020F0502020204030204" pitchFamily="34" charset="0"/>
              <a:ea typeface="Times New Roman" panose="02020603050405020304" pitchFamily="18" charset="0"/>
            </a:endParaRPr>
          </a:p>
          <a:p>
            <a:pPr>
              <a:spcBef>
                <a:spcPts val="0"/>
              </a:spcBef>
              <a:buFont typeface="Symbol" panose="05050102010706020507" pitchFamily="18" charset="2"/>
              <a:buChar char=""/>
            </a:pPr>
            <a:endParaRPr lang="en-US" sz="1300" dirty="0">
              <a:latin typeface="Calibri" panose="020F0502020204030204" pitchFamily="34" charset="0"/>
              <a:ea typeface="Times New Roman" panose="02020603050405020304" pitchFamily="18" charset="0"/>
            </a:endParaRPr>
          </a:p>
          <a:p>
            <a:pPr>
              <a:spcBef>
                <a:spcPts val="0"/>
              </a:spcBef>
              <a:buFont typeface="Symbol" panose="05050102010706020507" pitchFamily="18" charset="2"/>
              <a:buChar char=""/>
            </a:pPr>
            <a:endParaRPr lang="en-US" sz="15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957013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DE843F4C-0DB1-1B73-B939-22F2A360113F}"/>
              </a:ext>
            </a:extLst>
          </p:cNvPr>
          <p:cNvPicPr>
            <a:picLocks noChangeAspect="1"/>
          </p:cNvPicPr>
          <p:nvPr/>
        </p:nvPicPr>
        <p:blipFill>
          <a:blip r:embed="rId2"/>
          <a:stretch>
            <a:fillRect/>
          </a:stretch>
        </p:blipFill>
        <p:spPr>
          <a:xfrm>
            <a:off x="501397" y="762000"/>
            <a:ext cx="5148137" cy="3797986"/>
          </a:xfrm>
          <a:prstGeom prst="rect">
            <a:avLst/>
          </a:prstGeom>
        </p:spPr>
      </p:pic>
      <p:sp>
        <p:nvSpPr>
          <p:cNvPr id="2" name="Title 1"/>
          <p:cNvSpPr>
            <a:spLocks noGrp="1"/>
          </p:cNvSpPr>
          <p:nvPr>
            <p:ph type="title"/>
          </p:nvPr>
        </p:nvSpPr>
        <p:spPr>
          <a:xfrm>
            <a:off x="381000" y="243682"/>
            <a:ext cx="8458200" cy="715414"/>
          </a:xfrm>
        </p:spPr>
        <p:txBody>
          <a:bodyPr/>
          <a:lstStyle/>
          <a:p>
            <a:r>
              <a:rPr lang="en-US" sz="2000" dirty="0"/>
              <a:t>Top 20 negative gap counterparties, current </a:t>
            </a:r>
          </a:p>
        </p:txBody>
      </p:sp>
      <p:sp>
        <p:nvSpPr>
          <p:cNvPr id="3" name="Content Placeholder 2"/>
          <p:cNvSpPr>
            <a:spLocks noGrp="1"/>
          </p:cNvSpPr>
          <p:nvPr>
            <p:ph idx="1"/>
          </p:nvPr>
        </p:nvSpPr>
        <p:spPr>
          <a:xfrm>
            <a:off x="157899" y="762000"/>
            <a:ext cx="8458200" cy="4267200"/>
          </a:xfrm>
        </p:spPr>
        <p:txBody>
          <a:bodyPr/>
          <a:lstStyle/>
          <a:p>
            <a:pPr marL="0" indent="0">
              <a:spcBef>
                <a:spcPts val="0"/>
              </a:spcBef>
              <a:buNone/>
            </a:pPr>
            <a:endParaRPr lang="en-US" sz="2000" dirty="0"/>
          </a:p>
          <a:p>
            <a:pPr marL="457200" lvl="0" indent="-457200">
              <a:spcBef>
                <a:spcPts val="0"/>
              </a:spcBef>
              <a:buFont typeface="+mj-lt"/>
              <a:buAutoNum type="arabicPeriod"/>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pic>
        <p:nvPicPr>
          <p:cNvPr id="6" name="Picture 5">
            <a:extLst>
              <a:ext uri="{FF2B5EF4-FFF2-40B4-BE49-F238E27FC236}">
                <a16:creationId xmlns:a16="http://schemas.microsoft.com/office/drawing/2014/main" id="{14E78922-7119-2B65-D16D-C87EFE450E59}"/>
              </a:ext>
            </a:extLst>
          </p:cNvPr>
          <p:cNvPicPr>
            <a:picLocks noChangeAspect="1"/>
          </p:cNvPicPr>
          <p:nvPr/>
        </p:nvPicPr>
        <p:blipFill>
          <a:blip r:embed="rId3"/>
          <a:stretch>
            <a:fillRect/>
          </a:stretch>
        </p:blipFill>
        <p:spPr>
          <a:xfrm>
            <a:off x="5097052" y="3624615"/>
            <a:ext cx="3889049" cy="2809169"/>
          </a:xfrm>
          <a:prstGeom prst="rect">
            <a:avLst/>
          </a:prstGeom>
        </p:spPr>
      </p:pic>
    </p:spTree>
    <p:extLst>
      <p:ext uri="{BB962C8B-B14F-4D97-AF65-F5344CB8AC3E}">
        <p14:creationId xmlns:p14="http://schemas.microsoft.com/office/powerpoint/2010/main" val="294008740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22174</TotalTime>
  <Words>1047</Words>
  <Application>Microsoft Office PowerPoint</Application>
  <PresentationFormat>On-screen Show (4:3)</PresentationFormat>
  <Paragraphs>113</Paragraphs>
  <Slides>10</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10</vt:i4>
      </vt:variant>
    </vt:vector>
  </HeadingPairs>
  <TitlesOfParts>
    <vt:vector size="17" baseType="lpstr">
      <vt:lpstr>Arial</vt:lpstr>
      <vt:lpstr>Arial-BoldMT</vt:lpstr>
      <vt:lpstr>Calibri</vt:lpstr>
      <vt:lpstr>Symbol</vt:lpstr>
      <vt:lpstr>1_Custom Design</vt:lpstr>
      <vt:lpstr>Office Theme</vt:lpstr>
      <vt:lpstr>Custom Design</vt:lpstr>
      <vt:lpstr>PowerPoint Presentation</vt:lpstr>
      <vt:lpstr>Invoice exposures – definition  </vt:lpstr>
      <vt:lpstr>Current EAL Formula vs. Scenarios #2 and #3 </vt:lpstr>
      <vt:lpstr>TPEA vs Invoice Exposures incl. Sep: market, load &amp; gen, load </vt:lpstr>
      <vt:lpstr>RFAF </vt:lpstr>
      <vt:lpstr>RFAF vs Avg settled prices </vt:lpstr>
      <vt:lpstr>Example, a load &amp; gen MP during September 2023    </vt:lpstr>
      <vt:lpstr>June through Sep 2023: Negative and positive gaps     </vt:lpstr>
      <vt:lpstr>Top 20 negative gap counterparties, current </vt:lpstr>
      <vt:lpstr>Correlation: Invoice exposures vs Current, Scenario #2 and Scenario #3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Dashnyam, Sanchir</cp:lastModifiedBy>
  <cp:revision>408</cp:revision>
  <cp:lastPrinted>2016-01-21T20:53:15Z</cp:lastPrinted>
  <dcterms:created xsi:type="dcterms:W3CDTF">2016-01-21T15:20:31Z</dcterms:created>
  <dcterms:modified xsi:type="dcterms:W3CDTF">2023-11-13T16:45:58Z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2023-10-06T20:34:45Z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c0b2b8ba-cace-4c3c-96d7-e426ee90befd</vt:lpwstr>
  </property>
  <property fmtid="{D5CDD505-2E9C-101B-9397-08002B2CF9AE}" pid="9" name="MSIP_Label_7084cbda-52b8-46fb-a7b7-cb5bd465ed85_ContentBits">
    <vt:lpwstr>0</vt:lpwstr>
  </property>
</Properties>
</file>