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338" r:id="rId6"/>
    <p:sldId id="312" r:id="rId7"/>
    <p:sldId id="339" r:id="rId8"/>
    <p:sldId id="340" r:id="rId9"/>
    <p:sldId id="341" r:id="rId10"/>
    <p:sldId id="342" r:id="rId11"/>
    <p:sldId id="30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F719EF-F89D-4420-A280-9FD7872877FB}" v="7" dt="2023-11-10T05:33:15.2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54" d="100"/>
          <a:sy n="154" d="100"/>
        </p:scale>
        <p:origin x="2004" y="1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E7F719EF-F89D-4420-A280-9FD7872877FB}"/>
    <pc:docChg chg="undo custSel addSld modSld">
      <pc:chgData name="Solis, Stephen" userId="4217e5b7-af20-42de-818f-e9ca39127043" providerId="ADAL" clId="{E7F719EF-F89D-4420-A280-9FD7872877FB}" dt="2023-11-10T15:14:40.336" v="4224" actId="20577"/>
      <pc:docMkLst>
        <pc:docMk/>
      </pc:docMkLst>
      <pc:sldChg chg="delSp modSp mod">
        <pc:chgData name="Solis, Stephen" userId="4217e5b7-af20-42de-818f-e9ca39127043" providerId="ADAL" clId="{E7F719EF-F89D-4420-A280-9FD7872877FB}" dt="2023-11-10T05:39:05.460" v="4088" actId="1076"/>
        <pc:sldMkLst>
          <pc:docMk/>
          <pc:sldMk cId="4083415869" sldId="312"/>
        </pc:sldMkLst>
        <pc:spChg chg="mod">
          <ac:chgData name="Solis, Stephen" userId="4217e5b7-af20-42de-818f-e9ca39127043" providerId="ADAL" clId="{E7F719EF-F89D-4420-A280-9FD7872877FB}" dt="2023-11-09T22:34:49.970" v="82" actId="20577"/>
          <ac:spMkLst>
            <pc:docMk/>
            <pc:sldMk cId="4083415869" sldId="312"/>
            <ac:spMk id="2" creationId="{6B2BD268-4206-4FB7-9DCB-7C50C8A6CC04}"/>
          </ac:spMkLst>
        </pc:spChg>
        <pc:spChg chg="mod">
          <ac:chgData name="Solis, Stephen" userId="4217e5b7-af20-42de-818f-e9ca39127043" providerId="ADAL" clId="{E7F719EF-F89D-4420-A280-9FD7872877FB}" dt="2023-11-10T05:39:05.460" v="4088" actId="1076"/>
          <ac:spMkLst>
            <pc:docMk/>
            <pc:sldMk cId="4083415869" sldId="312"/>
            <ac:spMk id="8" creationId="{E97B83B0-FEFF-BD84-7E08-3BDAE210960C}"/>
          </ac:spMkLst>
        </pc:spChg>
        <pc:picChg chg="del">
          <ac:chgData name="Solis, Stephen" userId="4217e5b7-af20-42de-818f-e9ca39127043" providerId="ADAL" clId="{E7F719EF-F89D-4420-A280-9FD7872877FB}" dt="2023-11-09T22:34:53.668" v="83" actId="478"/>
          <ac:picMkLst>
            <pc:docMk/>
            <pc:sldMk cId="4083415869" sldId="312"/>
            <ac:picMk id="5" creationId="{613E6BF5-4A1D-4174-1B6F-EA3521787B9E}"/>
          </ac:picMkLst>
        </pc:picChg>
      </pc:sldChg>
      <pc:sldChg chg="modSp mod">
        <pc:chgData name="Solis, Stephen" userId="4217e5b7-af20-42de-818f-e9ca39127043" providerId="ADAL" clId="{E7F719EF-F89D-4420-A280-9FD7872877FB}" dt="2023-11-10T05:39:28.457" v="4091" actId="20577"/>
        <pc:sldMkLst>
          <pc:docMk/>
          <pc:sldMk cId="3676918888" sldId="338"/>
        </pc:sldMkLst>
        <pc:spChg chg="mod">
          <ac:chgData name="Solis, Stephen" userId="4217e5b7-af20-42de-818f-e9ca39127043" providerId="ADAL" clId="{E7F719EF-F89D-4420-A280-9FD7872877FB}" dt="2023-11-10T05:39:28.457" v="4091" actId="20577"/>
          <ac:spMkLst>
            <pc:docMk/>
            <pc:sldMk cId="3676918888" sldId="338"/>
            <ac:spMk id="7" creationId="{00000000-0000-0000-0000-000000000000}"/>
          </ac:spMkLst>
        </pc:spChg>
      </pc:sldChg>
      <pc:sldChg chg="addSp delSp modSp add mod">
        <pc:chgData name="Solis, Stephen" userId="4217e5b7-af20-42de-818f-e9ca39127043" providerId="ADAL" clId="{E7F719EF-F89D-4420-A280-9FD7872877FB}" dt="2023-11-10T15:14:01.249" v="4168" actId="20577"/>
        <pc:sldMkLst>
          <pc:docMk/>
          <pc:sldMk cId="44688142" sldId="339"/>
        </pc:sldMkLst>
        <pc:spChg chg="mod">
          <ac:chgData name="Solis, Stephen" userId="4217e5b7-af20-42de-818f-e9ca39127043" providerId="ADAL" clId="{E7F719EF-F89D-4420-A280-9FD7872877FB}" dt="2023-11-09T22:50:48.410" v="1325" actId="20577"/>
          <ac:spMkLst>
            <pc:docMk/>
            <pc:sldMk cId="44688142" sldId="339"/>
            <ac:spMk id="2" creationId="{6B2BD268-4206-4FB7-9DCB-7C50C8A6CC04}"/>
          </ac:spMkLst>
        </pc:spChg>
        <pc:spChg chg="mod">
          <ac:chgData name="Solis, Stephen" userId="4217e5b7-af20-42de-818f-e9ca39127043" providerId="ADAL" clId="{E7F719EF-F89D-4420-A280-9FD7872877FB}" dt="2023-11-10T15:14:01.249" v="4168" actId="20577"/>
          <ac:spMkLst>
            <pc:docMk/>
            <pc:sldMk cId="44688142" sldId="339"/>
            <ac:spMk id="8" creationId="{E97B83B0-FEFF-BD84-7E08-3BDAE210960C}"/>
          </ac:spMkLst>
        </pc:spChg>
        <pc:graphicFrameChg chg="add del mod">
          <ac:chgData name="Solis, Stephen" userId="4217e5b7-af20-42de-818f-e9ca39127043" providerId="ADAL" clId="{E7F719EF-F89D-4420-A280-9FD7872877FB}" dt="2023-11-10T05:33:12.377" v="3876"/>
          <ac:graphicFrameMkLst>
            <pc:docMk/>
            <pc:sldMk cId="44688142" sldId="339"/>
            <ac:graphicFrameMk id="6" creationId="{FFC66E8B-785D-D549-65C6-07ABABF7D362}"/>
          </ac:graphicFrameMkLst>
        </pc:graphicFrameChg>
        <pc:picChg chg="add del mod">
          <ac:chgData name="Solis, Stephen" userId="4217e5b7-af20-42de-818f-e9ca39127043" providerId="ADAL" clId="{E7F719EF-F89D-4420-A280-9FD7872877FB}" dt="2023-11-10T05:25:49.677" v="3654"/>
          <ac:picMkLst>
            <pc:docMk/>
            <pc:sldMk cId="44688142" sldId="339"/>
            <ac:picMk id="3" creationId="{96A184A1-F464-19DC-5498-608CB27F7F58}"/>
          </ac:picMkLst>
        </pc:picChg>
        <pc:picChg chg="add del mod">
          <ac:chgData name="Solis, Stephen" userId="4217e5b7-af20-42de-818f-e9ca39127043" providerId="ADAL" clId="{E7F719EF-F89D-4420-A280-9FD7872877FB}" dt="2023-11-10T05:32:18.938" v="3871" actId="478"/>
          <ac:picMkLst>
            <pc:docMk/>
            <pc:sldMk cId="44688142" sldId="339"/>
            <ac:picMk id="5" creationId="{CE3362D7-B2A4-9469-785B-4F30A8E73B18}"/>
          </ac:picMkLst>
        </pc:picChg>
        <pc:picChg chg="add mod">
          <ac:chgData name="Solis, Stephen" userId="4217e5b7-af20-42de-818f-e9ca39127043" providerId="ADAL" clId="{E7F719EF-F89D-4420-A280-9FD7872877FB}" dt="2023-11-10T05:33:24.694" v="3881" actId="1076"/>
          <ac:picMkLst>
            <pc:docMk/>
            <pc:sldMk cId="44688142" sldId="339"/>
            <ac:picMk id="7" creationId="{41C56232-10EC-C225-592E-4F234D043C07}"/>
          </ac:picMkLst>
        </pc:picChg>
      </pc:sldChg>
      <pc:sldChg chg="modSp add mod">
        <pc:chgData name="Solis, Stephen" userId="4217e5b7-af20-42de-818f-e9ca39127043" providerId="ADAL" clId="{E7F719EF-F89D-4420-A280-9FD7872877FB}" dt="2023-11-10T15:14:40.336" v="4224" actId="20577"/>
        <pc:sldMkLst>
          <pc:docMk/>
          <pc:sldMk cId="511286300" sldId="340"/>
        </pc:sldMkLst>
        <pc:spChg chg="mod">
          <ac:chgData name="Solis, Stephen" userId="4217e5b7-af20-42de-818f-e9ca39127043" providerId="ADAL" clId="{E7F719EF-F89D-4420-A280-9FD7872877FB}" dt="2023-11-10T15:14:40.336" v="4224" actId="20577"/>
          <ac:spMkLst>
            <pc:docMk/>
            <pc:sldMk cId="511286300" sldId="340"/>
            <ac:spMk id="8" creationId="{E97B83B0-FEFF-BD84-7E08-3BDAE210960C}"/>
          </ac:spMkLst>
        </pc:spChg>
      </pc:sldChg>
      <pc:sldChg chg="modSp add mod">
        <pc:chgData name="Solis, Stephen" userId="4217e5b7-af20-42de-818f-e9ca39127043" providerId="ADAL" clId="{E7F719EF-F89D-4420-A280-9FD7872877FB}" dt="2023-11-10T05:38:47.530" v="4087" actId="207"/>
        <pc:sldMkLst>
          <pc:docMk/>
          <pc:sldMk cId="2732221901" sldId="341"/>
        </pc:sldMkLst>
        <pc:spChg chg="mod">
          <ac:chgData name="Solis, Stephen" userId="4217e5b7-af20-42de-818f-e9ca39127043" providerId="ADAL" clId="{E7F719EF-F89D-4420-A280-9FD7872877FB}" dt="2023-11-10T04:53:33.314" v="1781" actId="20577"/>
          <ac:spMkLst>
            <pc:docMk/>
            <pc:sldMk cId="2732221901" sldId="341"/>
            <ac:spMk id="2" creationId="{6B2BD268-4206-4FB7-9DCB-7C50C8A6CC04}"/>
          </ac:spMkLst>
        </pc:spChg>
        <pc:spChg chg="mod">
          <ac:chgData name="Solis, Stephen" userId="4217e5b7-af20-42de-818f-e9ca39127043" providerId="ADAL" clId="{E7F719EF-F89D-4420-A280-9FD7872877FB}" dt="2023-11-10T05:38:47.530" v="4087" actId="207"/>
          <ac:spMkLst>
            <pc:docMk/>
            <pc:sldMk cId="2732221901" sldId="341"/>
            <ac:spMk id="8" creationId="{E97B83B0-FEFF-BD84-7E08-3BDAE210960C}"/>
          </ac:spMkLst>
        </pc:spChg>
      </pc:sldChg>
      <pc:sldChg chg="modSp add mod">
        <pc:chgData name="Solis, Stephen" userId="4217e5b7-af20-42de-818f-e9ca39127043" providerId="ADAL" clId="{E7F719EF-F89D-4420-A280-9FD7872877FB}" dt="2023-11-10T05:38:40.863" v="4086" actId="207"/>
        <pc:sldMkLst>
          <pc:docMk/>
          <pc:sldMk cId="869249788" sldId="342"/>
        </pc:sldMkLst>
        <pc:spChg chg="mod">
          <ac:chgData name="Solis, Stephen" userId="4217e5b7-af20-42de-818f-e9ca39127043" providerId="ADAL" clId="{E7F719EF-F89D-4420-A280-9FD7872877FB}" dt="2023-11-10T05:04:04.552" v="2142" actId="14100"/>
          <ac:spMkLst>
            <pc:docMk/>
            <pc:sldMk cId="869249788" sldId="342"/>
            <ac:spMk id="2" creationId="{6B2BD268-4206-4FB7-9DCB-7C50C8A6CC04}"/>
          </ac:spMkLst>
        </pc:spChg>
        <pc:spChg chg="mod">
          <ac:chgData name="Solis, Stephen" userId="4217e5b7-af20-42de-818f-e9ca39127043" providerId="ADAL" clId="{E7F719EF-F89D-4420-A280-9FD7872877FB}" dt="2023-11-10T05:38:40.863" v="4086" actId="207"/>
          <ac:spMkLst>
            <pc:docMk/>
            <pc:sldMk cId="869249788" sldId="342"/>
            <ac:spMk id="8" creationId="{E97B83B0-FEFF-BD84-7E08-3BDAE210960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11/10/2023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424112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3416320"/>
          </a:xfrm>
          <a:prstGeom prst="rect">
            <a:avLst/>
          </a:prstGeom>
          <a:noFill/>
        </p:spPr>
        <p:txBody>
          <a:bodyPr wrap="square" rtlCol="0">
            <a:spAutoFit/>
          </a:bodyPr>
          <a:lstStyle/>
          <a:p>
            <a:r>
              <a:rPr lang="en-US" sz="2800" b="1" dirty="0">
                <a:solidFill>
                  <a:schemeClr val="tx2"/>
                </a:solidFill>
              </a:rPr>
              <a:t>Update on NOGRR 245 and NOGRR 255</a:t>
            </a:r>
          </a:p>
          <a:p>
            <a:endParaRPr lang="en-US" sz="2000" b="1" dirty="0">
              <a:solidFill>
                <a:schemeClr val="tx2"/>
              </a:solidFill>
            </a:endParaRPr>
          </a:p>
          <a:p>
            <a:r>
              <a:rPr lang="en-US" sz="2000" b="1" dirty="0">
                <a:solidFill>
                  <a:schemeClr val="tx2"/>
                </a:solidFill>
              </a:rPr>
              <a:t>IBRWG</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endParaRPr lang="en-US" sz="2000" b="1" dirty="0">
              <a:solidFill>
                <a:schemeClr val="tx2"/>
              </a:solidFill>
            </a:endParaRPr>
          </a:p>
          <a:p>
            <a:r>
              <a:rPr lang="en-US" sz="2000" b="1">
                <a:solidFill>
                  <a:schemeClr val="tx2"/>
                </a:solidFill>
              </a:rPr>
              <a:t>November 10th</a:t>
            </a:r>
            <a:r>
              <a:rPr lang="en-US" sz="2000" b="1" dirty="0">
                <a:solidFill>
                  <a:schemeClr val="tx2"/>
                </a:solidFill>
              </a:rPr>
              <a:t>, 2023</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NOGRR 245</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8" name="TextBox 7">
            <a:extLst>
              <a:ext uri="{FF2B5EF4-FFF2-40B4-BE49-F238E27FC236}">
                <a16:creationId xmlns:a16="http://schemas.microsoft.com/office/drawing/2014/main" id="{E97B83B0-FEFF-BD84-7E08-3BDAE210960C}"/>
              </a:ext>
            </a:extLst>
          </p:cNvPr>
          <p:cNvSpPr txBox="1"/>
          <p:nvPr/>
        </p:nvSpPr>
        <p:spPr>
          <a:xfrm>
            <a:off x="457200" y="1021287"/>
            <a:ext cx="8077200"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tx1">
                    <a:lumMod val="65000"/>
                    <a:lumOff val="35000"/>
                  </a:schemeClr>
                </a:solidFill>
              </a:rPr>
              <a:t>ERCOT has received RFI responses from all OEMs except for TMEIC as of 5:00 PM on 11/8/23.</a:t>
            </a:r>
          </a:p>
          <a:p>
            <a:pPr marL="800100" lvl="1" indent="-342900">
              <a:buFont typeface="Arial" panose="020B0604020202020204" pitchFamily="34" charset="0"/>
              <a:buChar char="•"/>
            </a:pPr>
            <a:r>
              <a:rPr lang="en-US" sz="2000" dirty="0">
                <a:solidFill>
                  <a:schemeClr val="tx1">
                    <a:lumMod val="65000"/>
                    <a:lumOff val="35000"/>
                  </a:schemeClr>
                </a:solidFill>
              </a:rPr>
              <a:t>TMEIC notified ERCOT it would provide this week.</a:t>
            </a:r>
          </a:p>
          <a:p>
            <a:pPr marL="800100" lvl="1" indent="-342900">
              <a:buFont typeface="Arial" panose="020B0604020202020204" pitchFamily="34" charset="0"/>
              <a:buChar char="•"/>
            </a:pPr>
            <a:r>
              <a:rPr lang="en-US" sz="2000" dirty="0">
                <a:solidFill>
                  <a:schemeClr val="tx1">
                    <a:lumMod val="65000"/>
                    <a:lumOff val="35000"/>
                  </a:schemeClr>
                </a:solidFill>
              </a:rPr>
              <a:t>Some OEMs have posted public comments on NOGRR 245 website.</a:t>
            </a:r>
          </a:p>
          <a:p>
            <a:pPr marL="342900" indent="-342900">
              <a:buFont typeface="Arial" panose="020B0604020202020204" pitchFamily="34" charset="0"/>
              <a:buChar char="•"/>
            </a:pPr>
            <a:r>
              <a:rPr lang="en-US" sz="2400" dirty="0">
                <a:solidFill>
                  <a:schemeClr val="tx1">
                    <a:lumMod val="65000"/>
                    <a:lumOff val="35000"/>
                  </a:schemeClr>
                </a:solidFill>
              </a:rPr>
              <a:t>ERCOT has received responses from 292 of 349 Resource Entities.</a:t>
            </a:r>
          </a:p>
          <a:p>
            <a:pPr marL="800100" lvl="1" indent="-342900">
              <a:buFont typeface="Arial" panose="020B0604020202020204" pitchFamily="34" charset="0"/>
              <a:buChar char="•"/>
            </a:pPr>
            <a:r>
              <a:rPr lang="en-US" sz="2000" dirty="0">
                <a:solidFill>
                  <a:schemeClr val="tx1">
                    <a:lumMod val="65000"/>
                    <a:lumOff val="35000"/>
                  </a:schemeClr>
                </a:solidFill>
              </a:rPr>
              <a:t>ERCOT is still compiling a master set of responses</a:t>
            </a:r>
          </a:p>
          <a:p>
            <a:pPr marL="800100" lvl="1" indent="-342900">
              <a:buFont typeface="Arial" panose="020B0604020202020204" pitchFamily="34" charset="0"/>
              <a:buChar char="•"/>
            </a:pPr>
            <a:r>
              <a:rPr lang="en-US" sz="2000" dirty="0">
                <a:solidFill>
                  <a:schemeClr val="tx1">
                    <a:lumMod val="65000"/>
                    <a:lumOff val="35000"/>
                  </a:schemeClr>
                </a:solidFill>
              </a:rPr>
              <a:t>ERCOT staff have provided the list of entities that did not respond to the ERCOT Reliability Monitor.</a:t>
            </a:r>
          </a:p>
          <a:p>
            <a:pPr marL="1257300" lvl="2" indent="-342900">
              <a:buFont typeface="Courier New" panose="02070309020205020404" pitchFamily="49" charset="0"/>
              <a:buChar char="o"/>
            </a:pPr>
            <a:r>
              <a:rPr lang="en-US" sz="2000" dirty="0">
                <a:solidFill>
                  <a:schemeClr val="tx1">
                    <a:lumMod val="65000"/>
                    <a:lumOff val="35000"/>
                  </a:schemeClr>
                </a:solidFill>
              </a:rPr>
              <a:t>32 entities reviewed but did not respond as AM of 11/7/23 </a:t>
            </a:r>
          </a:p>
          <a:p>
            <a:pPr marL="1257300" lvl="2" indent="-342900">
              <a:buFont typeface="Courier New" panose="02070309020205020404" pitchFamily="49" charset="0"/>
              <a:buChar char="o"/>
            </a:pPr>
            <a:r>
              <a:rPr lang="en-US" sz="2000" dirty="0">
                <a:solidFill>
                  <a:schemeClr val="tx1">
                    <a:lumMod val="65000"/>
                    <a:lumOff val="35000"/>
                  </a:schemeClr>
                </a:solidFill>
              </a:rPr>
              <a:t>36 entities have reviewed but did not respond as AM of 11/7/23</a:t>
            </a:r>
          </a:p>
          <a:p>
            <a:pPr marL="1257300" lvl="2" indent="-342900">
              <a:buFont typeface="Courier New" panose="02070309020205020404" pitchFamily="49" charset="0"/>
              <a:buChar char="o"/>
            </a:pPr>
            <a:r>
              <a:rPr lang="en-US" sz="2000" dirty="0">
                <a:solidFill>
                  <a:schemeClr val="tx1">
                    <a:lumMod val="65000"/>
                    <a:lumOff val="35000"/>
                  </a:schemeClr>
                </a:solidFill>
              </a:rPr>
              <a:t>20 entities submitted late after AM of 11/7/23 so far.</a:t>
            </a:r>
          </a:p>
          <a:p>
            <a:pPr marL="800100" lvl="1" indent="-342900">
              <a:buFont typeface="Arial" panose="020B0604020202020204" pitchFamily="34" charset="0"/>
              <a:buChar char="•"/>
            </a:pPr>
            <a:r>
              <a:rPr lang="en-US" sz="2000" dirty="0">
                <a:solidFill>
                  <a:schemeClr val="tx1">
                    <a:lumMod val="65000"/>
                    <a:lumOff val="35000"/>
                  </a:schemeClr>
                </a:solidFill>
              </a:rPr>
              <a:t>ERCOT staff has encouraged entities who have not responded to do so as soon as possible.</a:t>
            </a:r>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NOGRR 245 Preliminary OEM RFI summary</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8" name="TextBox 7">
            <a:extLst>
              <a:ext uri="{FF2B5EF4-FFF2-40B4-BE49-F238E27FC236}">
                <a16:creationId xmlns:a16="http://schemas.microsoft.com/office/drawing/2014/main" id="{E97B83B0-FEFF-BD84-7E08-3BDAE210960C}"/>
              </a:ext>
            </a:extLst>
          </p:cNvPr>
          <p:cNvSpPr txBox="1"/>
          <p:nvPr/>
        </p:nvSpPr>
        <p:spPr>
          <a:xfrm>
            <a:off x="457200" y="1135548"/>
            <a:ext cx="8434754" cy="3816429"/>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1">
                    <a:lumMod val="65000"/>
                    <a:lumOff val="35000"/>
                  </a:schemeClr>
                </a:solidFill>
              </a:rPr>
              <a:t>OEM RFI responses currently represents approximately 57 GW of IBR and Type 1 and 2 WGR capacity</a:t>
            </a:r>
          </a:p>
          <a:p>
            <a:pPr marL="342900" indent="-342900">
              <a:buFont typeface="Arial" panose="020B0604020202020204" pitchFamily="34" charset="0"/>
              <a:buChar char="•"/>
            </a:pPr>
            <a:r>
              <a:rPr lang="en-US" sz="2000" dirty="0">
                <a:solidFill>
                  <a:schemeClr val="tx1">
                    <a:lumMod val="65000"/>
                    <a:lumOff val="35000"/>
                  </a:schemeClr>
                </a:solidFill>
              </a:rPr>
              <a:t>ERCOT did not send out RFIs to all OEMs if it did not have contacts or if ERCOT believed the original OEMs were no longer in business </a:t>
            </a:r>
          </a:p>
          <a:p>
            <a:pPr marL="342900" indent="-342900">
              <a:buFont typeface="Arial" panose="020B0604020202020204" pitchFamily="34" charset="0"/>
              <a:buChar char="•"/>
            </a:pPr>
            <a:r>
              <a:rPr lang="en-US" sz="2000" dirty="0">
                <a:solidFill>
                  <a:schemeClr val="tx1">
                    <a:lumMod val="65000"/>
                    <a:lumOff val="35000"/>
                  </a:schemeClr>
                </a:solidFill>
              </a:rPr>
              <a:t>OEM responses :</a:t>
            </a:r>
          </a:p>
          <a:p>
            <a:pPr marL="800100" lvl="1" indent="-342900">
              <a:buFont typeface="Arial" panose="020B0604020202020204" pitchFamily="34" charset="0"/>
              <a:buChar char="•"/>
            </a:pPr>
            <a:r>
              <a:rPr lang="en-US" sz="1600" dirty="0">
                <a:solidFill>
                  <a:schemeClr val="tx1">
                    <a:lumMod val="65000"/>
                    <a:lumOff val="35000"/>
                  </a:schemeClr>
                </a:solidFill>
              </a:rPr>
              <a:t>Represent to what is “technically feasible” in relation to the requirements in the August 18, 2023 comments</a:t>
            </a:r>
          </a:p>
          <a:p>
            <a:pPr marL="800100" lvl="1" indent="-342900">
              <a:buFont typeface="Arial" panose="020B0604020202020204" pitchFamily="34" charset="0"/>
              <a:buChar char="•"/>
            </a:pPr>
            <a:r>
              <a:rPr lang="en-US" sz="1600" dirty="0">
                <a:solidFill>
                  <a:schemeClr val="tx1">
                    <a:lumMod val="65000"/>
                    <a:lumOff val="35000"/>
                  </a:schemeClr>
                </a:solidFill>
              </a:rPr>
              <a:t>Only apply to their equipment portion of the plant requirements</a:t>
            </a:r>
          </a:p>
          <a:p>
            <a:pPr marL="800100" lvl="1" indent="-342900">
              <a:buFont typeface="Arial" panose="020B0604020202020204" pitchFamily="34" charset="0"/>
              <a:buChar char="•"/>
            </a:pPr>
            <a:r>
              <a:rPr lang="en-US" sz="1600" dirty="0">
                <a:solidFill>
                  <a:schemeClr val="tx1">
                    <a:lumMod val="65000"/>
                    <a:lumOff val="35000"/>
                  </a:schemeClr>
                </a:solidFill>
              </a:rPr>
              <a:t>May be based on certain assumptions (e.g. testing assumptions)</a:t>
            </a:r>
          </a:p>
          <a:p>
            <a:pPr marL="342900" indent="-342900">
              <a:buFont typeface="Arial" panose="020B0604020202020204" pitchFamily="34" charset="0"/>
              <a:buChar char="•"/>
            </a:pPr>
            <a:r>
              <a:rPr lang="en-US" sz="2000" dirty="0">
                <a:solidFill>
                  <a:schemeClr val="tx1">
                    <a:lumMod val="65000"/>
                    <a:lumOff val="35000"/>
                  </a:schemeClr>
                </a:solidFill>
              </a:rPr>
              <a:t>Below is a preliminary aggregation of OEM responses –may change as ERCOT completes aggregations of OEM responses prior to Dec TAC</a:t>
            </a:r>
          </a:p>
          <a:p>
            <a:pPr lvl="1"/>
            <a:endParaRPr lang="en-US" dirty="0">
              <a:solidFill>
                <a:schemeClr val="tx1">
                  <a:lumMod val="65000"/>
                  <a:lumOff val="35000"/>
                </a:schemeClr>
              </a:solidFill>
            </a:endParaRPr>
          </a:p>
        </p:txBody>
      </p:sp>
      <p:pic>
        <p:nvPicPr>
          <p:cNvPr id="7" name="Picture 6">
            <a:extLst>
              <a:ext uri="{FF2B5EF4-FFF2-40B4-BE49-F238E27FC236}">
                <a16:creationId xmlns:a16="http://schemas.microsoft.com/office/drawing/2014/main" id="{41C56232-10EC-C225-592E-4F234D043C07}"/>
              </a:ext>
            </a:extLst>
          </p:cNvPr>
          <p:cNvPicPr>
            <a:picLocks noChangeAspect="1"/>
          </p:cNvPicPr>
          <p:nvPr/>
        </p:nvPicPr>
        <p:blipFill>
          <a:blip r:embed="rId2"/>
          <a:stretch>
            <a:fillRect/>
          </a:stretch>
        </p:blipFill>
        <p:spPr>
          <a:xfrm>
            <a:off x="167054" y="4644201"/>
            <a:ext cx="8724900" cy="812808"/>
          </a:xfrm>
          <a:prstGeom prst="rect">
            <a:avLst/>
          </a:prstGeom>
        </p:spPr>
      </p:pic>
    </p:spTree>
    <p:extLst>
      <p:ext uri="{BB962C8B-B14F-4D97-AF65-F5344CB8AC3E}">
        <p14:creationId xmlns:p14="http://schemas.microsoft.com/office/powerpoint/2010/main" val="44688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NOGRR 245</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8" name="TextBox 7">
            <a:extLst>
              <a:ext uri="{FF2B5EF4-FFF2-40B4-BE49-F238E27FC236}">
                <a16:creationId xmlns:a16="http://schemas.microsoft.com/office/drawing/2014/main" id="{E97B83B0-FEFF-BD84-7E08-3BDAE210960C}"/>
              </a:ext>
            </a:extLst>
          </p:cNvPr>
          <p:cNvSpPr txBox="1"/>
          <p:nvPr/>
        </p:nvSpPr>
        <p:spPr>
          <a:xfrm>
            <a:off x="457200" y="1135548"/>
            <a:ext cx="8077200"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tx1">
                    <a:lumMod val="65000"/>
                    <a:lumOff val="35000"/>
                  </a:schemeClr>
                </a:solidFill>
              </a:rPr>
              <a:t>ERCOT will bring additional aggregations of RFI results to the December TAC meeting.</a:t>
            </a:r>
          </a:p>
          <a:p>
            <a:pPr marL="342900" indent="-342900">
              <a:buFont typeface="Arial" panose="020B0604020202020204" pitchFamily="34" charset="0"/>
              <a:buChar char="•"/>
            </a:pPr>
            <a:r>
              <a:rPr lang="en-US" sz="2400" dirty="0">
                <a:solidFill>
                  <a:schemeClr val="tx1">
                    <a:lumMod val="65000"/>
                    <a:lumOff val="35000"/>
                  </a:schemeClr>
                </a:solidFill>
              </a:rPr>
              <a:t>ERCOT will have an updated Impact Analysis prior to the TAC meeting based on the ROS approved version of NOGRR 245</a:t>
            </a:r>
          </a:p>
          <a:p>
            <a:pPr marL="342900" indent="-342900">
              <a:buFont typeface="Arial" panose="020B0604020202020204" pitchFamily="34" charset="0"/>
              <a:buChar char="•"/>
            </a:pPr>
            <a:r>
              <a:rPr lang="en-US" sz="2400" dirty="0">
                <a:solidFill>
                  <a:schemeClr val="tx1">
                    <a:lumMod val="65000"/>
                    <a:lumOff val="35000"/>
                  </a:schemeClr>
                </a:solidFill>
              </a:rPr>
              <a:t>NOGRR 245 as proposed by ERCOT in their August 18, 2023 </a:t>
            </a:r>
            <a:r>
              <a:rPr lang="en-US" sz="2400">
                <a:solidFill>
                  <a:schemeClr val="tx1">
                    <a:lumMod val="65000"/>
                    <a:lumOff val="35000"/>
                  </a:schemeClr>
                </a:solidFill>
              </a:rPr>
              <a:t>comments addresses</a:t>
            </a:r>
            <a:r>
              <a:rPr lang="en-US" sz="2400" dirty="0">
                <a:solidFill>
                  <a:schemeClr val="tx1">
                    <a:lumMod val="65000"/>
                    <a:lumOff val="35000"/>
                  </a:schemeClr>
                </a:solidFill>
              </a:rPr>
              <a:t>/aligns with multiple directives in FERC Order 901. </a:t>
            </a:r>
          </a:p>
          <a:p>
            <a:pPr marL="342900" indent="-342900">
              <a:buFont typeface="Arial" panose="020B0604020202020204" pitchFamily="34" charset="0"/>
              <a:buChar char="•"/>
            </a:pPr>
            <a:r>
              <a:rPr lang="en-US" sz="2400" dirty="0">
                <a:solidFill>
                  <a:schemeClr val="tx1">
                    <a:lumMod val="65000"/>
                    <a:lumOff val="35000"/>
                  </a:schemeClr>
                </a:solidFill>
              </a:rPr>
              <a:t>ERCOT may submit comments prior to the December TAC as well.</a:t>
            </a:r>
          </a:p>
        </p:txBody>
      </p:sp>
    </p:spTree>
    <p:extLst>
      <p:ext uri="{BB962C8B-B14F-4D97-AF65-F5344CB8AC3E}">
        <p14:creationId xmlns:p14="http://schemas.microsoft.com/office/powerpoint/2010/main" val="511286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NOGRR 255</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8" name="TextBox 7">
            <a:extLst>
              <a:ext uri="{FF2B5EF4-FFF2-40B4-BE49-F238E27FC236}">
                <a16:creationId xmlns:a16="http://schemas.microsoft.com/office/drawing/2014/main" id="{E97B83B0-FEFF-BD84-7E08-3BDAE210960C}"/>
              </a:ext>
            </a:extLst>
          </p:cNvPr>
          <p:cNvSpPr txBox="1"/>
          <p:nvPr/>
        </p:nvSpPr>
        <p:spPr>
          <a:xfrm>
            <a:off x="457200" y="1135548"/>
            <a:ext cx="8077200" cy="4585871"/>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tx1">
                    <a:lumMod val="65000"/>
                    <a:lumOff val="35000"/>
                  </a:schemeClr>
                </a:solidFill>
              </a:rPr>
              <a:t>ERCOT submitted comments on November 1, 2023.</a:t>
            </a:r>
          </a:p>
          <a:p>
            <a:pPr marL="800100" lvl="1" indent="-342900">
              <a:buFont typeface="Arial" panose="020B0604020202020204" pitchFamily="34" charset="0"/>
              <a:buChar char="•"/>
            </a:pPr>
            <a:r>
              <a:rPr lang="en-US" sz="2000" dirty="0">
                <a:solidFill>
                  <a:schemeClr val="tx1">
                    <a:lumMod val="65000"/>
                    <a:lumOff val="35000"/>
                  </a:schemeClr>
                </a:solidFill>
              </a:rPr>
              <a:t>Addresses some minor issues and consistencies on top of ONCOR’s edits</a:t>
            </a:r>
          </a:p>
          <a:p>
            <a:pPr marL="800100" lvl="1" indent="-342900">
              <a:buFont typeface="Arial" panose="020B0604020202020204" pitchFamily="34" charset="0"/>
              <a:buChar char="•"/>
            </a:pPr>
            <a:r>
              <a:rPr lang="en-US" sz="2000" dirty="0">
                <a:solidFill>
                  <a:schemeClr val="tx1">
                    <a:lumMod val="65000"/>
                    <a:lumOff val="35000"/>
                  </a:schemeClr>
                </a:solidFill>
              </a:rPr>
              <a:t>ERCOT has agreed to defer the PMU streaming requirements to a future NOGRR but this still remains an important issue to address to allow support real-time situational awareness.</a:t>
            </a:r>
          </a:p>
          <a:p>
            <a:pPr marL="342900" indent="-342900">
              <a:buFont typeface="Arial" panose="020B0604020202020204" pitchFamily="34" charset="0"/>
              <a:buChar char="•"/>
            </a:pPr>
            <a:r>
              <a:rPr lang="en-US" sz="2400" dirty="0">
                <a:solidFill>
                  <a:schemeClr val="tx1">
                    <a:lumMod val="65000"/>
                    <a:lumOff val="35000"/>
                  </a:schemeClr>
                </a:solidFill>
              </a:rPr>
              <a:t>ERCOT would like to have ROS approve NOGRR 255 in December to allow it to continue moving forward.</a:t>
            </a:r>
          </a:p>
          <a:p>
            <a:pPr marL="342900" indent="-342900">
              <a:buFont typeface="Arial" panose="020B0604020202020204" pitchFamily="34" charset="0"/>
              <a:buChar char="•"/>
            </a:pPr>
            <a:r>
              <a:rPr lang="en-US" sz="2400" dirty="0">
                <a:solidFill>
                  <a:schemeClr val="tx1">
                    <a:lumMod val="65000"/>
                    <a:lumOff val="35000"/>
                  </a:schemeClr>
                </a:solidFill>
              </a:rPr>
              <a:t>Expect comments from at least one TSP at least 7 days prior to December ROS</a:t>
            </a:r>
          </a:p>
          <a:p>
            <a:pPr marL="342900" indent="-342900">
              <a:buFont typeface="Arial" panose="020B0604020202020204" pitchFamily="34" charset="0"/>
              <a:buChar char="•"/>
            </a:pPr>
            <a:r>
              <a:rPr lang="en-US" sz="2400" dirty="0">
                <a:solidFill>
                  <a:schemeClr val="tx1">
                    <a:lumMod val="65000"/>
                    <a:lumOff val="35000"/>
                  </a:schemeClr>
                </a:solidFill>
              </a:rPr>
              <a:t>Expect comments from one or more generators prior to December ROS</a:t>
            </a:r>
          </a:p>
          <a:p>
            <a:pPr marL="342900" indent="-342900">
              <a:buFont typeface="Arial" panose="020B0604020202020204" pitchFamily="34" charset="0"/>
              <a:buChar char="•"/>
            </a:pPr>
            <a:r>
              <a:rPr lang="en-US" sz="2400" dirty="0">
                <a:solidFill>
                  <a:schemeClr val="tx1">
                    <a:lumMod val="65000"/>
                    <a:lumOff val="35000"/>
                  </a:schemeClr>
                </a:solidFill>
              </a:rPr>
              <a:t>PRC-028-1 did not pass its initial ballot</a:t>
            </a:r>
          </a:p>
        </p:txBody>
      </p:sp>
    </p:spTree>
    <p:extLst>
      <p:ext uri="{BB962C8B-B14F-4D97-AF65-F5344CB8AC3E}">
        <p14:creationId xmlns:p14="http://schemas.microsoft.com/office/powerpoint/2010/main" val="2732221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a:xfrm>
            <a:off x="381000" y="243682"/>
            <a:ext cx="8686800" cy="518318"/>
          </a:xfrm>
        </p:spPr>
        <p:txBody>
          <a:bodyPr/>
          <a:lstStyle/>
          <a:p>
            <a:r>
              <a:rPr lang="en-US" dirty="0"/>
              <a:t>NOGRR 255 : FERC Order 901 paragraphs 85 &amp; 86</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8" name="TextBox 7">
            <a:extLst>
              <a:ext uri="{FF2B5EF4-FFF2-40B4-BE49-F238E27FC236}">
                <a16:creationId xmlns:a16="http://schemas.microsoft.com/office/drawing/2014/main" id="{E97B83B0-FEFF-BD84-7E08-3BDAE210960C}"/>
              </a:ext>
            </a:extLst>
          </p:cNvPr>
          <p:cNvSpPr txBox="1"/>
          <p:nvPr/>
        </p:nvSpPr>
        <p:spPr>
          <a:xfrm>
            <a:off x="228600" y="928219"/>
            <a:ext cx="8686800" cy="5478423"/>
          </a:xfrm>
          <a:prstGeom prst="rect">
            <a:avLst/>
          </a:prstGeom>
          <a:noFill/>
        </p:spPr>
        <p:txBody>
          <a:bodyPr wrap="square" rtlCol="0">
            <a:spAutoFit/>
          </a:bodyPr>
          <a:lstStyle/>
          <a:p>
            <a:pPr marL="342900" indent="-342900">
              <a:buFont typeface="Arial" panose="020B0604020202020204" pitchFamily="34" charset="0"/>
              <a:buChar char="•"/>
            </a:pPr>
            <a:r>
              <a:rPr lang="en-US" sz="1400" b="0" i="0" dirty="0">
                <a:solidFill>
                  <a:schemeClr val="tx1">
                    <a:lumMod val="65000"/>
                    <a:lumOff val="35000"/>
                  </a:schemeClr>
                </a:solidFill>
                <a:effectLst/>
                <a:latin typeface="Arial" panose="020B0604020202020204" pitchFamily="34" charset="0"/>
              </a:rPr>
              <a:t>Pursuant to section 215(d)(5) of the FPA, we adopt the NOPR proposal to </a:t>
            </a:r>
            <a:r>
              <a:rPr lang="en-US" sz="1400" b="1" i="0" dirty="0">
                <a:solidFill>
                  <a:schemeClr val="tx1">
                    <a:lumMod val="65000"/>
                    <a:lumOff val="35000"/>
                  </a:schemeClr>
                </a:solidFill>
                <a:effectLst/>
                <a:latin typeface="Arial" panose="020B0604020202020204" pitchFamily="34" charset="0"/>
              </a:rPr>
              <a:t>direct NERC to include in the new or modified Reliability Standards technical criteria to require registered IBR generator owners to install disturbance monitoring equipment at their buses and elements, to require registered IBR generator owners to provide disturbance monitoring data to Bulk-Power System planners and operators for analyzing disturbances on the Bulk-Power System, and to require Bulk-Power System planners and operators to validate registered IBR models using disturbance monitoring data from installed registered IBR generator owners’ disturbance monitoring equipment</a:t>
            </a:r>
            <a:r>
              <a:rPr lang="en-US" sz="1400" b="0" i="0" dirty="0">
                <a:solidFill>
                  <a:schemeClr val="tx1">
                    <a:lumMod val="65000"/>
                    <a:lumOff val="35000"/>
                  </a:schemeClr>
                </a:solidFill>
                <a:effectLst/>
                <a:latin typeface="Arial" panose="020B0604020202020204" pitchFamily="34" charset="0"/>
              </a:rPr>
              <a:t>.  We agree with NERC that updating Reliability Standard PRC-002-2 to apply to registered IBRs for disturbance monitoring data collection, including recording sequence of events, digital faults, synchronized phasor measurements, inverter oscillography, inverter and plant-level fault codes, and data retention, could be one way to accomplish this directive. We further agree with the findings in NERC reports (e.g., </a:t>
            </a:r>
            <a:r>
              <a:rPr lang="en-US" sz="1400" b="1" i="0" dirty="0">
                <a:solidFill>
                  <a:schemeClr val="tx1">
                    <a:lumMod val="65000"/>
                    <a:lumOff val="35000"/>
                  </a:schemeClr>
                </a:solidFill>
                <a:effectLst/>
                <a:latin typeface="Arial" panose="020B0604020202020204" pitchFamily="34" charset="0"/>
              </a:rPr>
              <a:t>a lack of high-speed data captured at the IBR or plant-level controller and low-resolution time stamping of inverter sequence of event recorder information has hindered event analysis</a:t>
            </a:r>
            <a:r>
              <a:rPr lang="en-US" sz="1400" b="0" i="0" dirty="0">
                <a:solidFill>
                  <a:schemeClr val="tx1">
                    <a:lumMod val="65000"/>
                    <a:lumOff val="35000"/>
                  </a:schemeClr>
                </a:solidFill>
                <a:effectLst/>
                <a:latin typeface="Arial" panose="020B0604020202020204" pitchFamily="34" charset="0"/>
              </a:rPr>
              <a:t>) and </a:t>
            </a:r>
            <a:r>
              <a:rPr lang="en-US" sz="1400" b="1" i="0" dirty="0">
                <a:solidFill>
                  <a:schemeClr val="tx1">
                    <a:lumMod val="65000"/>
                    <a:lumOff val="35000"/>
                  </a:schemeClr>
                </a:solidFill>
                <a:effectLst/>
                <a:latin typeface="Arial" panose="020B0604020202020204" pitchFamily="34" charset="0"/>
              </a:rPr>
              <a:t>direct NERC through its standard development process to address these findings</a:t>
            </a:r>
            <a:r>
              <a:rPr lang="en-US" sz="1400" b="0" i="0" dirty="0">
                <a:solidFill>
                  <a:schemeClr val="tx1">
                    <a:lumMod val="65000"/>
                    <a:lumOff val="35000"/>
                  </a:schemeClr>
                </a:solidFill>
                <a:effectLst/>
                <a:latin typeface="Arial" panose="020B0604020202020204" pitchFamily="34" charset="0"/>
              </a:rPr>
              <a:t>.</a:t>
            </a:r>
            <a:endParaRPr lang="en-US" sz="1400" dirty="0">
              <a:solidFill>
                <a:schemeClr val="tx1">
                  <a:lumMod val="65000"/>
                  <a:lumOff val="35000"/>
                </a:schemeClr>
              </a:solidFill>
            </a:endParaRPr>
          </a:p>
          <a:p>
            <a:pPr marL="342900" indent="-342900">
              <a:buFont typeface="Arial" panose="020B0604020202020204" pitchFamily="34" charset="0"/>
              <a:buChar char="•"/>
            </a:pPr>
            <a:r>
              <a:rPr lang="en-US" sz="1400" b="0" i="0" dirty="0">
                <a:solidFill>
                  <a:schemeClr val="tx1">
                    <a:lumMod val="65000"/>
                    <a:lumOff val="35000"/>
                  </a:schemeClr>
                </a:solidFill>
                <a:effectLst/>
                <a:latin typeface="Arial" panose="020B0604020202020204" pitchFamily="34" charset="0"/>
              </a:rPr>
              <a:t>As a general matter, we agree with ACP/SEIA regarding the need to balance the burden to generator owners of collecting and providing data collected by disturbance monitoring equipment with the benefit of that data to reliability. Thus, in developing the directed data collection requirements, we </a:t>
            </a:r>
            <a:r>
              <a:rPr lang="en-US" sz="1400" b="1" dirty="0">
                <a:solidFill>
                  <a:schemeClr val="tx1">
                    <a:lumMod val="65000"/>
                    <a:lumOff val="35000"/>
                  </a:schemeClr>
                </a:solidFill>
                <a:latin typeface="Arial" panose="020B0604020202020204" pitchFamily="34" charset="0"/>
              </a:rPr>
              <a:t>direct NERC to consider the burdens of generators collecting and providing data, while assuring that Bulk-Power System operators and planners have the data they need for accurate disturbance monitoring and analysis</a:t>
            </a:r>
            <a:r>
              <a:rPr lang="en-US" sz="1400" dirty="0">
                <a:solidFill>
                  <a:schemeClr val="tx1">
                    <a:lumMod val="65000"/>
                    <a:lumOff val="35000"/>
                  </a:schemeClr>
                </a:solidFill>
                <a:latin typeface="Arial" panose="020B0604020202020204" pitchFamily="34" charset="0"/>
              </a:rPr>
              <a:t>.  </a:t>
            </a:r>
            <a:r>
              <a:rPr lang="en-US" sz="1400" b="0" i="0" dirty="0">
                <a:solidFill>
                  <a:schemeClr val="tx1">
                    <a:lumMod val="65000"/>
                    <a:lumOff val="35000"/>
                  </a:schemeClr>
                </a:solidFill>
                <a:effectLst/>
                <a:latin typeface="Arial" panose="020B0604020202020204" pitchFamily="34" charset="0"/>
              </a:rPr>
              <a:t>Likewise, regarding CAISO’s request that the Commission direct NERC to consider requiring registered IBRs to provide additional data, we agree that such data collections may be warranted, and </a:t>
            </a:r>
            <a:r>
              <a:rPr lang="en-US" sz="1400" b="1" i="0" dirty="0">
                <a:solidFill>
                  <a:schemeClr val="tx1">
                    <a:lumMod val="65000"/>
                    <a:lumOff val="35000"/>
                  </a:schemeClr>
                </a:solidFill>
                <a:effectLst/>
                <a:latin typeface="Arial" panose="020B0604020202020204" pitchFamily="34" charset="0"/>
              </a:rPr>
              <a:t>direct NERC to consider through its standards development process whether additional IBR data points (e.g., telemetry collections or other automated platform integrations) are needed to further enhance real-time visibility of Bulk-Power System operations.</a:t>
            </a:r>
            <a:endParaRPr lang="en-US" sz="1400" b="1" dirty="0">
              <a:solidFill>
                <a:schemeClr val="tx1">
                  <a:lumMod val="65000"/>
                  <a:lumOff val="35000"/>
                </a:schemeClr>
              </a:solidFill>
            </a:endParaRPr>
          </a:p>
        </p:txBody>
      </p:sp>
    </p:spTree>
    <p:extLst>
      <p:ext uri="{BB962C8B-B14F-4D97-AF65-F5344CB8AC3E}">
        <p14:creationId xmlns:p14="http://schemas.microsoft.com/office/powerpoint/2010/main" val="869249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5856</TotalTime>
  <Words>831</Words>
  <Application>Microsoft Office PowerPoint</Application>
  <PresentationFormat>On-screen Show (4:3)</PresentationFormat>
  <Paragraphs>54</Paragraphs>
  <Slides>7</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Courier New</vt:lpstr>
      <vt:lpstr>1_Custom Design</vt:lpstr>
      <vt:lpstr>Office Theme</vt:lpstr>
      <vt:lpstr>PowerPoint Presentation</vt:lpstr>
      <vt:lpstr>NOGRR 245</vt:lpstr>
      <vt:lpstr>NOGRR 245 Preliminary OEM RFI summary</vt:lpstr>
      <vt:lpstr>NOGRR 245</vt:lpstr>
      <vt:lpstr>NOGRR 255</vt:lpstr>
      <vt:lpstr>NOGRR 255 : FERC Order 901 paragraphs 85 &amp; 86</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168</cp:revision>
  <cp:lastPrinted>2016-01-21T20:53:15Z</cp:lastPrinted>
  <dcterms:created xsi:type="dcterms:W3CDTF">2016-01-21T15:20:31Z</dcterms:created>
  <dcterms:modified xsi:type="dcterms:W3CDTF">2023-11-10T15:14:43Z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2023-10-24T22:21:41Z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8e893081-9e59-45ed-bff1-dcbfb94c3465</vt:lpwstr>
  </property>
  <property fmtid="{D5CDD505-2E9C-101B-9397-08002B2CF9AE}" pid="9" name="MSIP_Label_7084cbda-52b8-46fb-a7b7-cb5bd465ed85_ContentBits">
    <vt:lpwstr>0</vt:lpwstr>
  </property>
</Properties>
</file>