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402" r:id="rId8"/>
    <p:sldId id="286" r:id="rId9"/>
    <p:sldId id="413" r:id="rId10"/>
    <p:sldId id="414" r:id="rId11"/>
    <p:sldId id="416" r:id="rId12"/>
    <p:sldId id="410" r:id="rId13"/>
    <p:sldId id="415" r:id="rId14"/>
    <p:sldId id="417" r:id="rId15"/>
    <p:sldId id="418" r:id="rId16"/>
    <p:sldId id="41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6"/>
            <p14:sldId id="410"/>
            <p14:sldId id="415"/>
            <p14:sldId id="417"/>
            <p14:sldId id="418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A75D6-2F32-41B7-A557-FCFDBFD177C6}" v="12" dt="2023-11-08T20:07:13.516"/>
    <p1510:client id="{915F63F1-CBFA-565E-6270-B8CFDB915621}" v="957" dt="2023-11-08T21:17:03.975"/>
    <p1510:client id="{FEEA6F4D-3FB7-56A4-EED0-0E259C2F1E6A}" v="3" dt="2023-11-08T19:47:33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81" d="100"/>
          <a:sy n="81" d="100"/>
        </p:scale>
        <p:origin x="155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8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97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45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5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87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October 2023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23123"/>
              </p:ext>
            </p:extLst>
          </p:nvPr>
        </p:nvGraphicFramePr>
        <p:xfrm>
          <a:off x="457199" y="732606"/>
          <a:ext cx="8363310" cy="5560105"/>
        </p:xfrm>
        <a:graphic>
          <a:graphicData uri="http://schemas.openxmlformats.org/drawingml/2006/table">
            <a:tbl>
              <a:tblPr/>
              <a:tblGrid>
                <a:gridCol w="115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64862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48675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6266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549577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44438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22895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645938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175416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469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99436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311592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00021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10293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62050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7322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64374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241025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27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220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124469"/>
              </p:ext>
            </p:extLst>
          </p:nvPr>
        </p:nvGraphicFramePr>
        <p:xfrm>
          <a:off x="457199" y="732606"/>
          <a:ext cx="8363310" cy="2458765"/>
        </p:xfrm>
        <a:graphic>
          <a:graphicData uri="http://schemas.openxmlformats.org/drawingml/2006/table">
            <a:tbl>
              <a:tblPr/>
              <a:tblGrid>
                <a:gridCol w="115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386122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64862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48675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6266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549577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36.11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44438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10.34</a:t>
                      </a:r>
                      <a:endParaRPr lang="en-US" dirty="0"/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2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11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October 2023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45413"/>
              </p:ext>
            </p:extLst>
          </p:nvPr>
        </p:nvGraphicFramePr>
        <p:xfrm>
          <a:off x="381000" y="959830"/>
          <a:ext cx="8382000" cy="15240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83.01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226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82.70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5918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308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78.33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7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October</a:t>
            </a:r>
            <a:r>
              <a:rPr lang="en-US" altLang="en-US" dirty="0"/>
              <a:t> 2023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76115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71,310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44,952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41,965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204.91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499.58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685407"/>
              </p:ext>
            </p:extLst>
          </p:nvPr>
        </p:nvGraphicFramePr>
        <p:xfrm>
          <a:off x="378068" y="838201"/>
          <a:ext cx="8384930" cy="5472057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12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89432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501265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87053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328557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04199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12617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596958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067430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15008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6751728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8382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10206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0371942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746647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184003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70064"/>
                  </a:ext>
                </a:extLst>
              </a:tr>
              <a:tr h="293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008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000069"/>
              </p:ext>
            </p:extLst>
          </p:nvPr>
        </p:nvGraphicFramePr>
        <p:xfrm>
          <a:off x="419100" y="838200"/>
          <a:ext cx="8382000" cy="545592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9093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52199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05852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2159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25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857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401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3484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40393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6362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67156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8782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58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99184"/>
              </p:ext>
            </p:extLst>
          </p:nvPr>
        </p:nvGraphicFramePr>
        <p:xfrm>
          <a:off x="419100" y="838200"/>
          <a:ext cx="8382000" cy="94488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9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43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713801"/>
              </p:ext>
            </p:extLst>
          </p:nvPr>
        </p:nvGraphicFramePr>
        <p:xfrm>
          <a:off x="438509" y="732605"/>
          <a:ext cx="8382000" cy="554926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5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787353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194274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899070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080787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684252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915084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672907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40237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229485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368316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713536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96908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19860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293145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538786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651936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47877"/>
                  </a:ext>
                </a:extLst>
              </a:tr>
              <a:tr h="1858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02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451788"/>
              </p:ext>
            </p:extLst>
          </p:nvPr>
        </p:nvGraphicFramePr>
        <p:xfrm>
          <a:off x="457199" y="732606"/>
          <a:ext cx="8363310" cy="5560105"/>
        </p:xfrm>
        <a:graphic>
          <a:graphicData uri="http://schemas.openxmlformats.org/drawingml/2006/table">
            <a:tbl>
              <a:tblPr/>
              <a:tblGrid>
                <a:gridCol w="115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628368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95920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901588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728856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25746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825208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03078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914727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034182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22085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8778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90048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45817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32562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41144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1731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899107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33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24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October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87609"/>
              </p:ext>
            </p:extLst>
          </p:nvPr>
        </p:nvGraphicFramePr>
        <p:xfrm>
          <a:off x="457199" y="732606"/>
          <a:ext cx="8363310" cy="5560105"/>
        </p:xfrm>
        <a:graphic>
          <a:graphicData uri="http://schemas.openxmlformats.org/drawingml/2006/table">
            <a:tbl>
              <a:tblPr/>
              <a:tblGrid>
                <a:gridCol w="115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54690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99436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311592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00021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10293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62050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27322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64374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241025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27051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79644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327494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674439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58045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40978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379602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024183"/>
                  </a:ext>
                </a:extLst>
              </a:tr>
              <a:tr h="265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75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5219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1F39A6C07D14D9555E8A431C20419" ma:contentTypeVersion="30" ma:contentTypeDescription="Create a new document." ma:contentTypeScope="" ma:versionID="21942f980d7a00048ad3deaf04c848df">
  <xsd:schema xmlns:xsd="http://www.w3.org/2001/XMLSchema" xmlns:xs="http://www.w3.org/2001/XMLSchema" xmlns:p="http://schemas.microsoft.com/office/2006/metadata/properties" xmlns:ns2="fb345aca-afcc-41ce-93cb-87b3e88e776f" xmlns:ns3="dd993567-7575-4eaa-a9db-e233308877d6" targetNamespace="http://schemas.microsoft.com/office/2006/metadata/properties" ma:root="true" ma:fieldsID="38d83bcf680b50dc6156e6c38966e0d2" ns2:_="" ns3:_="">
    <xsd:import namespace="fb345aca-afcc-41ce-93cb-87b3e88e776f"/>
    <xsd:import namespace="dd993567-7575-4eaa-a9db-e233308877d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MediaServiceMetadata" minOccurs="0"/>
                <xsd:element ref="ns3:MediaServiceFastMetadata" minOccurs="0"/>
                <xsd:element ref="ns3:ReviewComments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4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  <xsd:element name="TaxCatchAll" ma:index="15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93567-7575-4eaa-a9db-e233308877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ReviewComments" ma:index="11" nillable="true" ma:displayName="Review Comments" ma:internalName="ReviewComments">
      <xsd:simpleType>
        <xsd:restriction base="dms:Note">
          <xsd:maxLength value="255"/>
        </xsd:restriction>
      </xsd:simpleType>
    </xsd:element>
    <xsd:element name="ReviewStatus" ma:index="12" nillable="true" ma:displayName="Review Status" ma:default="(2) Normal" ma:format="Dropdown" ma:internalName="ReviewStatus" ma:readOnly="false">
      <xsd:simpleType>
        <xsd:union memberTypes="dms:Text">
          <xsd:simpleType>
            <xsd:restriction base="dms:Choice">
              <xsd:enumeration value="In Progress"/>
              <xsd:enumeration value="Completed"/>
            </xsd:restriction>
          </xsd:simpleType>
        </xsd:un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dd993567-7575-4eaa-a9db-e233308877d6">
      <Terms xmlns="http://schemas.microsoft.com/office/infopath/2007/PartnerControls"/>
    </lcf76f155ced4ddcb4097134ff3c332f>
    <Information_x0020_Classification xmlns="fb345aca-afcc-41ce-93cb-87b3e88e776f">ERCOT Limited</Information_x0020_Classification>
    <ReviewComments xmlns="dd993567-7575-4eaa-a9db-e233308877d6" xsi:nil="true"/>
    <ReviewStatus xmlns="dd993567-7575-4eaa-a9db-e233308877d6">(2) Normal</ReviewStatus>
  </documentManagement>
</p:properties>
</file>

<file path=customXml/itemProps1.xml><?xml version="1.0" encoding="utf-8"?>
<ds:datastoreItem xmlns:ds="http://schemas.openxmlformats.org/officeDocument/2006/customXml" ds:itemID="{C3849C15-B8E9-457F-A13D-5A0C132BD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45aca-afcc-41ce-93cb-87b3e88e776f"/>
    <ds:schemaRef ds:uri="dd993567-7575-4eaa-a9db-e233308877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1A587-AD7A-498E-9B42-FCEAF714C5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b345aca-afcc-41ce-93cb-87b3e88e776f"/>
    <ds:schemaRef ds:uri="54b9945b-bdc1-47d8-839f-cb700d43e85f"/>
    <ds:schemaRef ds:uri="dd993567-7575-4eaa-a9db-e233308877d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6632</TotalTime>
  <Words>1118</Words>
  <Application>Microsoft Office PowerPoint</Application>
  <PresentationFormat>On-screen Show (4:3)</PresentationFormat>
  <Paragraphs>733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1_Custom Design</vt:lpstr>
      <vt:lpstr>Office Theme</vt:lpstr>
      <vt:lpstr>Custom Design</vt:lpstr>
      <vt:lpstr>PowerPoint Presentation</vt:lpstr>
      <vt:lpstr>Non-IRR GREDP &lt; 85% – October 2023</vt:lpstr>
      <vt:lpstr>IRR Summary – October 2023</vt:lpstr>
      <vt:lpstr>IRR ≥ 95%, ≥ 100 Scored Intervals – October 2023</vt:lpstr>
      <vt:lpstr>IRR ≥ 95%, ≥ 100 Scored Intervals – October 2023</vt:lpstr>
      <vt:lpstr>IRR ≥ 95%, ≥ 100 Scored Intervals – October 2023</vt:lpstr>
      <vt:lpstr>IRR &lt; 95%, ≥ 100 Scored Intervals – October 2023</vt:lpstr>
      <vt:lpstr>IRR &lt; 95%, ≥ 100 Scored Intervals – October 2023</vt:lpstr>
      <vt:lpstr>IRR &lt; 95%, ≥ 100 Scored Intervals – October 2023</vt:lpstr>
      <vt:lpstr>IRR &lt; 95%, ≥ 100 Scored Intervals – October 2023</vt:lpstr>
      <vt:lpstr>IRR &lt; 95%, ≥ 100 Scored Intervals – October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Hudson, Joshua</cp:lastModifiedBy>
  <cp:revision>329</cp:revision>
  <cp:lastPrinted>2016-01-21T20:53:15Z</cp:lastPrinted>
  <dcterms:created xsi:type="dcterms:W3CDTF">2016-01-21T15:20:31Z</dcterms:created>
  <dcterms:modified xsi:type="dcterms:W3CDTF">2023-11-08T21:17:05Z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0x0101009331F39A6C07D14D9555E8A431C20419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