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2"/>
  </p:notesMasterIdLst>
  <p:handoutMasterIdLst>
    <p:handoutMasterId r:id="rId13"/>
  </p:handoutMasterIdLst>
  <p:sldIdLst>
    <p:sldId id="260" r:id="rId4"/>
    <p:sldId id="272" r:id="rId5"/>
    <p:sldId id="257" r:id="rId6"/>
    <p:sldId id="264" r:id="rId7"/>
    <p:sldId id="265" r:id="rId8"/>
    <p:sldId id="271" r:id="rId9"/>
    <p:sldId id="273" r:id="rId10"/>
    <p:sldId id="27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5" autoAdjust="0"/>
  </p:normalViewPr>
  <p:slideViewPr>
    <p:cSldViewPr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November 13,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DC8FA-E4E3-ED35-8741-852AD434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B3E5C-7509-7A05-1DFB-98BFAFEC4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1"/>
            <a:ext cx="8686800" cy="4319832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KML file issue: feedback requested from users</a:t>
            </a:r>
          </a:p>
          <a:p>
            <a:endParaRPr lang="en-US" sz="2400" dirty="0"/>
          </a:p>
          <a:p>
            <a:r>
              <a:rPr lang="en-US" sz="2400" dirty="0"/>
              <a:t>Increases in auction transactions and risk of transaction adjustment period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1068-6D12-6DD1-2475-425277BB2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0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Recap: KML file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a typeface="Calibri" panose="020F0502020204030204" pitchFamily="34" charset="0"/>
              </a:rPr>
              <a:t>Issue: The tool that generates the KML files has not been updated to include new substations containing new RNs since Sept 2017. </a:t>
            </a:r>
          </a:p>
          <a:p>
            <a:pPr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</a:rPr>
              <a:t>273 RNs have been added to the model since Sept 2017.</a:t>
            </a:r>
          </a:p>
          <a:p>
            <a:pPr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</a:rPr>
              <a:t>107 of those are located within substations that existed prior to Sept 2017, so they </a:t>
            </a:r>
            <a:r>
              <a:rPr lang="en-US" sz="1800" b="1" dirty="0">
                <a:ea typeface="Calibri" panose="020F0502020204030204" pitchFamily="34" charset="0"/>
              </a:rPr>
              <a:t>are </a:t>
            </a:r>
            <a:r>
              <a:rPr lang="en-US" sz="1800" dirty="0">
                <a:ea typeface="Calibri" panose="020F0502020204030204" pitchFamily="34" charset="0"/>
              </a:rPr>
              <a:t>included in KML files.</a:t>
            </a:r>
          </a:p>
          <a:p>
            <a:pPr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</a:rPr>
              <a:t>166 RNs are located at new substations, and those substations </a:t>
            </a:r>
            <a:r>
              <a:rPr lang="en-US" sz="1800" b="1" dirty="0">
                <a:ea typeface="Calibri" panose="020F0502020204030204" pitchFamily="34" charset="0"/>
              </a:rPr>
              <a:t>are not</a:t>
            </a:r>
            <a:r>
              <a:rPr lang="en-US" sz="1800" dirty="0">
                <a:ea typeface="Calibri" panose="020F0502020204030204" pitchFamily="34" charset="0"/>
              </a:rPr>
              <a:t> captured by the KML generating tool.</a:t>
            </a:r>
          </a:p>
          <a:p>
            <a:pPr>
              <a:spcBef>
                <a:spcPts val="0"/>
              </a:spcBef>
            </a:pPr>
            <a:endParaRPr lang="en-US" sz="1600" dirty="0"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600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endParaRPr lang="en-US" sz="1600" b="1" dirty="0">
              <a:ea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Recap: KML file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1143000"/>
            <a:ext cx="8534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Options: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Discontinue the KML files (ERCOT’s preference)</a:t>
            </a:r>
          </a:p>
          <a:p>
            <a:pPr lvl="1"/>
            <a:r>
              <a:rPr lang="en-US" sz="1600" dirty="0"/>
              <a:t>If discontinued, a market notice will go out to notify market participants.</a:t>
            </a:r>
          </a:p>
          <a:p>
            <a:endParaRPr lang="en-US" sz="2000" dirty="0"/>
          </a:p>
          <a:p>
            <a:r>
              <a:rPr lang="en-US" sz="2000" dirty="0"/>
              <a:t>Continue publishing outdated KML files until the KML generating tool can be updated (eta pending cost/prioritization)</a:t>
            </a:r>
          </a:p>
          <a:p>
            <a:pPr lvl="1"/>
            <a:r>
              <a:rPr lang="en-US" sz="1600" dirty="0"/>
              <a:t>Risk that outdated KMLs may be relied upon for market participant analysis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i="1" dirty="0"/>
              <a:t>ERCOT is requesting feedback from KML file users specifically about how the KML files are used, as well as any concerns about discontinuing the KML files.</a:t>
            </a:r>
            <a:endParaRPr lang="en-US" sz="1600" dirty="0"/>
          </a:p>
          <a:p>
            <a:endParaRPr lang="en-US" sz="24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Increases in registered CRRAHs, CPs, Settlement Points and auction transactions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94C38A-FC8A-24DA-F49F-A95EEB8B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191001"/>
            <a:ext cx="8534400" cy="304799"/>
          </a:xfrm>
        </p:spPr>
        <p:txBody>
          <a:bodyPr/>
          <a:lstStyle/>
          <a:p>
            <a:pPr marL="0" indent="0">
              <a:buNone/>
            </a:pPr>
            <a:r>
              <a:rPr lang="en-US" sz="1000" i="1" dirty="0"/>
              <a:t>*Date column corresponds to the month that the Seq1 bid window closed and the month of the monthly auction.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/>
              <a:t>The 2020.1st6.AnnualAuction.Seq1 was the first auction that exceeded 300K transactions and triggered a transaction adjustment period. The transaction adjustment period had 98,880 transactions submitted by 130 CRRAHs.</a:t>
            </a:r>
          </a:p>
          <a:p>
            <a:endParaRPr lang="en-US" sz="1200" dirty="0"/>
          </a:p>
          <a:p>
            <a:r>
              <a:rPr lang="en-US" sz="1200" dirty="0"/>
              <a:t>After the transaction adjustment period auction, NPRR 972 Enhancing Existing CRR Transaction Limit Process allowed ERCOT discretion to not hold a transaction adjustment period auction if the number of transactions does not exceed what the system can process.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122260-44D2-649E-3E39-83B2201933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347542"/>
            <a:ext cx="8996766" cy="282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8712-D7E5-4E69-D819-1EEAECE3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of upcoming transaction adjustment period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EC8FD-B58F-2BA9-39E1-2F2337196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572000"/>
          </a:xfrm>
        </p:spPr>
        <p:txBody>
          <a:bodyPr/>
          <a:lstStyle/>
          <a:p>
            <a:r>
              <a:rPr lang="en-US" sz="1800" dirty="0"/>
              <a:t>Every monthly auction since 2022.OCT has exceeded 300K transactions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Any auction that exceeds 500K total transactions </a:t>
            </a:r>
            <a:r>
              <a:rPr lang="en-US" sz="1400" b="1" dirty="0"/>
              <a:t>will</a:t>
            </a:r>
            <a:r>
              <a:rPr lang="en-US" sz="1400" dirty="0"/>
              <a:t> trigger a transaction adjustment period.</a:t>
            </a:r>
          </a:p>
          <a:p>
            <a:r>
              <a:rPr lang="en-US" sz="1400" dirty="0"/>
              <a:t>If a transaction adjustment period is triggered, the CRR market operator will notify CRRAHs with a message to the MUI within an hour of the auction close and a market notice will be 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A270E-E1AA-791A-5482-EED5EAC12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279857-9951-0C00-D50D-B7B86394F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571625"/>
            <a:ext cx="41529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081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2F0F0-3597-A5B6-E20D-422EB43E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Transaction clearing ratios in auctions since Jan 2022</a:t>
            </a:r>
            <a:br>
              <a:rPr lang="en-US" sz="2400" dirty="0"/>
            </a:br>
            <a:r>
              <a:rPr lang="en-US" sz="2400" dirty="0"/>
              <a:t>(awarded transactions/total submitted transactions)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7E3D-24F7-A8CA-D6B2-CDDD79711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Monthly auctions since 2022.JAN: </a:t>
            </a:r>
          </a:p>
          <a:p>
            <a:pPr marL="0" indent="0">
              <a:buNone/>
            </a:pPr>
            <a:r>
              <a:rPr lang="en-US" sz="2000" dirty="0"/>
              <a:t>Avg: 16.73%, Range: 15.11 – 18.71%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LTAS auctions since Jan 2022: </a:t>
            </a:r>
          </a:p>
          <a:p>
            <a:pPr marL="0" indent="0">
              <a:buNone/>
            </a:pPr>
            <a:r>
              <a:rPr lang="en-US" sz="2000" dirty="0"/>
              <a:t>Overall avg: 16.41%, Range: 11.24 – 21.33%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Seq1 avg: 20.75%, Range: 20.13 - 21.33%</a:t>
            </a:r>
          </a:p>
          <a:p>
            <a:pPr marL="0" indent="0">
              <a:buNone/>
            </a:pPr>
            <a:r>
              <a:rPr lang="en-US" sz="2000" dirty="0"/>
              <a:t>Seq2 avg: 19.7%, Range: 18.54 - 21.14%</a:t>
            </a:r>
          </a:p>
          <a:p>
            <a:pPr marL="0" indent="0">
              <a:buNone/>
            </a:pPr>
            <a:r>
              <a:rPr lang="en-US" sz="2000" dirty="0"/>
              <a:t>Seq3 avg: 16.72%, Range: 14.6 – 18.27%</a:t>
            </a:r>
          </a:p>
          <a:p>
            <a:pPr marL="0" indent="0">
              <a:buNone/>
            </a:pPr>
            <a:r>
              <a:rPr lang="en-US" sz="2000" dirty="0"/>
              <a:t>Seq4 avg: 15.08%, Range: 12.86 – 16.68%</a:t>
            </a:r>
          </a:p>
          <a:p>
            <a:pPr marL="0" indent="0">
              <a:buNone/>
            </a:pPr>
            <a:r>
              <a:rPr lang="en-US" sz="2000" dirty="0"/>
              <a:t>Seq5 avg: 14.31%, Range: 12.37 – 16.0%</a:t>
            </a:r>
          </a:p>
          <a:p>
            <a:pPr marL="0" indent="0">
              <a:buNone/>
            </a:pPr>
            <a:r>
              <a:rPr lang="en-US" sz="2000" dirty="0"/>
              <a:t>Seq6 avg: 12.8%, Range: 11.24 – 13.86%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*These values do include offer transactions.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811B1-05F6-6689-E424-02F044B79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3A88-A2AE-4E13-162F-E0A97868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372148"/>
          </a:xfrm>
        </p:spPr>
        <p:txBody>
          <a:bodyPr/>
          <a:lstStyle/>
          <a:p>
            <a:r>
              <a:rPr lang="en-US" dirty="0"/>
              <a:t>Possible options for avoiding a Transaction Adjustment Period (TAP) and alternative TAP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1BCD5-C178-162B-7162-AECD5CE14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28568"/>
            <a:ext cx="8534400" cy="4319832"/>
          </a:xfrm>
        </p:spPr>
        <p:txBody>
          <a:bodyPr/>
          <a:lstStyle/>
          <a:p>
            <a:r>
              <a:rPr lang="en-US" sz="1400" dirty="0"/>
              <a:t>Bid fee on uncleared bids (NPRR and system change)</a:t>
            </a:r>
          </a:p>
          <a:p>
            <a:endParaRPr lang="en-US" sz="1400" dirty="0"/>
          </a:p>
          <a:p>
            <a:r>
              <a:rPr lang="en-US" sz="1400" dirty="0"/>
              <a:t>Bid fee on only uncleared OPT bids (NPRR and system change)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400" dirty="0"/>
              <a:t>Add a new Protocol definition for </a:t>
            </a:r>
            <a:r>
              <a:rPr lang="en-US" sz="1400" b="1" dirty="0"/>
              <a:t>Participating CRRAH for TAPs</a:t>
            </a:r>
            <a:r>
              <a:rPr lang="en-US" sz="1400" dirty="0"/>
              <a:t> to include only CRRAHs who submitted bids in initial bid window. Participating CRRAH currently defined as either owning baseload or whose CP submitted credit for the auction. (NPRR and system change)</a:t>
            </a:r>
          </a:p>
          <a:p>
            <a:endParaRPr lang="en-US" sz="1400" dirty="0"/>
          </a:p>
          <a:p>
            <a:r>
              <a:rPr lang="en-US" sz="1400" dirty="0"/>
              <a:t>Enable TAPs as follows:</a:t>
            </a:r>
          </a:p>
          <a:p>
            <a:pPr lvl="1"/>
            <a:r>
              <a:rPr lang="en-US" sz="1400" dirty="0"/>
              <a:t>CRRAHs who did not submit bids in the initial bid window are not </a:t>
            </a:r>
            <a:r>
              <a:rPr lang="en-US" sz="1400" b="1" dirty="0"/>
              <a:t>Participating CRRAH for TAPs </a:t>
            </a:r>
            <a:r>
              <a:rPr lang="en-US" sz="1400" dirty="0"/>
              <a:t>and would have portfolios retracted at close of any TAP.</a:t>
            </a:r>
          </a:p>
          <a:p>
            <a:pPr lvl="1"/>
            <a:r>
              <a:rPr lang="en-US" sz="1400" dirty="0"/>
              <a:t>First TAP allows 2500 bids per </a:t>
            </a:r>
            <a:r>
              <a:rPr lang="en-US" sz="1400" b="1" dirty="0"/>
              <a:t>Participating CRRAH for TAPs</a:t>
            </a:r>
          </a:p>
          <a:p>
            <a:pPr lvl="1"/>
            <a:r>
              <a:rPr lang="en-US" sz="1400" dirty="0"/>
              <a:t>If first TAP exceeds the number of transactions that can be processed by the CRR system, second TAP with (available transactions / # </a:t>
            </a:r>
            <a:r>
              <a:rPr lang="en-US" sz="1400" b="1" dirty="0"/>
              <a:t>Participating CRRAHs for TAPs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(NPRR and system change)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000EA-9C6E-F8E3-5222-40E41E676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468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672</Words>
  <Application>Microsoft Office PowerPoint</Application>
  <PresentationFormat>On-screen Show (4:3)</PresentationFormat>
  <Paragraphs>100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Recap: KML file issue</vt:lpstr>
      <vt:lpstr>Recap: KML file issue</vt:lpstr>
      <vt:lpstr>Increases in registered CRRAHs, CPs, Settlement Points and auction transactions</vt:lpstr>
      <vt:lpstr>Risk of upcoming transaction adjustment period </vt:lpstr>
      <vt:lpstr>Transaction clearing ratios in auctions since Jan 2022 (awarded transactions/total submitted transactions)</vt:lpstr>
      <vt:lpstr>Possible options for avoiding a Transaction Adjustment Period (TAP) and alternative TAP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2023-11-10T19:46:41Z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2023-09-19T13:14:08Z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70fd4d64-7f94-4710-bb1c-723fe0267158</vt:lpwstr>
  </property>
  <property fmtid="{D5CDD505-2E9C-101B-9397-08002B2CF9AE}" pid="8" name="MSIP_Label_7084cbda-52b8-46fb-a7b7-cb5bd465ed85_ContentBits">
    <vt:lpwstr>0</vt:lpwstr>
  </property>
</Properties>
</file>