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2"/>
  </p:notesMasterIdLst>
  <p:handoutMasterIdLst>
    <p:handoutMasterId r:id="rId23"/>
  </p:handoutMasterIdLst>
  <p:sldIdLst>
    <p:sldId id="260" r:id="rId7"/>
    <p:sldId id="330" r:id="rId8"/>
    <p:sldId id="338" r:id="rId9"/>
    <p:sldId id="337" r:id="rId10"/>
    <p:sldId id="356" r:id="rId11"/>
    <p:sldId id="314" r:id="rId12"/>
    <p:sldId id="347" r:id="rId13"/>
    <p:sldId id="295" r:id="rId14"/>
    <p:sldId id="355" r:id="rId15"/>
    <p:sldId id="343" r:id="rId16"/>
    <p:sldId id="341" r:id="rId17"/>
    <p:sldId id="351" r:id="rId18"/>
    <p:sldId id="344" r:id="rId19"/>
    <p:sldId id="345" r:id="rId20"/>
    <p:sldId id="322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18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6AF2E5-912B-4516-A1D1-0B698FDC8AC0}" v="21" dt="2023-07-13T02:19:19.3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130" autoAdjust="0"/>
  </p:normalViewPr>
  <p:slideViewPr>
    <p:cSldViewPr showGuides="1">
      <p:cViewPr varScale="1">
        <p:scale>
          <a:sx n="126" d="100"/>
          <a:sy n="126" d="100"/>
        </p:scale>
        <p:origin x="1152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362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51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162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65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743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85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728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36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Market 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November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September 2022 -  September 2023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730141"/>
            <a:ext cx="47143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exceeds invoice exposure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*TPEA adjusted to exclude short pay entities eliminating data skew</a:t>
            </a:r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626E3E8B-6010-800F-1BD6-4DB94143C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168088"/>
              </p:ext>
            </p:extLst>
          </p:nvPr>
        </p:nvGraphicFramePr>
        <p:xfrm>
          <a:off x="495300" y="452402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779E6B4B-B767-6508-5FCC-08F26A1610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" y="1356202"/>
            <a:ext cx="8153400" cy="299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554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67274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September 2022 -  September 2023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5485379"/>
            <a:ext cx="3108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generally exceeds invoice exposure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B57885C-C0E8-AEBC-3628-E87D4EA657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373795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5ACB489D-BB6D-8628-E029-CC76E7EBD8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074" y="1189660"/>
            <a:ext cx="8155319" cy="2544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38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September 2022 -  September 2023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5437971"/>
            <a:ext cx="48365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Invoice exposure generally exceeds TPEA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TPEA adjusted to exclude short pay entities eliminating data skew </a:t>
            </a:r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91221B2-FE49-3408-EF37-5D62C7A88F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48308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0940FD5A-A9D0-81E0-9D47-6947F94058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813" y="1277238"/>
            <a:ext cx="8247947" cy="2608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395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September 2022 -  September 2023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2835" y="5638800"/>
            <a:ext cx="3201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 TPEA generally exceeds Invoice exposure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97540B6-0235-C24B-AD87-6281E6FBE5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425860"/>
              </p:ext>
            </p:extLst>
          </p:nvPr>
        </p:nvGraphicFramePr>
        <p:xfrm>
          <a:off x="609600" y="4341622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224E5510-28B0-F5AE-8750-CF88CF7836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835" y="1284920"/>
            <a:ext cx="8153400" cy="2525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482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TPES Coverage of Settlements September 2022 -  September 2023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638800"/>
            <a:ext cx="2904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*TPES exceeds actual/invoice exposure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3230388-AAD6-835E-12ED-0806CDA382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949201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FDDA44AF-DC57-EB0B-3466-FDE74E16F4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227" y="1295400"/>
            <a:ext cx="8139546" cy="2458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1896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1800" dirty="0">
                <a:latin typeface="+mn-lt"/>
                <a:cs typeface="Times New Roman" panose="02020603050405020304" pitchFamily="18" charset="0"/>
              </a:rPr>
              <a:t>Monthly Highlights </a:t>
            </a:r>
            <a:r>
              <a:rPr lang="en-US" sz="1800" dirty="0">
                <a:cs typeface="Times New Roman" panose="02020603050405020304" pitchFamily="18" charset="0"/>
              </a:rPr>
              <a:t>September 2023 – October 2023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91382"/>
            <a:ext cx="8686800" cy="5204618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Total Potential Exposure (TPE) increased from $2.50 billion in September 2023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       to $2.88 billion in October 2023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TPE increased due to the higher forward adjustment factors in October</a:t>
            </a:r>
          </a:p>
          <a:p>
            <a:pPr marL="344488" lvl="2" indent="-344488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decreased from $5.04 billion in September 2023 to $4.33 billion in October 2023 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No unusual collateral call activity</a:t>
            </a:r>
          </a:p>
          <a:p>
            <a:pPr marL="0" indent="0">
              <a:spcAft>
                <a:spcPts val="600"/>
              </a:spcAft>
              <a:buNone/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22319"/>
          </a:xfrm>
        </p:spPr>
        <p:txBody>
          <a:bodyPr/>
          <a:lstStyle/>
          <a:p>
            <a:pPr algn="just"/>
            <a:r>
              <a:rPr lang="en-US" sz="1600" dirty="0">
                <a:cs typeface="Times New Roman" panose="02020603050405020304" pitchFamily="18" charset="0"/>
              </a:rPr>
              <a:t>TPE and Forward Adjustment Factors October 2022 -  October 2023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 adjusted to exclude short pay entities eliminating data skew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DB6C86-A9BE-8EC7-3EC4-573C18BEEC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143000"/>
            <a:ext cx="7772400" cy="4337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TPE/Real-Time &amp; Day-Ahead Daily Average Settlement Point Prices for HB_NORTH October 2022 -  October 2023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entities eliminating data skew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C45D31-C5DF-27F5-E4F0-9B3BEAFD3D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100" y="1219200"/>
            <a:ext cx="762794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7"/>
          </a:xfrm>
        </p:spPr>
        <p:txBody>
          <a:bodyPr/>
          <a:lstStyle/>
          <a:p>
            <a:r>
              <a:rPr lang="en-US" sz="1600" dirty="0"/>
              <a:t>Available Credit by Type Compared to Total Potential Exposure (TPE) </a:t>
            </a:r>
            <a:br>
              <a:rPr lang="en-US" sz="1600" dirty="0"/>
            </a:br>
            <a:r>
              <a:rPr lang="en-US" sz="1600" dirty="0">
                <a:cs typeface="Times New Roman" panose="02020603050405020304" pitchFamily="18" charset="0"/>
              </a:rPr>
              <a:t>Oct 2022 - Oct 2023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47700" y="5486400"/>
            <a:ext cx="7848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Numbers are as of month-end except for Max TPE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Max TPE is the highest TPE for the corresponding month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 less Defaulted Amounts: TPE – Short-Paid Invoices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F418A1D-4E58-0965-520E-9CAAECBE8C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1" y="1295399"/>
            <a:ext cx="8024418" cy="381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089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September 2023 - October 2023</a:t>
            </a:r>
            <a:endParaRPr lang="en-US" sz="1800" b="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7700" y="5598887"/>
            <a:ext cx="7924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doesn’t include Unsecured Credit Limit or parent guarantees</a:t>
            </a:r>
          </a:p>
          <a:p>
            <a:r>
              <a:rPr lang="en-US" sz="120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entities eliminating data skew </a:t>
            </a:r>
          </a:p>
          <a:p>
            <a:endParaRPr lang="en-US" sz="1400"/>
          </a:p>
          <a:p>
            <a:endParaRPr lang="en-US" sz="1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889CB1-30CE-F673-67AC-899D7DAEFD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066800"/>
            <a:ext cx="7734300" cy="4434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Discretionary Collateral by Market Segment October 2021 - October 2023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31EA096-DFE9-8D5C-997F-C7ACB2DAA9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075" y="1721972"/>
            <a:ext cx="8019873" cy="323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094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and Discretionary Collateral by Market Segment  -  October 2023*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89950" y="795253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Load and Generation entities accounted for the largest portion of discretionary collateral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1421" y="5791944"/>
            <a:ext cx="800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*Discretionary collateral doesn’t include Unsecured Credit Limit or parent guarantees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25338E-3541-56D4-40BB-0F277DA22F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527760"/>
            <a:ext cx="6934200" cy="380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5334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TPEA Coverage of Settlements September 2022 -  September 2023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95300" y="53340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5B677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TPEA closely approximates actual/invoice exposure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TPEA adjusted to exclude short pay entities eliminating data skew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433832F-97AD-AEA2-D4D4-02EF027DA8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810650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and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7ECEEFD6-CC67-B163-866A-E3F7BC1123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267291"/>
            <a:ext cx="8153400" cy="2462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15261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www.w3.org/XML/1998/namespace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158844</TotalTime>
  <Words>865</Words>
  <Application>Microsoft Office PowerPoint</Application>
  <PresentationFormat>On-screen Show (4:3)</PresentationFormat>
  <Paragraphs>147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Monthly Highlights September 2023 – October 2023</vt:lpstr>
      <vt:lpstr>TPE and Forward Adjustment Factors October 2022 -  October 2023 </vt:lpstr>
      <vt:lpstr>TPE/Real-Time &amp; Day-Ahead Daily Average Settlement Point Prices for HB_NORTH October 2022 -  October 2023 </vt:lpstr>
      <vt:lpstr>Available Credit by Type Compared to Total Potential Exposure (TPE)  Oct 2022 - Oct 2023</vt:lpstr>
      <vt:lpstr>Discretionary Collateral September 2023 - October 2023</vt:lpstr>
      <vt:lpstr>Discretionary Collateral by Market Segment October 2021 - October 2023</vt:lpstr>
      <vt:lpstr>TPE and Discretionary Collateral by Market Segment  -  October 2023*</vt:lpstr>
      <vt:lpstr>TPEA Coverage of Settlements September 2022 -  September 2023 </vt:lpstr>
      <vt:lpstr>TPEA Coverage of Settlements September 2022 -  September 2023 </vt:lpstr>
      <vt:lpstr>TPEA Coverage of Settlements September 2022 -  September 2023 </vt:lpstr>
      <vt:lpstr>TPEA Coverage of Settlements September 2022 -  September 2023 </vt:lpstr>
      <vt:lpstr>TPEA Coverage of Settlements September 2022 -  September 2023 </vt:lpstr>
      <vt:lpstr>TPES Coverage of Settlements September 2022 -  September 2023 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Zapanta, Zaldy</cp:lastModifiedBy>
  <cp:revision>1074</cp:revision>
  <cp:lastPrinted>2019-06-18T19:02:16Z</cp:lastPrinted>
  <dcterms:created xsi:type="dcterms:W3CDTF">2016-01-21T15:20:31Z</dcterms:created>
  <dcterms:modified xsi:type="dcterms:W3CDTF">2023-11-10T20:22:02Z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2023-08-11T03:22:48Z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8f01147a-d64c-431b-8326-71285533d140</vt:lpwstr>
  </property>
  <property fmtid="{D5CDD505-2E9C-101B-9397-08002B2CF9AE}" pid="9" name="MSIP_Label_7084cbda-52b8-46fb-a7b7-cb5bd465ed85_ContentBits">
    <vt:lpwstr>0</vt:lpwstr>
  </property>
</Properties>
</file>