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2"/>
  </p:notesMasterIdLst>
  <p:handoutMasterIdLst>
    <p:handoutMasterId r:id="rId23"/>
  </p:handoutMasterIdLst>
  <p:sldIdLst>
    <p:sldId id="260" r:id="rId7"/>
    <p:sldId id="330" r:id="rId8"/>
    <p:sldId id="338" r:id="rId9"/>
    <p:sldId id="337" r:id="rId10"/>
    <p:sldId id="356" r:id="rId11"/>
    <p:sldId id="314" r:id="rId12"/>
    <p:sldId id="347" r:id="rId13"/>
    <p:sldId id="295" r:id="rId14"/>
    <p:sldId id="355" r:id="rId15"/>
    <p:sldId id="343" r:id="rId16"/>
    <p:sldId id="341" r:id="rId17"/>
    <p:sldId id="351" r:id="rId18"/>
    <p:sldId id="344" r:id="rId19"/>
    <p:sldId id="345" r:id="rId20"/>
    <p:sldId id="322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6AF2E5-912B-4516-A1D1-0B698FDC8AC0}" v="21" dt="2023-07-13T02:19:19.3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130" autoAdjust="0"/>
  </p:normalViewPr>
  <p:slideViewPr>
    <p:cSldViewPr showGuides="1">
      <p:cViewPr varScale="1">
        <p:scale>
          <a:sx n="126" d="100"/>
          <a:sy n="126" d="100"/>
        </p:scale>
        <p:origin x="115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Market 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September 2022 -  September 2023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79E6B4B-B767-6508-5FCC-08F26A1610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356202"/>
            <a:ext cx="8153400" cy="299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67274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September 2022 -  September 2023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ACB489D-BB6D-8628-E029-CC76E7EBD8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074" y="1189660"/>
            <a:ext cx="8155319" cy="254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September 2022 -  September 2023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940FD5A-A9D0-81E0-9D47-6947F94058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813" y="1277238"/>
            <a:ext cx="8247947" cy="260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September 2022 -  September 2023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24E5510-28B0-F5AE-8750-CF88CF783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835" y="1284920"/>
            <a:ext cx="8153400" cy="252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TPES Coverage of Settlements September 2022 -  September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DDA44AF-DC57-EB0B-3466-FDE74E16F4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227" y="1295400"/>
            <a:ext cx="8139546" cy="245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September 2023 – October 2023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increased from $2.50 billion in September 2023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       to $2.88 billion in October 2023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increased due to the higher forward adjustment factors in October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$5.04 billion in September 2023 to $4.33 billion in October 2023 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pPr algn="just"/>
            <a:r>
              <a:rPr lang="en-US" sz="1600" dirty="0">
                <a:cs typeface="Times New Roman" panose="02020603050405020304" pitchFamily="18" charset="0"/>
              </a:rPr>
              <a:t>TPE and Forward Adjustment Factors October 2022 -  October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DB6C86-A9BE-8EC7-3EC4-573C18BEE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143000"/>
            <a:ext cx="7772400" cy="433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October 2022 -  October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C45D31-C5DF-27F5-E4F0-9B3BEAFD3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" y="1219200"/>
            <a:ext cx="762794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7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br>
              <a:rPr lang="en-US" sz="1600" dirty="0"/>
            </a:br>
            <a:r>
              <a:rPr lang="en-US" sz="1600" dirty="0">
                <a:cs typeface="Times New Roman" panose="02020603050405020304" pitchFamily="18" charset="0"/>
              </a:rPr>
              <a:t>Oct 2022 - Oct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" y="5486400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418A1D-4E58-0965-520E-9CAAECBE8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1" y="1295399"/>
            <a:ext cx="8024418" cy="381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8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September 2023 - October 2023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598887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doesn’t include Unsecured Credit Limit or parent guarantees</a:t>
            </a:r>
          </a:p>
          <a:p>
            <a:r>
              <a:rPr lang="en-US" sz="120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  <a:p>
            <a:endParaRPr lang="en-US" sz="1400"/>
          </a:p>
          <a:p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889CB1-30CE-F673-67AC-899D7DAEFD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066800"/>
            <a:ext cx="7734300" cy="443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October 2021 - October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1EA096-DFE9-8D5C-997F-C7ACB2DAA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5" y="1721972"/>
            <a:ext cx="8019873" cy="323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 -  October 2023*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421" y="5791944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25338E-3541-56D4-40BB-0F277DA22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527760"/>
            <a:ext cx="6934200" cy="380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September 2022 -  September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ECEEFD6-CC67-B163-866A-E3F7BC112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67291"/>
            <a:ext cx="8153400" cy="246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158844</TotalTime>
  <Words>865</Words>
  <Application>Microsoft Office PowerPoint</Application>
  <PresentationFormat>On-screen Show (4:3)</PresentationFormat>
  <Paragraphs>147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Highlights September 2023 – October 2023</vt:lpstr>
      <vt:lpstr>TPE and Forward Adjustment Factors October 2022 -  October 2023 </vt:lpstr>
      <vt:lpstr>TPE/Real-Time &amp; Day-Ahead Daily Average Settlement Point Prices for HB_NORTH October 2022 -  October 2023 </vt:lpstr>
      <vt:lpstr>Available Credit by Type Compared to Total Potential Exposure (TPE)  Oct 2022 - Oct 2023</vt:lpstr>
      <vt:lpstr>Discretionary Collateral September 2023 - October 2023</vt:lpstr>
      <vt:lpstr>Discretionary Collateral by Market Segment October 2021 - October 2023</vt:lpstr>
      <vt:lpstr>TPE and Discretionary Collateral by Market Segment  -  October 2023*</vt:lpstr>
      <vt:lpstr>TPEA Coverage of Settlements September 2022 -  September 2023 </vt:lpstr>
      <vt:lpstr>TPEA Coverage of Settlements September 2022 -  September 2023 </vt:lpstr>
      <vt:lpstr>TPEA Coverage of Settlements September 2022 -  September 2023 </vt:lpstr>
      <vt:lpstr>TPEA Coverage of Settlements September 2022 -  September 2023 </vt:lpstr>
      <vt:lpstr>TPEA Coverage of Settlements September 2022 -  September 2023 </vt:lpstr>
      <vt:lpstr>TPES Coverage of Settlements September 2022 -  September 2023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1074</cp:revision>
  <cp:lastPrinted>2019-06-18T19:02:16Z</cp:lastPrinted>
  <dcterms:created xsi:type="dcterms:W3CDTF">2016-01-21T15:20:31Z</dcterms:created>
  <dcterms:modified xsi:type="dcterms:W3CDTF">2023-11-10T20:22:02Z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2023-08-11T03:22:48Z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8f01147a-d64c-431b-8326-71285533d140</vt:lpwstr>
  </property>
  <property fmtid="{D5CDD505-2E9C-101B-9397-08002B2CF9AE}" pid="9" name="MSIP_Label_7084cbda-52b8-46fb-a7b7-cb5bd465ed85_ContentBits">
    <vt:lpwstr>0</vt:lpwstr>
  </property>
</Properties>
</file>