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13"/>
  </p:notesMasterIdLst>
  <p:handoutMasterIdLst>
    <p:handoutMasterId r:id="rId14"/>
  </p:handoutMasterIdLst>
  <p:sldIdLst>
    <p:sldId id="260" r:id="rId7"/>
    <p:sldId id="2584" r:id="rId8"/>
    <p:sldId id="2592" r:id="rId9"/>
    <p:sldId id="2586" r:id="rId10"/>
    <p:sldId id="2594" r:id="rId11"/>
    <p:sldId id="259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890D5-4814-43EA-A1E9-596B6E7EECD8}" v="221" dt="2023-11-08T03:21:31.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01" autoAdjust="0"/>
  </p:normalViewPr>
  <p:slideViewPr>
    <p:cSldViewPr showGuides="1">
      <p:cViewPr varScale="1">
        <p:scale>
          <a:sx n="81" d="100"/>
          <a:sy n="81" d="100"/>
        </p:scale>
        <p:origin x="102" y="726"/>
      </p:cViewPr>
      <p:guideLst>
        <p:guide orient="horz" pos="2160"/>
        <p:guide pos="384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zell, David" userId="6898da4d-9120-4741-b3d6-9b38d60b5201" providerId="ADAL" clId="{B69890D5-4814-43EA-A1E9-596B6E7EECD8}"/>
    <pc:docChg chg="undo custSel addSld delSld modSld sldOrd">
      <pc:chgData name="Kezell, David" userId="6898da4d-9120-4741-b3d6-9b38d60b5201" providerId="ADAL" clId="{B69890D5-4814-43EA-A1E9-596B6E7EECD8}" dt="2023-11-08T03:24:22.807" v="572" actId="478"/>
      <pc:docMkLst>
        <pc:docMk/>
      </pc:docMkLst>
      <pc:sldChg chg="modSp mod">
        <pc:chgData name="Kezell, David" userId="6898da4d-9120-4741-b3d6-9b38d60b5201" providerId="ADAL" clId="{B69890D5-4814-43EA-A1E9-596B6E7EECD8}" dt="2023-11-08T03:04:50.694" v="271" actId="20577"/>
        <pc:sldMkLst>
          <pc:docMk/>
          <pc:sldMk cId="730603795" sldId="260"/>
        </pc:sldMkLst>
        <pc:spChg chg="mod">
          <ac:chgData name="Kezell, David" userId="6898da4d-9120-4741-b3d6-9b38d60b5201" providerId="ADAL" clId="{B69890D5-4814-43EA-A1E9-596B6E7EECD8}" dt="2023-11-08T03:04:50.694" v="271" actId="20577"/>
          <ac:spMkLst>
            <pc:docMk/>
            <pc:sldMk cId="730603795" sldId="260"/>
            <ac:spMk id="7" creationId="{00000000-0000-0000-0000-000000000000}"/>
          </ac:spMkLst>
        </pc:spChg>
      </pc:sldChg>
      <pc:sldChg chg="delSp modSp mod modAnim modNotesTx">
        <pc:chgData name="Kezell, David" userId="6898da4d-9120-4741-b3d6-9b38d60b5201" providerId="ADAL" clId="{B69890D5-4814-43EA-A1E9-596B6E7EECD8}" dt="2023-11-08T03:18:12.726" v="490" actId="1076"/>
        <pc:sldMkLst>
          <pc:docMk/>
          <pc:sldMk cId="1708383215" sldId="2584"/>
        </pc:sldMkLst>
        <pc:spChg chg="mod">
          <ac:chgData name="Kezell, David" userId="6898da4d-9120-4741-b3d6-9b38d60b5201" providerId="ADAL" clId="{B69890D5-4814-43EA-A1E9-596B6E7EECD8}" dt="2023-11-08T03:18:12.726" v="490" actId="1076"/>
          <ac:spMkLst>
            <pc:docMk/>
            <pc:sldMk cId="1708383215" sldId="2584"/>
            <ac:spMk id="4" creationId="{00000000-0000-0000-0000-000000000000}"/>
          </ac:spMkLst>
        </pc:spChg>
        <pc:spChg chg="mod">
          <ac:chgData name="Kezell, David" userId="6898da4d-9120-4741-b3d6-9b38d60b5201" providerId="ADAL" clId="{B69890D5-4814-43EA-A1E9-596B6E7EECD8}" dt="2023-11-08T03:05:12.449" v="273" actId="14100"/>
          <ac:spMkLst>
            <pc:docMk/>
            <pc:sldMk cId="1708383215" sldId="2584"/>
            <ac:spMk id="5" creationId="{90301F3C-EA20-D5C6-8D47-F0D57F6CC84E}"/>
          </ac:spMkLst>
        </pc:spChg>
        <pc:picChg chg="del">
          <ac:chgData name="Kezell, David" userId="6898da4d-9120-4741-b3d6-9b38d60b5201" providerId="ADAL" clId="{B69890D5-4814-43EA-A1E9-596B6E7EECD8}" dt="2023-11-08T02:55:00.238" v="0" actId="478"/>
          <ac:picMkLst>
            <pc:docMk/>
            <pc:sldMk cId="1708383215" sldId="2584"/>
            <ac:picMk id="9" creationId="{77A6A883-F420-17AF-A2D3-EECC24A75133}"/>
          </ac:picMkLst>
        </pc:picChg>
      </pc:sldChg>
      <pc:sldChg chg="modSp mod modAnim modNotesTx">
        <pc:chgData name="Kezell, David" userId="6898da4d-9120-4741-b3d6-9b38d60b5201" providerId="ADAL" clId="{B69890D5-4814-43EA-A1E9-596B6E7EECD8}" dt="2023-11-08T03:18:27.988" v="492" actId="1076"/>
        <pc:sldMkLst>
          <pc:docMk/>
          <pc:sldMk cId="796257670" sldId="2586"/>
        </pc:sldMkLst>
        <pc:spChg chg="mod">
          <ac:chgData name="Kezell, David" userId="6898da4d-9120-4741-b3d6-9b38d60b5201" providerId="ADAL" clId="{B69890D5-4814-43EA-A1E9-596B6E7EECD8}" dt="2023-11-08T03:02:34.682" v="168" actId="20577"/>
          <ac:spMkLst>
            <pc:docMk/>
            <pc:sldMk cId="796257670" sldId="2586"/>
            <ac:spMk id="2" creationId="{00000000-0000-0000-0000-000000000000}"/>
          </ac:spMkLst>
        </pc:spChg>
        <pc:spChg chg="mod">
          <ac:chgData name="Kezell, David" userId="6898da4d-9120-4741-b3d6-9b38d60b5201" providerId="ADAL" clId="{B69890D5-4814-43EA-A1E9-596B6E7EECD8}" dt="2023-11-08T03:03:04.748" v="169" actId="6549"/>
          <ac:spMkLst>
            <pc:docMk/>
            <pc:sldMk cId="796257670" sldId="2586"/>
            <ac:spMk id="3" creationId="{A06CBB55-3F99-A518-C59B-27F9C078B41F}"/>
          </ac:spMkLst>
        </pc:spChg>
        <pc:spChg chg="mod">
          <ac:chgData name="Kezell, David" userId="6898da4d-9120-4741-b3d6-9b38d60b5201" providerId="ADAL" clId="{B69890D5-4814-43EA-A1E9-596B6E7EECD8}" dt="2023-11-08T03:18:27.988" v="492" actId="1076"/>
          <ac:spMkLst>
            <pc:docMk/>
            <pc:sldMk cId="796257670" sldId="2586"/>
            <ac:spMk id="4" creationId="{00000000-0000-0000-0000-000000000000}"/>
          </ac:spMkLst>
        </pc:spChg>
      </pc:sldChg>
      <pc:sldChg chg="addSp delSp modSp del mod">
        <pc:chgData name="Kezell, David" userId="6898da4d-9120-4741-b3d6-9b38d60b5201" providerId="ADAL" clId="{B69890D5-4814-43EA-A1E9-596B6E7EECD8}" dt="2023-11-08T03:02:22.992" v="156" actId="2696"/>
        <pc:sldMkLst>
          <pc:docMk/>
          <pc:sldMk cId="193050291" sldId="2588"/>
        </pc:sldMkLst>
        <pc:spChg chg="mod">
          <ac:chgData name="Kezell, David" userId="6898da4d-9120-4741-b3d6-9b38d60b5201" providerId="ADAL" clId="{B69890D5-4814-43EA-A1E9-596B6E7EECD8}" dt="2023-11-08T03:00:03.931" v="123" actId="14100"/>
          <ac:spMkLst>
            <pc:docMk/>
            <pc:sldMk cId="193050291" sldId="2588"/>
            <ac:spMk id="3" creationId="{FC29F1B0-5571-2B09-08A8-04E01C18FDD7}"/>
          </ac:spMkLst>
        </pc:spChg>
        <pc:picChg chg="add del mod">
          <ac:chgData name="Kezell, David" userId="6898da4d-9120-4741-b3d6-9b38d60b5201" providerId="ADAL" clId="{B69890D5-4814-43EA-A1E9-596B6E7EECD8}" dt="2023-11-08T03:00:36.506" v="125" actId="478"/>
          <ac:picMkLst>
            <pc:docMk/>
            <pc:sldMk cId="193050291" sldId="2588"/>
            <ac:picMk id="4" creationId="{38A3A961-93E9-0434-892F-70571EDDBBCE}"/>
          </ac:picMkLst>
        </pc:picChg>
      </pc:sldChg>
      <pc:sldChg chg="del">
        <pc:chgData name="Kezell, David" userId="6898da4d-9120-4741-b3d6-9b38d60b5201" providerId="ADAL" clId="{B69890D5-4814-43EA-A1E9-596B6E7EECD8}" dt="2023-11-08T03:04:59.684" v="272" actId="2696"/>
        <pc:sldMkLst>
          <pc:docMk/>
          <pc:sldMk cId="3540566589" sldId="2590"/>
        </pc:sldMkLst>
      </pc:sldChg>
      <pc:sldChg chg="modSp mod modAnim modNotesTx">
        <pc:chgData name="Kezell, David" userId="6898da4d-9120-4741-b3d6-9b38d60b5201" providerId="ADAL" clId="{B69890D5-4814-43EA-A1E9-596B6E7EECD8}" dt="2023-11-08T03:18:20.225" v="491" actId="1076"/>
        <pc:sldMkLst>
          <pc:docMk/>
          <pc:sldMk cId="2195313779" sldId="2592"/>
        </pc:sldMkLst>
        <pc:spChg chg="mod">
          <ac:chgData name="Kezell, David" userId="6898da4d-9120-4741-b3d6-9b38d60b5201" providerId="ADAL" clId="{B69890D5-4814-43EA-A1E9-596B6E7EECD8}" dt="2023-11-08T03:18:20.225" v="491" actId="1076"/>
          <ac:spMkLst>
            <pc:docMk/>
            <pc:sldMk cId="2195313779" sldId="2592"/>
            <ac:spMk id="4" creationId="{00000000-0000-0000-0000-000000000000}"/>
          </ac:spMkLst>
        </pc:spChg>
        <pc:spChg chg="mod">
          <ac:chgData name="Kezell, David" userId="6898da4d-9120-4741-b3d6-9b38d60b5201" providerId="ADAL" clId="{B69890D5-4814-43EA-A1E9-596B6E7EECD8}" dt="2023-11-08T03:07:07.970" v="362" actId="20577"/>
          <ac:spMkLst>
            <pc:docMk/>
            <pc:sldMk cId="2195313779" sldId="2592"/>
            <ac:spMk id="5" creationId="{90301F3C-EA20-D5C6-8D47-F0D57F6CC84E}"/>
          </ac:spMkLst>
        </pc:spChg>
      </pc:sldChg>
      <pc:sldChg chg="addSp delSp modSp del mod ord modAnim modNotesTx">
        <pc:chgData name="Kezell, David" userId="6898da4d-9120-4741-b3d6-9b38d60b5201" providerId="ADAL" clId="{B69890D5-4814-43EA-A1E9-596B6E7EECD8}" dt="2023-11-08T03:23:34.528" v="555" actId="2696"/>
        <pc:sldMkLst>
          <pc:docMk/>
          <pc:sldMk cId="3522335254" sldId="2593"/>
        </pc:sldMkLst>
        <pc:spChg chg="mod">
          <ac:chgData name="Kezell, David" userId="6898da4d-9120-4741-b3d6-9b38d60b5201" providerId="ADAL" clId="{B69890D5-4814-43EA-A1E9-596B6E7EECD8}" dt="2023-11-08T03:01:03.307" v="151" actId="20577"/>
          <ac:spMkLst>
            <pc:docMk/>
            <pc:sldMk cId="3522335254" sldId="2593"/>
            <ac:spMk id="2" creationId="{00000000-0000-0000-0000-000000000000}"/>
          </ac:spMkLst>
        </pc:spChg>
        <pc:spChg chg="add del mod">
          <ac:chgData name="Kezell, David" userId="6898da4d-9120-4741-b3d6-9b38d60b5201" providerId="ADAL" clId="{B69890D5-4814-43EA-A1E9-596B6E7EECD8}" dt="2023-11-08T03:20:27.930" v="516" actId="1076"/>
          <ac:spMkLst>
            <pc:docMk/>
            <pc:sldMk cId="3522335254" sldId="2593"/>
            <ac:spMk id="3" creationId="{B59F53E4-5EFA-2DCA-26BB-AC09F8A31930}"/>
          </ac:spMkLst>
        </pc:spChg>
        <pc:spChg chg="mod">
          <ac:chgData name="Kezell, David" userId="6898da4d-9120-4741-b3d6-9b38d60b5201" providerId="ADAL" clId="{B69890D5-4814-43EA-A1E9-596B6E7EECD8}" dt="2023-11-08T03:01:11.523" v="153" actId="27636"/>
          <ac:spMkLst>
            <pc:docMk/>
            <pc:sldMk cId="3522335254" sldId="2593"/>
            <ac:spMk id="6" creationId="{D8A7166D-C672-D3F0-EA96-3D6080F37934}"/>
          </ac:spMkLst>
        </pc:spChg>
        <pc:spChg chg="add del mod">
          <ac:chgData name="Kezell, David" userId="6898da4d-9120-4741-b3d6-9b38d60b5201" providerId="ADAL" clId="{B69890D5-4814-43EA-A1E9-596B6E7EECD8}" dt="2023-11-08T03:19:54.730" v="515" actId="21"/>
          <ac:spMkLst>
            <pc:docMk/>
            <pc:sldMk cId="3522335254" sldId="2593"/>
            <ac:spMk id="7" creationId="{6B76A713-CC8B-8C77-ABD1-6CFEE568C708}"/>
          </ac:spMkLst>
        </pc:spChg>
        <pc:spChg chg="add del mod">
          <ac:chgData name="Kezell, David" userId="6898da4d-9120-4741-b3d6-9b38d60b5201" providerId="ADAL" clId="{B69890D5-4814-43EA-A1E9-596B6E7EECD8}" dt="2023-11-08T03:19:54.730" v="515" actId="21"/>
          <ac:spMkLst>
            <pc:docMk/>
            <pc:sldMk cId="3522335254" sldId="2593"/>
            <ac:spMk id="9" creationId="{D4081757-956E-8AD7-821E-C1CA16D77AE4}"/>
          </ac:spMkLst>
        </pc:spChg>
        <pc:picChg chg="add del mod">
          <ac:chgData name="Kezell, David" userId="6898da4d-9120-4741-b3d6-9b38d60b5201" providerId="ADAL" clId="{B69890D5-4814-43EA-A1E9-596B6E7EECD8}" dt="2023-11-08T03:21:08.809" v="520" actId="1076"/>
          <ac:picMkLst>
            <pc:docMk/>
            <pc:sldMk cId="3522335254" sldId="2593"/>
            <ac:picMk id="10" creationId="{1883ED06-8A7C-5142-1C44-85D846AD6CAF}"/>
          </ac:picMkLst>
        </pc:picChg>
      </pc:sldChg>
      <pc:sldChg chg="addSp delSp modSp add mod delAnim modNotesTx">
        <pc:chgData name="Kezell, David" userId="6898da4d-9120-4741-b3d6-9b38d60b5201" providerId="ADAL" clId="{B69890D5-4814-43EA-A1E9-596B6E7EECD8}" dt="2023-11-08T03:23:17.319" v="554" actId="14861"/>
        <pc:sldMkLst>
          <pc:docMk/>
          <pc:sldMk cId="3456044449" sldId="2594"/>
        </pc:sldMkLst>
        <pc:spChg chg="mod">
          <ac:chgData name="Kezell, David" userId="6898da4d-9120-4741-b3d6-9b38d60b5201" providerId="ADAL" clId="{B69890D5-4814-43EA-A1E9-596B6E7EECD8}" dt="2023-11-08T03:18:59.491" v="506" actId="20577"/>
          <ac:spMkLst>
            <pc:docMk/>
            <pc:sldMk cId="3456044449" sldId="2594"/>
            <ac:spMk id="2" creationId="{00000000-0000-0000-0000-000000000000}"/>
          </ac:spMkLst>
        </pc:spChg>
        <pc:spChg chg="del">
          <ac:chgData name="Kezell, David" userId="6898da4d-9120-4741-b3d6-9b38d60b5201" providerId="ADAL" clId="{B69890D5-4814-43EA-A1E9-596B6E7EECD8}" dt="2023-11-08T03:19:06.727" v="507" actId="478"/>
          <ac:spMkLst>
            <pc:docMk/>
            <pc:sldMk cId="3456044449" sldId="2594"/>
            <ac:spMk id="3" creationId="{A06CBB55-3F99-A518-C59B-27F9C078B41F}"/>
          </ac:spMkLst>
        </pc:spChg>
        <pc:spChg chg="add del mod">
          <ac:chgData name="Kezell, David" userId="6898da4d-9120-4741-b3d6-9b38d60b5201" providerId="ADAL" clId="{B69890D5-4814-43EA-A1E9-596B6E7EECD8}" dt="2023-11-08T03:19:11.040" v="508" actId="478"/>
          <ac:spMkLst>
            <pc:docMk/>
            <pc:sldMk cId="3456044449" sldId="2594"/>
            <ac:spMk id="6" creationId="{271709DA-567C-5B29-83CA-81DB62DA5778}"/>
          </ac:spMkLst>
        </pc:spChg>
        <pc:spChg chg="add del mod">
          <ac:chgData name="Kezell, David" userId="6898da4d-9120-4741-b3d6-9b38d60b5201" providerId="ADAL" clId="{B69890D5-4814-43EA-A1E9-596B6E7EECD8}" dt="2023-11-08T03:19:52.763" v="514"/>
          <ac:spMkLst>
            <pc:docMk/>
            <pc:sldMk cId="3456044449" sldId="2594"/>
            <ac:spMk id="8" creationId="{5D6CD154-A3DC-C53C-7314-A62B88470038}"/>
          </ac:spMkLst>
        </pc:spChg>
        <pc:spChg chg="add mod">
          <ac:chgData name="Kezell, David" userId="6898da4d-9120-4741-b3d6-9b38d60b5201" providerId="ADAL" clId="{B69890D5-4814-43EA-A1E9-596B6E7EECD8}" dt="2023-11-08T03:20:57.216" v="519" actId="1076"/>
          <ac:spMkLst>
            <pc:docMk/>
            <pc:sldMk cId="3456044449" sldId="2594"/>
            <ac:spMk id="9" creationId="{E1C9B805-8FEF-A83D-DA40-A4BD1EC463AC}"/>
          </ac:spMkLst>
        </pc:spChg>
        <pc:spChg chg="del">
          <ac:chgData name="Kezell, David" userId="6898da4d-9120-4741-b3d6-9b38d60b5201" providerId="ADAL" clId="{B69890D5-4814-43EA-A1E9-596B6E7EECD8}" dt="2023-11-08T03:19:18.689" v="511" actId="478"/>
          <ac:spMkLst>
            <pc:docMk/>
            <pc:sldMk cId="3456044449" sldId="2594"/>
            <ac:spMk id="14" creationId="{D5D1E190-9312-2022-BA83-D8720966583E}"/>
          </ac:spMkLst>
        </pc:spChg>
        <pc:spChg chg="del">
          <ac:chgData name="Kezell, David" userId="6898da4d-9120-4741-b3d6-9b38d60b5201" providerId="ADAL" clId="{B69890D5-4814-43EA-A1E9-596B6E7EECD8}" dt="2023-11-08T03:19:17.263" v="510" actId="478"/>
          <ac:spMkLst>
            <pc:docMk/>
            <pc:sldMk cId="3456044449" sldId="2594"/>
            <ac:spMk id="15" creationId="{F03A2451-C4EF-F32E-6D31-CC001845543B}"/>
          </ac:spMkLst>
        </pc:spChg>
        <pc:picChg chg="add del mod">
          <ac:chgData name="Kezell, David" userId="6898da4d-9120-4741-b3d6-9b38d60b5201" providerId="ADAL" clId="{B69890D5-4814-43EA-A1E9-596B6E7EECD8}" dt="2023-11-08T03:19:52.763" v="514"/>
          <ac:picMkLst>
            <pc:docMk/>
            <pc:sldMk cId="3456044449" sldId="2594"/>
            <ac:picMk id="7" creationId="{700C38CA-3DC8-A687-987E-11763901F82A}"/>
          </ac:picMkLst>
        </pc:picChg>
        <pc:picChg chg="add mod">
          <ac:chgData name="Kezell, David" userId="6898da4d-9120-4741-b3d6-9b38d60b5201" providerId="ADAL" clId="{B69890D5-4814-43EA-A1E9-596B6E7EECD8}" dt="2023-11-08T03:23:17.319" v="554" actId="14861"/>
          <ac:picMkLst>
            <pc:docMk/>
            <pc:sldMk cId="3456044449" sldId="2594"/>
            <ac:picMk id="10" creationId="{130C7701-8146-DEBF-2843-70827C7608C3}"/>
          </ac:picMkLst>
        </pc:picChg>
        <pc:picChg chg="del">
          <ac:chgData name="Kezell, David" userId="6898da4d-9120-4741-b3d6-9b38d60b5201" providerId="ADAL" clId="{B69890D5-4814-43EA-A1E9-596B6E7EECD8}" dt="2023-11-08T03:19:13.462" v="509" actId="478"/>
          <ac:picMkLst>
            <pc:docMk/>
            <pc:sldMk cId="3456044449" sldId="2594"/>
            <ac:picMk id="13" creationId="{B0FB777E-F767-D73A-F097-CCA87CD24D2B}"/>
          </ac:picMkLst>
        </pc:picChg>
      </pc:sldChg>
      <pc:sldChg chg="delSp modSp new mod">
        <pc:chgData name="Kezell, David" userId="6898da4d-9120-4741-b3d6-9b38d60b5201" providerId="ADAL" clId="{B69890D5-4814-43EA-A1E9-596B6E7EECD8}" dt="2023-11-08T03:24:22.807" v="572" actId="478"/>
        <pc:sldMkLst>
          <pc:docMk/>
          <pc:sldMk cId="1838795183" sldId="2595"/>
        </pc:sldMkLst>
        <pc:spChg chg="mod">
          <ac:chgData name="Kezell, David" userId="6898da4d-9120-4741-b3d6-9b38d60b5201" providerId="ADAL" clId="{B69890D5-4814-43EA-A1E9-596B6E7EECD8}" dt="2023-11-08T03:24:13.133" v="571" actId="20577"/>
          <ac:spMkLst>
            <pc:docMk/>
            <pc:sldMk cId="1838795183" sldId="2595"/>
            <ac:spMk id="2" creationId="{83479A32-2C45-145E-FE63-D008B33A425B}"/>
          </ac:spMkLst>
        </pc:spChg>
        <pc:spChg chg="del">
          <ac:chgData name="Kezell, David" userId="6898da4d-9120-4741-b3d6-9b38d60b5201" providerId="ADAL" clId="{B69890D5-4814-43EA-A1E9-596B6E7EECD8}" dt="2023-11-08T03:24:22.807" v="572" actId="478"/>
          <ac:spMkLst>
            <pc:docMk/>
            <pc:sldMk cId="1838795183" sldId="2595"/>
            <ac:spMk id="3" creationId="{64B4FBE7-4994-CA08-B98C-256FA35FFD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F750BF31-E9A8-4E88-81E7-44C5092290FC}" type="datetimeFigureOut">
              <a:rPr lang="en-US" smtClean="0"/>
              <a:t>11/7/2023</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266443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phase of Weather Emergency Preparedness standards went into effect last fall which included summer weatherization standards.  </a:t>
            </a:r>
          </a:p>
        </p:txBody>
      </p:sp>
      <p:sp>
        <p:nvSpPr>
          <p:cNvPr id="4" name="Slide Number Placeholder 3"/>
          <p:cNvSpPr>
            <a:spLocks noGrp="1"/>
          </p:cNvSpPr>
          <p:nvPr>
            <p:ph type="sldNum" sz="quarter" idx="5"/>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7930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time, MPs must meet a specific cold weather condition for their weather-zone. </a:t>
            </a:r>
          </a:p>
        </p:txBody>
      </p:sp>
      <p:sp>
        <p:nvSpPr>
          <p:cNvPr id="4" name="Slide Number Placeholder 3"/>
          <p:cNvSpPr>
            <a:spLocks noGrp="1"/>
          </p:cNvSpPr>
          <p:nvPr>
            <p:ph type="sldNum" sz="quarter" idx="5"/>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136568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Approx. 5% of inspections have resulted in Cure Periods (~2.4% this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vast majority of compliance deficiencies have been resolved within their given cure periods.  For example, all cure periods from this past summer have already been remedied and closed.</a:t>
            </a:r>
          </a:p>
          <a:p>
            <a:endParaRPr lang="en-US" dirty="0"/>
          </a:p>
          <a:p>
            <a:r>
              <a:rPr lang="en-US" dirty="0"/>
              <a:t>Goal of 1800 set in 2021.  On track to surpass goal this Winter Season.</a:t>
            </a:r>
          </a:p>
        </p:txBody>
      </p:sp>
      <p:sp>
        <p:nvSpPr>
          <p:cNvPr id="4" name="Slide Number Placeholder 3"/>
          <p:cNvSpPr>
            <a:spLocks noGrp="1"/>
          </p:cNvSpPr>
          <p:nvPr>
            <p:ph type="sldNum" sz="quarter" idx="5"/>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65743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375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82044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820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5547992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82268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63298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97323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3657600" y="6553200"/>
            <a:ext cx="5384800" cy="228600"/>
          </a:xfrm>
        </p:spPr>
        <p:txBody>
          <a:bodyPr/>
          <a:lstStyle/>
          <a:p>
            <a:r>
              <a:rPr lang="en-US"/>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13063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24685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23620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70709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561297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1" y="6553201"/>
            <a:ext cx="1247900"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0D166606-A8C0-490A-A013-DF619201D498}"/>
              </a:ext>
            </a:extLst>
          </p:cNvPr>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EA6A13C-F25D-4A63-A9D0-ED197389D5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085" y="2876278"/>
            <a:ext cx="3810115" cy="1105445"/>
          </a:xfrm>
          <a:prstGeom prst="rect">
            <a:avLst/>
          </a:prstGeom>
        </p:spPr>
      </p:pic>
    </p:spTree>
    <p:extLst>
      <p:ext uri="{BB962C8B-B14F-4D97-AF65-F5344CB8AC3E}">
        <p14:creationId xmlns:p14="http://schemas.microsoft.com/office/powerpoint/2010/main" val="30939583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6400" y="1371600"/>
            <a:ext cx="5638800" cy="4278094"/>
          </a:xfrm>
          <a:prstGeom prst="rect">
            <a:avLst/>
          </a:prstGeom>
          <a:noFill/>
        </p:spPr>
        <p:txBody>
          <a:bodyPr wrap="square" rtlCol="0">
            <a:spAutoFit/>
          </a:bodyPr>
          <a:lstStyle/>
          <a:p>
            <a:pPr algn="ctr"/>
            <a:endParaRPr lang="en-US" sz="3200" dirty="0">
              <a:solidFill>
                <a:schemeClr val="tx2"/>
              </a:solidFill>
            </a:endParaRPr>
          </a:p>
          <a:p>
            <a:pPr algn="ctr"/>
            <a:r>
              <a:rPr lang="en-US" sz="3200" b="1" dirty="0">
                <a:solidFill>
                  <a:schemeClr val="tx2"/>
                </a:solidFill>
              </a:rPr>
              <a:t>ERCOT Weatherization and Inspection Overview for the Gas Electric Working Group</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David Kezell</a:t>
            </a:r>
          </a:p>
          <a:p>
            <a:r>
              <a:rPr lang="en-US" sz="2400" dirty="0">
                <a:solidFill>
                  <a:schemeClr val="tx2"/>
                </a:solidFill>
              </a:rPr>
              <a:t>Director, Weatherization and Inspection</a:t>
            </a:r>
          </a:p>
          <a:p>
            <a:r>
              <a:rPr lang="en-US" sz="2400" dirty="0">
                <a:solidFill>
                  <a:schemeClr val="tx2"/>
                </a:solidFill>
              </a:rPr>
              <a:t>November 8, 2023</a:t>
            </a:r>
          </a:p>
        </p:txBody>
      </p:sp>
    </p:spTree>
    <p:extLst>
      <p:ext uri="{BB962C8B-B14F-4D97-AF65-F5344CB8AC3E}">
        <p14:creationId xmlns:p14="http://schemas.microsoft.com/office/powerpoint/2010/main" val="73060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spcBef>
                <a:spcPts val="95"/>
              </a:spcBef>
            </a:pPr>
            <a:r>
              <a:rPr lang="en-US" sz="2400" spc="-10" dirty="0">
                <a:solidFill>
                  <a:srgbClr val="00ADC6"/>
                </a:solidFill>
              </a:rPr>
              <a:t>Regulatory Background</a:t>
            </a:r>
            <a:endParaRPr lang="en-US" sz="2400" dirty="0"/>
          </a:p>
        </p:txBody>
      </p:sp>
      <p:sp>
        <p:nvSpPr>
          <p:cNvPr id="5" name="Content Placeholder 4">
            <a:extLst>
              <a:ext uri="{FF2B5EF4-FFF2-40B4-BE49-F238E27FC236}">
                <a16:creationId xmlns:a16="http://schemas.microsoft.com/office/drawing/2014/main" id="{90301F3C-EA20-D5C6-8D47-F0D57F6CC84E}"/>
              </a:ext>
            </a:extLst>
          </p:cNvPr>
          <p:cNvSpPr>
            <a:spLocks noGrp="1"/>
          </p:cNvSpPr>
          <p:nvPr>
            <p:ph idx="1"/>
          </p:nvPr>
        </p:nvSpPr>
        <p:spPr>
          <a:xfrm>
            <a:off x="406398" y="990601"/>
            <a:ext cx="11379201" cy="4724399"/>
          </a:xfrm>
        </p:spPr>
        <p:txBody>
          <a:bodyPr/>
          <a:lstStyle/>
          <a:p>
            <a:pPr>
              <a:spcBef>
                <a:spcPts val="1200"/>
              </a:spcBef>
            </a:pPr>
            <a:r>
              <a:rPr lang="en-US" sz="2000" dirty="0"/>
              <a:t>ERCOT has conducted site inspections annually since 2011.  Information sharing on best practices and lessons learned was central to the efforts.  These site visits did not require reporting nor was enforcement contemplated.</a:t>
            </a:r>
          </a:p>
          <a:p>
            <a:pPr>
              <a:spcBef>
                <a:spcPts val="1200"/>
              </a:spcBef>
            </a:pPr>
            <a:r>
              <a:rPr lang="en-US" sz="2000" dirty="0"/>
              <a:t>Senate Bill 3 signed by Governor Abbott on June 8, 2021 required weatherization of generation, transmission, and natural gas facilities.</a:t>
            </a:r>
          </a:p>
          <a:p>
            <a:pPr>
              <a:spcBef>
                <a:spcPts val="1200"/>
              </a:spcBef>
            </a:pPr>
            <a:r>
              <a:rPr lang="en-US" sz="2000" dirty="0"/>
              <a:t>PUC Rule 25.55 (16 TAC § 25.55), adopted on October 19, 2021, established a first phase of winter weather emergency preparedness standards for generation and transmission facilities.</a:t>
            </a:r>
          </a:p>
          <a:p>
            <a:pPr>
              <a:spcBef>
                <a:spcPts val="1200"/>
              </a:spcBef>
            </a:pPr>
            <a:r>
              <a:rPr lang="en-US" sz="2000" dirty="0"/>
              <a:t>Phase II of 16 TAC 25.55, adopted on September 29, 2022, kept winter weather emergency preparedness standards and added summer weather preparation standards for generation and transmission facilities.</a:t>
            </a:r>
          </a:p>
          <a:p>
            <a:pPr>
              <a:spcBef>
                <a:spcPts val="1200"/>
              </a:spcBef>
            </a:pPr>
            <a:endParaRPr lang="en-US" sz="2000" dirty="0"/>
          </a:p>
        </p:txBody>
      </p:sp>
      <p:sp>
        <p:nvSpPr>
          <p:cNvPr id="4" name="object 4"/>
          <p:cNvSpPr txBox="1"/>
          <p:nvPr/>
        </p:nvSpPr>
        <p:spPr>
          <a:xfrm>
            <a:off x="11598775" y="6524550"/>
            <a:ext cx="173990" cy="179536"/>
          </a:xfrm>
          <a:prstGeom prst="rect">
            <a:avLst/>
          </a:prstGeom>
        </p:spPr>
        <p:txBody>
          <a:bodyPr vert="horz" wrap="square" lIns="0" tIns="0" rIns="0" bIns="0" rtlCol="0">
            <a:spAutoFit/>
          </a:bodyPr>
          <a:lstStyle/>
          <a:p>
            <a:pPr marL="38100">
              <a:lnSpc>
                <a:spcPts val="1425"/>
              </a:lnSpc>
            </a:pPr>
            <a:fld id="{81D60167-4931-47E6-BA6A-407CBD079E47}" type="slidenum">
              <a:rPr lang="en-US" sz="1200" smtClean="0">
                <a:solidFill>
                  <a:srgbClr val="888888"/>
                </a:solidFill>
                <a:latin typeface="Arial"/>
                <a:cs typeface="Arial"/>
              </a:rPr>
              <a:pPr marL="38100">
                <a:lnSpc>
                  <a:spcPts val="1425"/>
                </a:lnSpc>
              </a:pPr>
              <a:t>2</a:t>
            </a:fld>
            <a:endParaRPr lang="en-US" sz="1200" dirty="0">
              <a:latin typeface="Arial"/>
              <a:cs typeface="Arial"/>
            </a:endParaRPr>
          </a:p>
        </p:txBody>
      </p:sp>
    </p:spTree>
    <p:extLst>
      <p:ext uri="{BB962C8B-B14F-4D97-AF65-F5344CB8AC3E}">
        <p14:creationId xmlns:p14="http://schemas.microsoft.com/office/powerpoint/2010/main" val="17083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000" y="243682"/>
            <a:ext cx="11277600" cy="381515"/>
          </a:xfrm>
          <a:prstGeom prst="rect">
            <a:avLst/>
          </a:prstGeom>
        </p:spPr>
        <p:txBody>
          <a:bodyPr vert="horz" wrap="square" lIns="0" tIns="12065" rIns="0" bIns="0" rtlCol="0">
            <a:spAutoFit/>
          </a:bodyPr>
          <a:lstStyle/>
          <a:p>
            <a:pPr marL="12700">
              <a:spcBef>
                <a:spcPts val="95"/>
              </a:spcBef>
            </a:pPr>
            <a:r>
              <a:rPr lang="en-US" sz="2400" spc="-10" dirty="0">
                <a:solidFill>
                  <a:srgbClr val="00ADC6"/>
                </a:solidFill>
              </a:rPr>
              <a:t>Regulatory Background (continued)</a:t>
            </a:r>
            <a:endParaRPr lang="en-US" sz="2400" dirty="0"/>
          </a:p>
        </p:txBody>
      </p:sp>
      <p:sp>
        <p:nvSpPr>
          <p:cNvPr id="5" name="Content Placeholder 4">
            <a:extLst>
              <a:ext uri="{FF2B5EF4-FFF2-40B4-BE49-F238E27FC236}">
                <a16:creationId xmlns:a16="http://schemas.microsoft.com/office/drawing/2014/main" id="{90301F3C-EA20-D5C6-8D47-F0D57F6CC84E}"/>
              </a:ext>
            </a:extLst>
          </p:cNvPr>
          <p:cNvSpPr>
            <a:spLocks noGrp="1"/>
          </p:cNvSpPr>
          <p:nvPr>
            <p:ph idx="1"/>
          </p:nvPr>
        </p:nvSpPr>
        <p:spPr>
          <a:xfrm>
            <a:off x="406400" y="990601"/>
            <a:ext cx="11379200" cy="5052221"/>
          </a:xfrm>
        </p:spPr>
        <p:txBody>
          <a:bodyPr/>
          <a:lstStyle/>
          <a:p>
            <a:pPr>
              <a:spcBef>
                <a:spcPts val="1200"/>
              </a:spcBef>
            </a:pPr>
            <a:r>
              <a:rPr lang="en-US" sz="2000" dirty="0"/>
              <a:t>All market participants are required to submit a “Declaration of Weather Preparedness” twice each year: once by December 1st for the winter season and once by June 1st for summer.</a:t>
            </a:r>
          </a:p>
          <a:p>
            <a:pPr>
              <a:spcBef>
                <a:spcPts val="1200"/>
              </a:spcBef>
            </a:pPr>
            <a:r>
              <a:rPr lang="en-US" sz="2000" dirty="0"/>
              <a:t>Phase II introduced the provision of a “cure period” to allow correction of identified deficiencies in required weather emergency preparation measures.</a:t>
            </a:r>
          </a:p>
          <a:p>
            <a:pPr>
              <a:spcBef>
                <a:spcPts val="1200"/>
              </a:spcBef>
            </a:pPr>
            <a:r>
              <a:rPr lang="en-US" sz="2000" dirty="0">
                <a:solidFill>
                  <a:srgbClr val="FF0000"/>
                </a:solidFill>
              </a:rPr>
              <a:t>Phase II also includes two provisions that become effective on December 1, 2023</a:t>
            </a:r>
          </a:p>
          <a:p>
            <a:pPr lvl="1">
              <a:spcBef>
                <a:spcPts val="1200"/>
              </a:spcBef>
            </a:pPr>
            <a:r>
              <a:rPr lang="en-US" sz="1600" dirty="0">
                <a:solidFill>
                  <a:srgbClr val="FF0000"/>
                </a:solidFill>
              </a:rPr>
              <a:t>16 TAC § 25.55(c)(1)(B), Implement additional weather emergency preparation measures that could reasonably be expected to </a:t>
            </a:r>
            <a:r>
              <a:rPr lang="en-US" sz="1600" u="sng" dirty="0">
                <a:solidFill>
                  <a:srgbClr val="FF0000"/>
                </a:solidFill>
              </a:rPr>
              <a:t>ensure sustained operation at the 95</a:t>
            </a:r>
            <a:r>
              <a:rPr lang="en-US" sz="1600" u="sng" baseline="30000" dirty="0">
                <a:solidFill>
                  <a:srgbClr val="FF0000"/>
                </a:solidFill>
              </a:rPr>
              <a:t>th</a:t>
            </a:r>
            <a:r>
              <a:rPr lang="en-US" sz="1600" u="sng" dirty="0">
                <a:solidFill>
                  <a:srgbClr val="FF0000"/>
                </a:solidFill>
              </a:rPr>
              <a:t> percentile minimum average 72-hour wind chill temperature</a:t>
            </a:r>
            <a:r>
              <a:rPr lang="en-US" sz="1600" dirty="0">
                <a:solidFill>
                  <a:srgbClr val="FF0000"/>
                </a:solidFill>
              </a:rPr>
              <a:t> reported in ERCOT’s historical weather study for the weather zone in which the resource (TSP facility) is located.</a:t>
            </a:r>
          </a:p>
          <a:p>
            <a:pPr lvl="1">
              <a:spcBef>
                <a:spcPts val="1200"/>
              </a:spcBef>
            </a:pPr>
            <a:r>
              <a:rPr lang="en-US" sz="1600" dirty="0">
                <a:solidFill>
                  <a:srgbClr val="FF0000"/>
                </a:solidFill>
              </a:rPr>
              <a:t>16 TAC § 25.55(c)(1)(E), Create a list of all cold weather critical components, review the list at least annually prior to the beginning of the winter season, and update the list as necessary.</a:t>
            </a:r>
          </a:p>
          <a:p>
            <a:pPr>
              <a:spcBef>
                <a:spcPts val="1200"/>
              </a:spcBef>
            </a:pPr>
            <a:r>
              <a:rPr lang="en-US" sz="2000" dirty="0"/>
              <a:t>Winter weatherization inspections occurred in Dec 2021 then again in Dec-Jan-Feb 2022-2023.</a:t>
            </a:r>
          </a:p>
          <a:p>
            <a:pPr>
              <a:spcBef>
                <a:spcPts val="1200"/>
              </a:spcBef>
            </a:pPr>
            <a:r>
              <a:rPr lang="en-US" sz="2000" dirty="0"/>
              <a:t>The first round of § 25.55 based summer inspections occurred this summer,  Jun – Sep 2023.</a:t>
            </a:r>
          </a:p>
          <a:p>
            <a:pPr>
              <a:spcBef>
                <a:spcPts val="1200"/>
              </a:spcBef>
            </a:pPr>
            <a:r>
              <a:rPr lang="en-US" sz="2000" dirty="0"/>
              <a:t>The third round of § 25.55 based winter inspections will run from Dec 2023 through Feb 2024.</a:t>
            </a:r>
          </a:p>
        </p:txBody>
      </p:sp>
      <p:sp>
        <p:nvSpPr>
          <p:cNvPr id="4" name="object 4"/>
          <p:cNvSpPr txBox="1"/>
          <p:nvPr/>
        </p:nvSpPr>
        <p:spPr>
          <a:xfrm>
            <a:off x="11506200" y="6524550"/>
            <a:ext cx="173990" cy="179536"/>
          </a:xfrm>
          <a:prstGeom prst="rect">
            <a:avLst/>
          </a:prstGeom>
        </p:spPr>
        <p:txBody>
          <a:bodyPr vert="horz" wrap="square" lIns="0" tIns="0" rIns="0" bIns="0" rtlCol="0">
            <a:spAutoFit/>
          </a:bodyPr>
          <a:lstStyle/>
          <a:p>
            <a:pPr marL="38100">
              <a:lnSpc>
                <a:spcPts val="1425"/>
              </a:lnSpc>
            </a:pPr>
            <a:fld id="{81D60167-4931-47E6-BA6A-407CBD079E47}" type="slidenum">
              <a:rPr lang="en-US" sz="1200" smtClean="0">
                <a:solidFill>
                  <a:srgbClr val="888888"/>
                </a:solidFill>
                <a:latin typeface="Arial"/>
                <a:cs typeface="Arial"/>
              </a:rPr>
              <a:pPr marL="38100">
                <a:lnSpc>
                  <a:spcPts val="1425"/>
                </a:lnSpc>
              </a:pPr>
              <a:t>3</a:t>
            </a:fld>
            <a:endParaRPr lang="en-US" sz="1200" dirty="0">
              <a:latin typeface="Arial"/>
              <a:cs typeface="Arial"/>
            </a:endParaRPr>
          </a:p>
        </p:txBody>
      </p:sp>
    </p:spTree>
    <p:extLst>
      <p:ext uri="{BB962C8B-B14F-4D97-AF65-F5344CB8AC3E}">
        <p14:creationId xmlns:p14="http://schemas.microsoft.com/office/powerpoint/2010/main" val="21953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000" y="243682"/>
            <a:ext cx="10693400" cy="381515"/>
          </a:xfrm>
          <a:prstGeom prst="rect">
            <a:avLst/>
          </a:prstGeom>
        </p:spPr>
        <p:txBody>
          <a:bodyPr vert="horz" wrap="square" lIns="0" tIns="12065" rIns="0" bIns="0" rtlCol="0">
            <a:spAutoFit/>
          </a:bodyPr>
          <a:lstStyle/>
          <a:p>
            <a:pPr marL="12700">
              <a:spcBef>
                <a:spcPts val="95"/>
              </a:spcBef>
            </a:pPr>
            <a:r>
              <a:rPr lang="en-US" sz="2400" spc="-10" dirty="0">
                <a:solidFill>
                  <a:srgbClr val="00ADC6"/>
                </a:solidFill>
              </a:rPr>
              <a:t>Logistics of Weatherization and Inspection Management </a:t>
            </a:r>
            <a:endParaRPr sz="2400" dirty="0"/>
          </a:p>
        </p:txBody>
      </p:sp>
      <p:sp>
        <p:nvSpPr>
          <p:cNvPr id="3" name="Content Placeholder 2">
            <a:extLst>
              <a:ext uri="{FF2B5EF4-FFF2-40B4-BE49-F238E27FC236}">
                <a16:creationId xmlns:a16="http://schemas.microsoft.com/office/drawing/2014/main" id="{A06CBB55-3F99-A518-C59B-27F9C078B41F}"/>
              </a:ext>
            </a:extLst>
          </p:cNvPr>
          <p:cNvSpPr>
            <a:spLocks noGrp="1"/>
          </p:cNvSpPr>
          <p:nvPr>
            <p:ph idx="1"/>
          </p:nvPr>
        </p:nvSpPr>
        <p:spPr>
          <a:xfrm>
            <a:off x="406400" y="990601"/>
            <a:ext cx="5537200" cy="5052221"/>
          </a:xfrm>
        </p:spPr>
        <p:txBody>
          <a:bodyPr/>
          <a:lstStyle/>
          <a:p>
            <a:pPr>
              <a:spcAft>
                <a:spcPts val="1200"/>
              </a:spcAft>
            </a:pPr>
            <a:r>
              <a:rPr lang="en-US" sz="2000" dirty="0"/>
              <a:t>ERCOT files a compliance report with the PUC by December 20th and June 20th of each year addressing whether each market participant submitted the Declaration.</a:t>
            </a:r>
          </a:p>
          <a:p>
            <a:pPr>
              <a:spcAft>
                <a:spcPts val="1200"/>
              </a:spcAft>
            </a:pPr>
            <a:r>
              <a:rPr lang="en-US" sz="2000" dirty="0"/>
              <a:t>ERCOT issues written Notices of Inspection a minimum of 72-hours prior to each inspection.</a:t>
            </a:r>
          </a:p>
          <a:p>
            <a:pPr>
              <a:spcAft>
                <a:spcPts val="1200"/>
              </a:spcAft>
            </a:pPr>
            <a:r>
              <a:rPr lang="en-US" sz="2000" dirty="0"/>
              <a:t>ERCOT reports market participants that do not remedy deficiencies within the cure period to commission staff.</a:t>
            </a:r>
          </a:p>
        </p:txBody>
      </p:sp>
      <p:sp>
        <p:nvSpPr>
          <p:cNvPr id="4" name="object 4"/>
          <p:cNvSpPr txBox="1"/>
          <p:nvPr/>
        </p:nvSpPr>
        <p:spPr>
          <a:xfrm>
            <a:off x="11506200" y="6553200"/>
            <a:ext cx="173990" cy="179536"/>
          </a:xfrm>
          <a:prstGeom prst="rect">
            <a:avLst/>
          </a:prstGeom>
        </p:spPr>
        <p:txBody>
          <a:bodyPr vert="horz" wrap="square" lIns="0" tIns="0" rIns="0" bIns="0" rtlCol="0">
            <a:spAutoFit/>
          </a:bodyPr>
          <a:lstStyle/>
          <a:p>
            <a:pPr marL="38100">
              <a:lnSpc>
                <a:spcPts val="1425"/>
              </a:lnSpc>
            </a:pPr>
            <a:fld id="{81D60167-4931-47E6-BA6A-407CBD079E47}" type="slidenum">
              <a:rPr sz="1200" dirty="0">
                <a:solidFill>
                  <a:srgbClr val="888888"/>
                </a:solidFill>
                <a:latin typeface="Arial"/>
                <a:cs typeface="Arial"/>
              </a:rPr>
              <a:pPr marL="38100">
                <a:lnSpc>
                  <a:spcPts val="1425"/>
                </a:lnSpc>
              </a:pPr>
              <a:t>4</a:t>
            </a:fld>
            <a:endParaRPr sz="1200">
              <a:latin typeface="Arial"/>
              <a:cs typeface="Arial"/>
            </a:endParaRPr>
          </a:p>
        </p:txBody>
      </p:sp>
      <p:pic>
        <p:nvPicPr>
          <p:cNvPr id="13" name="Picture 12">
            <a:extLst>
              <a:ext uri="{FF2B5EF4-FFF2-40B4-BE49-F238E27FC236}">
                <a16:creationId xmlns:a16="http://schemas.microsoft.com/office/drawing/2014/main" id="{B0FB777E-F767-D73A-F097-CCA87CD24D2B}"/>
              </a:ext>
            </a:extLst>
          </p:cNvPr>
          <p:cNvPicPr>
            <a:picLocks noChangeAspect="1"/>
          </p:cNvPicPr>
          <p:nvPr/>
        </p:nvPicPr>
        <p:blipFill>
          <a:blip r:embed="rId3"/>
          <a:stretch>
            <a:fillRect/>
          </a:stretch>
        </p:blipFill>
        <p:spPr>
          <a:xfrm>
            <a:off x="5908917" y="1702524"/>
            <a:ext cx="5867158" cy="3713988"/>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D5D1E190-9312-2022-BA83-D8720966583E}"/>
              </a:ext>
            </a:extLst>
          </p:cNvPr>
          <p:cNvSpPr/>
          <p:nvPr/>
        </p:nvSpPr>
        <p:spPr>
          <a:xfrm>
            <a:off x="7172809" y="3471040"/>
            <a:ext cx="762000" cy="1095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3A2451-C4EF-F32E-6D31-CC001845543B}"/>
              </a:ext>
            </a:extLst>
          </p:cNvPr>
          <p:cNvSpPr txBox="1"/>
          <p:nvPr/>
        </p:nvSpPr>
        <p:spPr>
          <a:xfrm>
            <a:off x="6977304" y="2592605"/>
            <a:ext cx="1153009" cy="784830"/>
          </a:xfrm>
          <a:prstGeom prst="rect">
            <a:avLst/>
          </a:prstGeom>
          <a:noFill/>
        </p:spPr>
        <p:txBody>
          <a:bodyPr wrap="square" rtlCol="0">
            <a:spAutoFit/>
          </a:bodyPr>
          <a:lstStyle/>
          <a:p>
            <a:r>
              <a:rPr lang="en-US" sz="900" dirty="0">
                <a:solidFill>
                  <a:schemeClr val="accent1">
                    <a:lumMod val="75000"/>
                  </a:schemeClr>
                </a:solidFill>
              </a:rPr>
              <a:t>No summer inspections in 2022 as Phase II was adopted Sep 2022.</a:t>
            </a:r>
          </a:p>
        </p:txBody>
      </p:sp>
    </p:spTree>
    <p:extLst>
      <p:ext uri="{BB962C8B-B14F-4D97-AF65-F5344CB8AC3E}">
        <p14:creationId xmlns:p14="http://schemas.microsoft.com/office/powerpoint/2010/main" val="7962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000" y="243682"/>
            <a:ext cx="10693400" cy="381515"/>
          </a:xfrm>
          <a:prstGeom prst="rect">
            <a:avLst/>
          </a:prstGeom>
        </p:spPr>
        <p:txBody>
          <a:bodyPr vert="horz" wrap="square" lIns="0" tIns="12065" rIns="0" bIns="0" rtlCol="0">
            <a:spAutoFit/>
          </a:bodyPr>
          <a:lstStyle/>
          <a:p>
            <a:pPr marL="12700">
              <a:spcBef>
                <a:spcPts val="95"/>
              </a:spcBef>
            </a:pPr>
            <a:r>
              <a:rPr lang="en-US" sz="2400" spc="-10" dirty="0">
                <a:solidFill>
                  <a:srgbClr val="00ADC6"/>
                </a:solidFill>
              </a:rPr>
              <a:t>Key Takeaways</a:t>
            </a:r>
            <a:endParaRPr sz="2400" dirty="0"/>
          </a:p>
        </p:txBody>
      </p:sp>
      <p:sp>
        <p:nvSpPr>
          <p:cNvPr id="4" name="object 4"/>
          <p:cNvSpPr txBox="1"/>
          <p:nvPr/>
        </p:nvSpPr>
        <p:spPr>
          <a:xfrm>
            <a:off x="11506200" y="6553200"/>
            <a:ext cx="173990" cy="179536"/>
          </a:xfrm>
          <a:prstGeom prst="rect">
            <a:avLst/>
          </a:prstGeom>
        </p:spPr>
        <p:txBody>
          <a:bodyPr vert="horz" wrap="square" lIns="0" tIns="0" rIns="0" bIns="0" rtlCol="0">
            <a:spAutoFit/>
          </a:bodyPr>
          <a:lstStyle/>
          <a:p>
            <a:pPr marL="38100">
              <a:lnSpc>
                <a:spcPts val="1425"/>
              </a:lnSpc>
            </a:pPr>
            <a:fld id="{81D60167-4931-47E6-BA6A-407CBD079E47}" type="slidenum">
              <a:rPr sz="1200" dirty="0">
                <a:solidFill>
                  <a:srgbClr val="888888"/>
                </a:solidFill>
                <a:latin typeface="Arial"/>
                <a:cs typeface="Arial"/>
              </a:rPr>
              <a:pPr marL="38100">
                <a:lnSpc>
                  <a:spcPts val="1425"/>
                </a:lnSpc>
              </a:pPr>
              <a:t>5</a:t>
            </a:fld>
            <a:endParaRPr sz="1200">
              <a:latin typeface="Arial"/>
              <a:cs typeface="Arial"/>
            </a:endParaRPr>
          </a:p>
        </p:txBody>
      </p:sp>
      <p:sp>
        <p:nvSpPr>
          <p:cNvPr id="9" name="Content Placeholder 2">
            <a:extLst>
              <a:ext uri="{FF2B5EF4-FFF2-40B4-BE49-F238E27FC236}">
                <a16:creationId xmlns:a16="http://schemas.microsoft.com/office/drawing/2014/main" id="{E1C9B805-8FEF-A83D-DA40-A4BD1EC463AC}"/>
              </a:ext>
            </a:extLst>
          </p:cNvPr>
          <p:cNvSpPr>
            <a:spLocks noGrp="1"/>
          </p:cNvSpPr>
          <p:nvPr>
            <p:ph idx="1"/>
          </p:nvPr>
        </p:nvSpPr>
        <p:spPr>
          <a:xfrm>
            <a:off x="381000" y="762000"/>
            <a:ext cx="4165600" cy="5052221"/>
          </a:xfrm>
        </p:spPr>
        <p:txBody>
          <a:bodyPr/>
          <a:lstStyle/>
          <a:p>
            <a:pPr marL="0" indent="0">
              <a:buNone/>
            </a:pPr>
            <a:endParaRPr lang="en-US" sz="2000" dirty="0"/>
          </a:p>
          <a:p>
            <a:r>
              <a:rPr lang="en-US" sz="2000" dirty="0"/>
              <a:t>The PUC Weather Emergency Preparedness Rule is having a beneficial effect on system reliability. </a:t>
            </a:r>
          </a:p>
          <a:p>
            <a:endParaRPr lang="en-US" sz="2000" dirty="0"/>
          </a:p>
          <a:p>
            <a:r>
              <a:rPr lang="en-US" sz="2000" dirty="0"/>
              <a:t>Active Market Participant diligence in weatherization preparation and maintenance activities are critical to reliability improvements.</a:t>
            </a:r>
          </a:p>
          <a:p>
            <a:endParaRPr lang="en-US" sz="2000" dirty="0"/>
          </a:p>
          <a:p>
            <a:r>
              <a:rPr lang="en-US" sz="2000" dirty="0"/>
              <a:t>Weatherization Inspection levels are ahead of pace to meet the PUC rule requirements.</a:t>
            </a:r>
          </a:p>
        </p:txBody>
      </p:sp>
      <p:pic>
        <p:nvPicPr>
          <p:cNvPr id="10" name="Content Placeholder 9" descr="A picture containing text, outdoor, sky, road&#10;&#10;Description automatically generated">
            <a:extLst>
              <a:ext uri="{FF2B5EF4-FFF2-40B4-BE49-F238E27FC236}">
                <a16:creationId xmlns:a16="http://schemas.microsoft.com/office/drawing/2014/main" id="{130C7701-8146-DEBF-2843-70827C7608C3}"/>
              </a:ext>
            </a:extLst>
          </p:cNvPr>
          <p:cNvPicPr>
            <a:picLocks noChangeAspect="1"/>
          </p:cNvPicPr>
          <p:nvPr/>
        </p:nvPicPr>
        <p:blipFill rotWithShape="1">
          <a:blip r:embed="rId3">
            <a:extLst>
              <a:ext uri="{28A0092B-C50C-407E-A947-70E740481C1C}">
                <a14:useLocalDpi xmlns:a14="http://schemas.microsoft.com/office/drawing/2010/main" val="0"/>
              </a:ext>
            </a:extLst>
          </a:blip>
          <a:srcRect l="9135" t="1" r="24014" b="1"/>
          <a:stretch/>
        </p:blipFill>
        <p:spPr>
          <a:xfrm>
            <a:off x="4419599" y="1989"/>
            <a:ext cx="7783129" cy="6432434"/>
          </a:xfrm>
          <a:prstGeom prst="rect">
            <a:avLst/>
          </a:prstGeom>
          <a:effectLst>
            <a:softEdge rad="419100"/>
          </a:effectLst>
        </p:spPr>
      </p:pic>
    </p:spTree>
    <p:extLst>
      <p:ext uri="{BB962C8B-B14F-4D97-AF65-F5344CB8AC3E}">
        <p14:creationId xmlns:p14="http://schemas.microsoft.com/office/powerpoint/2010/main" val="345604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9A32-2C45-145E-FE63-D008B33A425B}"/>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100C6CCE-E431-E0E3-3B5D-725DD67B1F2F}"/>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838795183"/>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0EE2A47472547B1EC9C35E9641FC4" ma:contentTypeVersion="13" ma:contentTypeDescription="Create a new document." ma:contentTypeScope="" ma:versionID="382661e862a2c1033914c1361b892e9e">
  <xsd:schema xmlns:xsd="http://www.w3.org/2001/XMLSchema" xmlns:xs="http://www.w3.org/2001/XMLSchema" xmlns:p="http://schemas.microsoft.com/office/2006/metadata/properties" xmlns:ns3="deb546c4-1496-4f95-9940-547279bee108" xmlns:ns4="ea457e85-a675-4a4b-ba71-e3b4f084e7fa" targetNamespace="http://schemas.microsoft.com/office/2006/metadata/properties" ma:root="true" ma:fieldsID="d443b6299408ba1a5cd8ea83fb6e7e16" ns3:_="" ns4:_="">
    <xsd:import namespace="deb546c4-1496-4f95-9940-547279bee108"/>
    <xsd:import namespace="ea457e85-a675-4a4b-ba71-e3b4f084e7fa"/>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546c4-1496-4f95-9940-547279bee108"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57e85-a675-4a4b-ba71-e3b4f084e7f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eb546c4-1496-4f95-9940-547279bee1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6AB22-3CBA-4740-BF3E-3ECB01924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546c4-1496-4f95-9940-547279bee108"/>
    <ds:schemaRef ds:uri="ea457e85-a675-4a4b-ba71-e3b4f084e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deb546c4-1496-4f95-9940-547279bee108"/>
    <ds:schemaRef ds:uri="http://schemas.microsoft.com/office/2006/documentManagement/types"/>
    <ds:schemaRef ds:uri="ea457e85-a675-4a4b-ba71-e3b4f084e7fa"/>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8865</TotalTime>
  <Words>609</Words>
  <Application>Microsoft Office PowerPoint</Application>
  <PresentationFormat>Widescreen</PresentationFormat>
  <Paragraphs>52</Paragraphs>
  <Slides>6</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Calibri Light</vt:lpstr>
      <vt:lpstr>1_Custom Design</vt:lpstr>
      <vt:lpstr>Office Theme</vt:lpstr>
      <vt:lpstr>2_Custom Design</vt:lpstr>
      <vt:lpstr>PowerPoint Presentation</vt:lpstr>
      <vt:lpstr>Regulatory Background</vt:lpstr>
      <vt:lpstr>Regulatory Background (continued)</vt:lpstr>
      <vt:lpstr>Logistics of Weatherization and Inspection Management </vt:lpstr>
      <vt:lpstr>Key Takeaways</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Kezell, David</dc:creator>
  <cp:lastModifiedBy>Kezell, David</cp:lastModifiedBy>
  <cp:revision>57</cp:revision>
  <cp:lastPrinted>2016-01-21T20:53:15Z</cp:lastPrinted>
  <dcterms:created xsi:type="dcterms:W3CDTF">2016-01-21T15:20:31Z</dcterms:created>
  <dcterms:modified xsi:type="dcterms:W3CDTF">2023-11-08T03:24:28Z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0x01010081F0EE2A47472547B1EC9C35E9641FC4</vt:lpwstr>
  </property>
  <property fmtid="{D5CDD505-2E9C-101B-9397-08002B2CF9AE}" pid="3" name="MSIP_Label_7084cbda-52b8-46fb-a7b7-cb5bd465ed85_Enabled">
    <vt:lpwstr>true</vt:lpwstr>
  </property>
  <property fmtid="{D5CDD505-2E9C-101B-9397-08002B2CF9AE}" pid="4" name="MSIP_Label_7084cbda-52b8-46fb-a7b7-cb5bd465ed85_SetDate">
    <vt:lpwstr>2023-10-12T15:14:46Z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45721655-8f43-4303-8869-69692fd7cf48</vt:lpwstr>
  </property>
  <property fmtid="{D5CDD505-2E9C-101B-9397-08002B2CF9AE}" pid="9" name="MSIP_Label_7084cbda-52b8-46fb-a7b7-cb5bd465ed85_ContentBits">
    <vt:lpwstr>0</vt:lpwstr>
  </property>
</Properties>
</file>