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58"/>
  </p:notesMasterIdLst>
  <p:handoutMasterIdLst>
    <p:handoutMasterId r:id="rId59"/>
  </p:handoutMasterIdLst>
  <p:sldIdLst>
    <p:sldId id="671" r:id="rId7"/>
    <p:sldId id="681" r:id="rId8"/>
    <p:sldId id="683" r:id="rId9"/>
    <p:sldId id="682" r:id="rId10"/>
    <p:sldId id="663" r:id="rId11"/>
    <p:sldId id="675" r:id="rId12"/>
    <p:sldId id="676" r:id="rId13"/>
    <p:sldId id="677" r:id="rId14"/>
    <p:sldId id="678" r:id="rId15"/>
    <p:sldId id="679" r:id="rId16"/>
    <p:sldId id="669" r:id="rId17"/>
    <p:sldId id="670" r:id="rId18"/>
    <p:sldId id="542" r:id="rId19"/>
    <p:sldId id="626" r:id="rId20"/>
    <p:sldId id="673" r:id="rId21"/>
    <p:sldId id="658" r:id="rId22"/>
    <p:sldId id="599" r:id="rId23"/>
    <p:sldId id="646" r:id="rId24"/>
    <p:sldId id="647" r:id="rId25"/>
    <p:sldId id="614" r:id="rId26"/>
    <p:sldId id="602" r:id="rId27"/>
    <p:sldId id="634" r:id="rId28"/>
    <p:sldId id="643" r:id="rId29"/>
    <p:sldId id="635" r:id="rId30"/>
    <p:sldId id="604" r:id="rId31"/>
    <p:sldId id="657" r:id="rId32"/>
    <p:sldId id="656" r:id="rId33"/>
    <p:sldId id="636" r:id="rId34"/>
    <p:sldId id="684" r:id="rId35"/>
    <p:sldId id="685" r:id="rId36"/>
    <p:sldId id="686" r:id="rId37"/>
    <p:sldId id="687" r:id="rId38"/>
    <p:sldId id="638" r:id="rId39"/>
    <p:sldId id="652" r:id="rId40"/>
    <p:sldId id="637" r:id="rId41"/>
    <p:sldId id="639" r:id="rId42"/>
    <p:sldId id="640" r:id="rId43"/>
    <p:sldId id="609" r:id="rId44"/>
    <p:sldId id="569" r:id="rId45"/>
    <p:sldId id="571" r:id="rId46"/>
    <p:sldId id="572" r:id="rId47"/>
    <p:sldId id="603" r:id="rId48"/>
    <p:sldId id="608" r:id="rId49"/>
    <p:sldId id="641" r:id="rId50"/>
    <p:sldId id="596" r:id="rId51"/>
    <p:sldId id="607" r:id="rId52"/>
    <p:sldId id="672" r:id="rId53"/>
    <p:sldId id="612" r:id="rId54"/>
    <p:sldId id="660" r:id="rId55"/>
    <p:sldId id="661" r:id="rId56"/>
    <p:sldId id="674"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793AA7F-861A-4740-9874-77149BC6632F}">
          <p14:sldIdLst>
            <p14:sldId id="671"/>
            <p14:sldId id="681"/>
            <p14:sldId id="683"/>
            <p14:sldId id="682"/>
            <p14:sldId id="663"/>
            <p14:sldId id="675"/>
            <p14:sldId id="676"/>
            <p14:sldId id="677"/>
            <p14:sldId id="678"/>
            <p14:sldId id="679"/>
            <p14:sldId id="669"/>
            <p14:sldId id="670"/>
          </p14:sldIdLst>
        </p14:section>
        <p14:section name="Overview" id="{0D0520CA-5F8B-4454-8F0E-C1893FDFEF99}">
          <p14:sldIdLst>
            <p14:sldId id="542"/>
            <p14:sldId id="626"/>
            <p14:sldId id="673"/>
            <p14:sldId id="658"/>
          </p14:sldIdLst>
        </p14:section>
        <p14:section name="NPRR-1191" id="{E48B0FED-1150-465B-89F2-ADBBA00F15FD}">
          <p14:sldIdLst>
            <p14:sldId id="599"/>
            <p14:sldId id="646"/>
            <p14:sldId id="647"/>
            <p14:sldId id="614"/>
            <p14:sldId id="602"/>
            <p14:sldId id="634"/>
            <p14:sldId id="643"/>
          </p14:sldIdLst>
        </p14:section>
        <p14:section name="PGRR-111" id="{872726DA-5323-4C22-9768-2B567BB8279B}">
          <p14:sldIdLst>
            <p14:sldId id="635"/>
            <p14:sldId id="604"/>
            <p14:sldId id="657"/>
            <p14:sldId id="656"/>
            <p14:sldId id="636"/>
            <p14:sldId id="684"/>
            <p14:sldId id="685"/>
            <p14:sldId id="686"/>
            <p14:sldId id="687"/>
            <p14:sldId id="638"/>
            <p14:sldId id="652"/>
            <p14:sldId id="637"/>
            <p14:sldId id="639"/>
            <p14:sldId id="640"/>
            <p14:sldId id="609"/>
          </p14:sldIdLst>
        </p14:section>
        <p14:section name="NOGRR-256" id="{9608F85F-818C-4842-9E7E-B5484020E602}">
          <p14:sldIdLst>
            <p14:sldId id="569"/>
            <p14:sldId id="571"/>
            <p14:sldId id="572"/>
          </p14:sldIdLst>
        </p14:section>
        <p14:section name="Various" id="{8538B1B9-C4AC-480C-BB90-8CFCB21D5B9E}">
          <p14:sldIdLst>
            <p14:sldId id="603"/>
            <p14:sldId id="608"/>
            <p14:sldId id="641"/>
            <p14:sldId id="596"/>
            <p14:sldId id="607"/>
          </p14:sldIdLst>
        </p14:section>
        <p14:section name="Next Steps" id="{6F7CD55F-DF45-4C0D-A66F-13FE06880AFF}">
          <p14:sldIdLst>
            <p14:sldId id="672"/>
            <p14:sldId id="612"/>
            <p14:sldId id="660"/>
            <p14:sldId id="661"/>
            <p14:sldId id="67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210E16-8D79-8505-F57C-62CAD3E6CDAD}" name="Rowe, Evan" initials="RE" userId="S::Evan.Rowe@ercot.com::d81abe1c-6950-4df8-9373-68ccbd619277" providerId="AD"/>
  <p188:author id="{B9996E7C-7F43-782D-6924-D67A30165977}" name="Nathan Bigbee" initials="NB" userId="Nathan Bigbee" providerId="None"/>
  <p188:author id="{95B2E48F-FF42-0370-0F43-70643E8E4E1E}" name="Dwyer, Davida" initials="DD" userId="S::Davida.Dwyer@ercot.com::79b08b87-7cab-486c-83ce-9fe1deb6aa28" providerId="AD"/>
  <p188:author id="{681943A9-36B9-8CCE-5BB5-53154F9E201A}" name="Springer, Agee" initials="SA" userId="S::Agee.Springer@ercot.com::c70aae34-03cc-4ca4-9dc9-ab0f1f0f7e1f" providerId="AD"/>
  <p188:author id="{B23A98CE-C3AC-ADFF-85B2-5D055AEDD4B0}" name="Rowe, Evan" initials="RE" userId="S::evan.rowe@ercot.com::d81abe1c-6950-4df8-9373-68ccbd619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5BC7"/>
    <a:srgbClr val="003865"/>
    <a:srgbClr val="26D07C"/>
    <a:srgbClr val="5B6770"/>
    <a:srgbClr val="00AEC7"/>
    <a:srgbClr val="DEE1E2"/>
    <a:srgbClr val="FF8200"/>
    <a:srgbClr val="FFE6CC"/>
    <a:srgbClr val="E7E200"/>
    <a:srgbClr val="EBE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318557-7D4F-44C8-9AAC-6DA325144E41}" v="130" dt="2023-08-16T13:39:39.841"/>
    <p1510:client id="{ED7EE96A-6A74-4D34-917A-987FF3E1F193}" v="29" dt="2023-08-15T16:49:37.199"/>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0" autoAdjust="0"/>
    <p:restoredTop sz="95160" autoAdjust="0"/>
  </p:normalViewPr>
  <p:slideViewPr>
    <p:cSldViewPr snapToGrid="0">
      <p:cViewPr varScale="1">
        <p:scale>
          <a:sx n="105" d="100"/>
          <a:sy n="105" d="100"/>
        </p:scale>
        <p:origin x="966" y="10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notesMaster" Target="notesMasters/notesMaster1.xml"/><Relationship Id="rId66" Type="http://schemas.microsoft.com/office/2018/10/relationships/authors" Target="authors.xml"/><Relationship Id="rId5" Type="http://schemas.openxmlformats.org/officeDocument/2006/relationships/slideMaster" Target="slideMasters/slideMaster2.xml"/><Relationship Id="rId61" Type="http://schemas.openxmlformats.org/officeDocument/2006/relationships/viewProps" Target="viewProp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microsoft.com/office/2016/11/relationships/changesInfo" Target="changesInfos/changesInfo1.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handoutMaster" Target="handoutMasters/handoutMaster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ringer, Agee" userId="c70aae34-03cc-4ca4-9dc9-ab0f1f0f7e1f" providerId="ADAL" clId="{55318557-7D4F-44C8-9AAC-6DA325144E41}"/>
    <pc:docChg chg="undo redo custSel addSld delSld modSld sldOrd modSection modNotesMaster modHandout">
      <pc:chgData name="Springer, Agee" userId="c70aae34-03cc-4ca4-9dc9-ab0f1f0f7e1f" providerId="ADAL" clId="{55318557-7D4F-44C8-9AAC-6DA325144E41}" dt="2023-08-16T13:39:39.841" v="3271"/>
      <pc:docMkLst>
        <pc:docMk/>
      </pc:docMkLst>
      <pc:sldChg chg="modSp mod">
        <pc:chgData name="Springer, Agee" userId="c70aae34-03cc-4ca4-9dc9-ab0f1f0f7e1f" providerId="ADAL" clId="{55318557-7D4F-44C8-9AAC-6DA325144E41}" dt="2023-08-15T19:40:43.099" v="7" actId="20577"/>
        <pc:sldMkLst>
          <pc:docMk/>
          <pc:sldMk cId="1850676767" sldId="542"/>
        </pc:sldMkLst>
        <pc:spChg chg="mod">
          <ac:chgData name="Springer, Agee" userId="c70aae34-03cc-4ca4-9dc9-ab0f1f0f7e1f" providerId="ADAL" clId="{55318557-7D4F-44C8-9AAC-6DA325144E41}" dt="2023-08-15T19:40:43.099" v="7" actId="20577"/>
          <ac:spMkLst>
            <pc:docMk/>
            <pc:sldMk cId="1850676767" sldId="542"/>
            <ac:spMk id="4" creationId="{71B380C9-83F4-13B7-773B-9880F0F13E5F}"/>
          </ac:spMkLst>
        </pc:spChg>
      </pc:sldChg>
      <pc:sldChg chg="modSp add del mod">
        <pc:chgData name="Springer, Agee" userId="c70aae34-03cc-4ca4-9dc9-ab0f1f0f7e1f" providerId="ADAL" clId="{55318557-7D4F-44C8-9AAC-6DA325144E41}" dt="2023-08-15T19:45:26.416" v="134" actId="47"/>
        <pc:sldMkLst>
          <pc:docMk/>
          <pc:sldMk cId="523696043" sldId="574"/>
        </pc:sldMkLst>
        <pc:spChg chg="mod">
          <ac:chgData name="Springer, Agee" userId="c70aae34-03cc-4ca4-9dc9-ab0f1f0f7e1f" providerId="ADAL" clId="{55318557-7D4F-44C8-9AAC-6DA325144E41}" dt="2023-08-15T19:45:11.315" v="133" actId="20577"/>
          <ac:spMkLst>
            <pc:docMk/>
            <pc:sldMk cId="523696043" sldId="574"/>
            <ac:spMk id="2" creationId="{D4C8ABDA-7515-95BD-508F-09E6553A42E8}"/>
          </ac:spMkLst>
        </pc:spChg>
      </pc:sldChg>
      <pc:sldChg chg="modSp mod">
        <pc:chgData name="Springer, Agee" userId="c70aae34-03cc-4ca4-9dc9-ab0f1f0f7e1f" providerId="ADAL" clId="{55318557-7D4F-44C8-9AAC-6DA325144E41}" dt="2023-08-16T00:07:57.164" v="3007" actId="20577"/>
        <pc:sldMkLst>
          <pc:docMk/>
          <pc:sldMk cId="3580375206" sldId="599"/>
        </pc:sldMkLst>
        <pc:spChg chg="mod">
          <ac:chgData name="Springer, Agee" userId="c70aae34-03cc-4ca4-9dc9-ab0f1f0f7e1f" providerId="ADAL" clId="{55318557-7D4F-44C8-9AAC-6DA325144E41}" dt="2023-08-16T00:07:57.164" v="3007" actId="20577"/>
          <ac:spMkLst>
            <pc:docMk/>
            <pc:sldMk cId="3580375206" sldId="599"/>
            <ac:spMk id="3" creationId="{CFFA457E-A7BC-B299-6CE2-F2F57FE099C1}"/>
          </ac:spMkLst>
        </pc:spChg>
      </pc:sldChg>
      <pc:sldChg chg="modSp mod">
        <pc:chgData name="Springer, Agee" userId="c70aae34-03cc-4ca4-9dc9-ab0f1f0f7e1f" providerId="ADAL" clId="{55318557-7D4F-44C8-9AAC-6DA325144E41}" dt="2023-08-16T00:17:42.820" v="3032" actId="27636"/>
        <pc:sldMkLst>
          <pc:docMk/>
          <pc:sldMk cId="2489848323" sldId="602"/>
        </pc:sldMkLst>
        <pc:spChg chg="mod">
          <ac:chgData name="Springer, Agee" userId="c70aae34-03cc-4ca4-9dc9-ab0f1f0f7e1f" providerId="ADAL" clId="{55318557-7D4F-44C8-9AAC-6DA325144E41}" dt="2023-08-16T00:17:42.820" v="3032" actId="27636"/>
          <ac:spMkLst>
            <pc:docMk/>
            <pc:sldMk cId="2489848323" sldId="602"/>
            <ac:spMk id="3" creationId="{BDD578C0-BCD1-C1B1-256F-4254D582FA86}"/>
          </ac:spMkLst>
        </pc:spChg>
      </pc:sldChg>
      <pc:sldChg chg="modSp mod">
        <pc:chgData name="Springer, Agee" userId="c70aae34-03cc-4ca4-9dc9-ab0f1f0f7e1f" providerId="ADAL" clId="{55318557-7D4F-44C8-9AAC-6DA325144E41}" dt="2023-08-16T01:23:05.675" v="3261" actId="120"/>
        <pc:sldMkLst>
          <pc:docMk/>
          <pc:sldMk cId="3795902379" sldId="603"/>
        </pc:sldMkLst>
        <pc:spChg chg="mod">
          <ac:chgData name="Springer, Agee" userId="c70aae34-03cc-4ca4-9dc9-ab0f1f0f7e1f" providerId="ADAL" clId="{55318557-7D4F-44C8-9AAC-6DA325144E41}" dt="2023-08-16T01:23:05.675" v="3261" actId="120"/>
          <ac:spMkLst>
            <pc:docMk/>
            <pc:sldMk cId="3795902379" sldId="603"/>
            <ac:spMk id="73" creationId="{9EA8A7F4-E3DD-738B-B462-985BC444FEF9}"/>
          </ac:spMkLst>
        </pc:spChg>
      </pc:sldChg>
      <pc:sldChg chg="addSp modSp ord">
        <pc:chgData name="Springer, Agee" userId="c70aae34-03cc-4ca4-9dc9-ab0f1f0f7e1f" providerId="ADAL" clId="{55318557-7D4F-44C8-9AAC-6DA325144E41}" dt="2023-08-15T20:09:58.591" v="535"/>
        <pc:sldMkLst>
          <pc:docMk/>
          <pc:sldMk cId="2134978874" sldId="612"/>
        </pc:sldMkLst>
        <pc:spChg chg="add mod">
          <ac:chgData name="Springer, Agee" userId="c70aae34-03cc-4ca4-9dc9-ab0f1f0f7e1f" providerId="ADAL" clId="{55318557-7D4F-44C8-9AAC-6DA325144E41}" dt="2023-08-15T20:09:37.166" v="533"/>
          <ac:spMkLst>
            <pc:docMk/>
            <pc:sldMk cId="2134978874" sldId="612"/>
            <ac:spMk id="5" creationId="{1A1C6D1B-B7BC-0FE2-325F-D4B119BE7282}"/>
          </ac:spMkLst>
        </pc:spChg>
      </pc:sldChg>
      <pc:sldChg chg="modSp mod">
        <pc:chgData name="Springer, Agee" userId="c70aae34-03cc-4ca4-9dc9-ab0f1f0f7e1f" providerId="ADAL" clId="{55318557-7D4F-44C8-9AAC-6DA325144E41}" dt="2023-08-16T00:11:38.014" v="3028" actId="20577"/>
        <pc:sldMkLst>
          <pc:docMk/>
          <pc:sldMk cId="1054280311" sldId="614"/>
        </pc:sldMkLst>
        <pc:spChg chg="mod">
          <ac:chgData name="Springer, Agee" userId="c70aae34-03cc-4ca4-9dc9-ab0f1f0f7e1f" providerId="ADAL" clId="{55318557-7D4F-44C8-9AAC-6DA325144E41}" dt="2023-08-16T00:11:38.014" v="3028" actId="20577"/>
          <ac:spMkLst>
            <pc:docMk/>
            <pc:sldMk cId="1054280311" sldId="614"/>
            <ac:spMk id="3" creationId="{4E4063D7-B95F-BBAE-6CB7-4F4CD36B325E}"/>
          </ac:spMkLst>
        </pc:spChg>
      </pc:sldChg>
      <pc:sldChg chg="modSp">
        <pc:chgData name="Springer, Agee" userId="c70aae34-03cc-4ca4-9dc9-ab0f1f0f7e1f" providerId="ADAL" clId="{55318557-7D4F-44C8-9AAC-6DA325144E41}" dt="2023-08-15T22:30:19.906" v="2844"/>
        <pc:sldMkLst>
          <pc:docMk/>
          <pc:sldMk cId="3936836992" sldId="636"/>
        </pc:sldMkLst>
        <pc:spChg chg="mod">
          <ac:chgData name="Springer, Agee" userId="c70aae34-03cc-4ca4-9dc9-ab0f1f0f7e1f" providerId="ADAL" clId="{55318557-7D4F-44C8-9AAC-6DA325144E41}" dt="2023-08-15T22:30:19.906" v="2844"/>
          <ac:spMkLst>
            <pc:docMk/>
            <pc:sldMk cId="3936836992" sldId="636"/>
            <ac:spMk id="7" creationId="{6E6BE1F0-0017-601B-E7E6-21FEBB47C810}"/>
          </ac:spMkLst>
        </pc:spChg>
      </pc:sldChg>
      <pc:sldChg chg="modSp mod">
        <pc:chgData name="Springer, Agee" userId="c70aae34-03cc-4ca4-9dc9-ab0f1f0f7e1f" providerId="ADAL" clId="{55318557-7D4F-44C8-9AAC-6DA325144E41}" dt="2023-08-16T01:13:30.266" v="3234" actId="27636"/>
        <pc:sldMkLst>
          <pc:docMk/>
          <pc:sldMk cId="119036074" sldId="638"/>
        </pc:sldMkLst>
        <pc:spChg chg="mod">
          <ac:chgData name="Springer, Agee" userId="c70aae34-03cc-4ca4-9dc9-ab0f1f0f7e1f" providerId="ADAL" clId="{55318557-7D4F-44C8-9AAC-6DA325144E41}" dt="2023-08-16T01:13:30.266" v="3234" actId="27636"/>
          <ac:spMkLst>
            <pc:docMk/>
            <pc:sldMk cId="119036074" sldId="638"/>
            <ac:spMk id="3" creationId="{969513C1-9DE6-E067-477C-47537A52866F}"/>
          </ac:spMkLst>
        </pc:spChg>
      </pc:sldChg>
      <pc:sldChg chg="modSp mod">
        <pc:chgData name="Springer, Agee" userId="c70aae34-03cc-4ca4-9dc9-ab0f1f0f7e1f" providerId="ADAL" clId="{55318557-7D4F-44C8-9AAC-6DA325144E41}" dt="2023-08-16T01:18:49.507" v="3260" actId="20577"/>
        <pc:sldMkLst>
          <pc:docMk/>
          <pc:sldMk cId="4077520451" sldId="639"/>
        </pc:sldMkLst>
        <pc:spChg chg="mod">
          <ac:chgData name="Springer, Agee" userId="c70aae34-03cc-4ca4-9dc9-ab0f1f0f7e1f" providerId="ADAL" clId="{55318557-7D4F-44C8-9AAC-6DA325144E41}" dt="2023-08-16T01:18:49.507" v="3260" actId="20577"/>
          <ac:spMkLst>
            <pc:docMk/>
            <pc:sldMk cId="4077520451" sldId="639"/>
            <ac:spMk id="3" creationId="{D5F396C1-7E19-C336-127F-E37017D73F1D}"/>
          </ac:spMkLst>
        </pc:spChg>
      </pc:sldChg>
      <pc:sldChg chg="modSp mod">
        <pc:chgData name="Springer, Agee" userId="c70aae34-03cc-4ca4-9dc9-ab0f1f0f7e1f" providerId="ADAL" clId="{55318557-7D4F-44C8-9AAC-6DA325144E41}" dt="2023-08-16T01:15:55.732" v="3251"/>
        <pc:sldMkLst>
          <pc:docMk/>
          <pc:sldMk cId="4094097958" sldId="652"/>
        </pc:sldMkLst>
        <pc:spChg chg="mod">
          <ac:chgData name="Springer, Agee" userId="c70aae34-03cc-4ca4-9dc9-ab0f1f0f7e1f" providerId="ADAL" clId="{55318557-7D4F-44C8-9AAC-6DA325144E41}" dt="2023-08-16T01:15:55.732" v="3251"/>
          <ac:spMkLst>
            <pc:docMk/>
            <pc:sldMk cId="4094097958" sldId="652"/>
            <ac:spMk id="3" creationId="{B861D995-BC95-6EB4-3DA1-54AA6DE60530}"/>
          </ac:spMkLst>
        </pc:spChg>
      </pc:sldChg>
      <pc:sldChg chg="addSp delSp modSp mod">
        <pc:chgData name="Springer, Agee" userId="c70aae34-03cc-4ca4-9dc9-ab0f1f0f7e1f" providerId="ADAL" clId="{55318557-7D4F-44C8-9AAC-6DA325144E41}" dt="2023-08-16T01:04:05.142" v="3186" actId="27636"/>
        <pc:sldMkLst>
          <pc:docMk/>
          <pc:sldMk cId="431793777" sldId="657"/>
        </pc:sldMkLst>
        <pc:spChg chg="del mod">
          <ac:chgData name="Springer, Agee" userId="c70aae34-03cc-4ca4-9dc9-ab0f1f0f7e1f" providerId="ADAL" clId="{55318557-7D4F-44C8-9AAC-6DA325144E41}" dt="2023-08-16T01:00:40.269" v="3066" actId="478"/>
          <ac:spMkLst>
            <pc:docMk/>
            <pc:sldMk cId="431793777" sldId="657"/>
            <ac:spMk id="5" creationId="{9B971C05-2A07-26CE-9965-9085E21BE3A9}"/>
          </ac:spMkLst>
        </pc:spChg>
        <pc:spChg chg="mod">
          <ac:chgData name="Springer, Agee" userId="c70aae34-03cc-4ca4-9dc9-ab0f1f0f7e1f" providerId="ADAL" clId="{55318557-7D4F-44C8-9AAC-6DA325144E41}" dt="2023-08-16T01:04:05.142" v="3186" actId="27636"/>
          <ac:spMkLst>
            <pc:docMk/>
            <pc:sldMk cId="431793777" sldId="657"/>
            <ac:spMk id="6" creationId="{F74A1B66-84AC-99F1-0267-31C3F490853F}"/>
          </ac:spMkLst>
        </pc:spChg>
        <pc:spChg chg="add mod ord">
          <ac:chgData name="Springer, Agee" userId="c70aae34-03cc-4ca4-9dc9-ab0f1f0f7e1f" providerId="ADAL" clId="{55318557-7D4F-44C8-9AAC-6DA325144E41}" dt="2023-08-16T01:01:39.983" v="3117" actId="20577"/>
          <ac:spMkLst>
            <pc:docMk/>
            <pc:sldMk cId="431793777" sldId="657"/>
            <ac:spMk id="9" creationId="{82DDB8F8-BD8D-5E53-95C1-D6363DB0D33F}"/>
          </ac:spMkLst>
        </pc:spChg>
        <pc:spChg chg="add del mod">
          <ac:chgData name="Springer, Agee" userId="c70aae34-03cc-4ca4-9dc9-ab0f1f0f7e1f" providerId="ADAL" clId="{55318557-7D4F-44C8-9AAC-6DA325144E41}" dt="2023-08-16T01:00:44.179" v="3067" actId="478"/>
          <ac:spMkLst>
            <pc:docMk/>
            <pc:sldMk cId="431793777" sldId="657"/>
            <ac:spMk id="12" creationId="{8442C6B6-62CE-D343-DE65-A55769C54CB6}"/>
          </ac:spMkLst>
        </pc:spChg>
      </pc:sldChg>
      <pc:sldChg chg="modSp mod">
        <pc:chgData name="Springer, Agee" userId="c70aae34-03cc-4ca4-9dc9-ab0f1f0f7e1f" providerId="ADAL" clId="{55318557-7D4F-44C8-9AAC-6DA325144E41}" dt="2023-08-16T01:25:20.150" v="3269" actId="20577"/>
        <pc:sldMkLst>
          <pc:docMk/>
          <pc:sldMk cId="3644988425" sldId="661"/>
        </pc:sldMkLst>
        <pc:spChg chg="mod">
          <ac:chgData name="Springer, Agee" userId="c70aae34-03cc-4ca4-9dc9-ab0f1f0f7e1f" providerId="ADAL" clId="{55318557-7D4F-44C8-9AAC-6DA325144E41}" dt="2023-08-16T01:25:20.150" v="3269" actId="20577"/>
          <ac:spMkLst>
            <pc:docMk/>
            <pc:sldMk cId="3644988425" sldId="661"/>
            <ac:spMk id="2" creationId="{0C379DF0-9B4D-410E-0BCF-FF6D9DB223A4}"/>
          </ac:spMkLst>
        </pc:spChg>
      </pc:sldChg>
      <pc:sldChg chg="addSp delSp modSp mod">
        <pc:chgData name="Springer, Agee" userId="c70aae34-03cc-4ca4-9dc9-ab0f1f0f7e1f" providerId="ADAL" clId="{55318557-7D4F-44C8-9AAC-6DA325144E41}" dt="2023-08-15T22:32:31.827" v="2889" actId="478"/>
        <pc:sldMkLst>
          <pc:docMk/>
          <pc:sldMk cId="2044735466" sldId="670"/>
        </pc:sldMkLst>
        <pc:spChg chg="add del mod">
          <ac:chgData name="Springer, Agee" userId="c70aae34-03cc-4ca4-9dc9-ab0f1f0f7e1f" providerId="ADAL" clId="{55318557-7D4F-44C8-9AAC-6DA325144E41}" dt="2023-08-15T22:32:31.827" v="2889" actId="478"/>
          <ac:spMkLst>
            <pc:docMk/>
            <pc:sldMk cId="2044735466" sldId="670"/>
            <ac:spMk id="5" creationId="{0A79F88E-949D-F004-F7A9-05DEAD9F7981}"/>
          </ac:spMkLst>
        </pc:spChg>
        <pc:spChg chg="add mod">
          <ac:chgData name="Springer, Agee" userId="c70aae34-03cc-4ca4-9dc9-ab0f1f0f7e1f" providerId="ADAL" clId="{55318557-7D4F-44C8-9AAC-6DA325144E41}" dt="2023-08-15T22:32:29.475" v="2888"/>
          <ac:spMkLst>
            <pc:docMk/>
            <pc:sldMk cId="2044735466" sldId="670"/>
            <ac:spMk id="6" creationId="{8413CAB5-B075-4D02-7003-69E9E02C09EF}"/>
          </ac:spMkLst>
        </pc:spChg>
      </pc:sldChg>
      <pc:sldChg chg="modSp mod">
        <pc:chgData name="Springer, Agee" userId="c70aae34-03cc-4ca4-9dc9-ab0f1f0f7e1f" providerId="ADAL" clId="{55318557-7D4F-44C8-9AAC-6DA325144E41}" dt="2023-08-15T19:44:28.480" v="120" actId="1076"/>
        <pc:sldMkLst>
          <pc:docMk/>
          <pc:sldMk cId="32156314" sldId="671"/>
        </pc:sldMkLst>
        <pc:spChg chg="mod">
          <ac:chgData name="Springer, Agee" userId="c70aae34-03cc-4ca4-9dc9-ab0f1f0f7e1f" providerId="ADAL" clId="{55318557-7D4F-44C8-9AAC-6DA325144E41}" dt="2023-08-15T19:44:28.480" v="120" actId="1076"/>
          <ac:spMkLst>
            <pc:docMk/>
            <pc:sldMk cId="32156314" sldId="671"/>
            <ac:spMk id="4" creationId="{71B380C9-83F4-13B7-773B-9880F0F13E5F}"/>
          </ac:spMkLst>
        </pc:spChg>
      </pc:sldChg>
      <pc:sldChg chg="modSp mod">
        <pc:chgData name="Springer, Agee" userId="c70aae34-03cc-4ca4-9dc9-ab0f1f0f7e1f" providerId="ADAL" clId="{55318557-7D4F-44C8-9AAC-6DA325144E41}" dt="2023-08-15T22:32:12.398" v="2884" actId="14100"/>
        <pc:sldMkLst>
          <pc:docMk/>
          <pc:sldMk cId="3550075925" sldId="677"/>
        </pc:sldMkLst>
        <pc:spChg chg="mod">
          <ac:chgData name="Springer, Agee" userId="c70aae34-03cc-4ca4-9dc9-ab0f1f0f7e1f" providerId="ADAL" clId="{55318557-7D4F-44C8-9AAC-6DA325144E41}" dt="2023-08-15T22:32:12.398" v="2884" actId="14100"/>
          <ac:spMkLst>
            <pc:docMk/>
            <pc:sldMk cId="3550075925" sldId="677"/>
            <ac:spMk id="5" creationId="{B4F01642-0F8A-C1A7-C33F-F6EFA415CD5B}"/>
          </ac:spMkLst>
        </pc:spChg>
      </pc:sldChg>
      <pc:sldChg chg="del">
        <pc:chgData name="Springer, Agee" userId="c70aae34-03cc-4ca4-9dc9-ab0f1f0f7e1f" providerId="ADAL" clId="{55318557-7D4F-44C8-9AAC-6DA325144E41}" dt="2023-08-15T20:18:37.602" v="537" actId="47"/>
        <pc:sldMkLst>
          <pc:docMk/>
          <pc:sldMk cId="4277570498" sldId="680"/>
        </pc:sldMkLst>
      </pc:sldChg>
      <pc:sldChg chg="new del">
        <pc:chgData name="Springer, Agee" userId="c70aae34-03cc-4ca4-9dc9-ab0f1f0f7e1f" providerId="ADAL" clId="{55318557-7D4F-44C8-9AAC-6DA325144E41}" dt="2023-08-15T19:45:07.989" v="127" actId="47"/>
        <pc:sldMkLst>
          <pc:docMk/>
          <pc:sldMk cId="608865529" sldId="681"/>
        </pc:sldMkLst>
      </pc:sldChg>
      <pc:sldChg chg="new del">
        <pc:chgData name="Springer, Agee" userId="c70aae34-03cc-4ca4-9dc9-ab0f1f0f7e1f" providerId="ADAL" clId="{55318557-7D4F-44C8-9AAC-6DA325144E41}" dt="2023-08-15T19:44:46.263" v="122" actId="47"/>
        <pc:sldMkLst>
          <pc:docMk/>
          <pc:sldMk cId="1708002717" sldId="681"/>
        </pc:sldMkLst>
      </pc:sldChg>
      <pc:sldChg chg="modSp new mod">
        <pc:chgData name="Springer, Agee" userId="c70aae34-03cc-4ca4-9dc9-ab0f1f0f7e1f" providerId="ADAL" clId="{55318557-7D4F-44C8-9AAC-6DA325144E41}" dt="2023-08-15T19:59:07.831" v="428" actId="20577"/>
        <pc:sldMkLst>
          <pc:docMk/>
          <pc:sldMk cId="3334456927" sldId="681"/>
        </pc:sldMkLst>
        <pc:spChg chg="mod">
          <ac:chgData name="Springer, Agee" userId="c70aae34-03cc-4ca4-9dc9-ab0f1f0f7e1f" providerId="ADAL" clId="{55318557-7D4F-44C8-9AAC-6DA325144E41}" dt="2023-08-15T19:59:07.831" v="428" actId="20577"/>
          <ac:spMkLst>
            <pc:docMk/>
            <pc:sldMk cId="3334456927" sldId="681"/>
            <ac:spMk id="2" creationId="{33CC7AA4-E8BA-03A1-A601-69776177B66A}"/>
          </ac:spMkLst>
        </pc:spChg>
        <pc:spChg chg="mod">
          <ac:chgData name="Springer, Agee" userId="c70aae34-03cc-4ca4-9dc9-ab0f1f0f7e1f" providerId="ADAL" clId="{55318557-7D4F-44C8-9AAC-6DA325144E41}" dt="2023-08-15T19:51:07.015" v="419" actId="20577"/>
          <ac:spMkLst>
            <pc:docMk/>
            <pc:sldMk cId="3334456927" sldId="681"/>
            <ac:spMk id="3" creationId="{7B80D3AA-37C2-98C8-2D2E-2364F4776321}"/>
          </ac:spMkLst>
        </pc:spChg>
      </pc:sldChg>
      <pc:sldChg chg="add ord">
        <pc:chgData name="Springer, Agee" userId="c70aae34-03cc-4ca4-9dc9-ab0f1f0f7e1f" providerId="ADAL" clId="{55318557-7D4F-44C8-9AAC-6DA325144E41}" dt="2023-08-15T19:49:14.682" v="384"/>
        <pc:sldMkLst>
          <pc:docMk/>
          <pc:sldMk cId="1700976762" sldId="682"/>
        </pc:sldMkLst>
      </pc:sldChg>
      <pc:sldChg chg="addSp delSp modSp new mod">
        <pc:chgData name="Springer, Agee" userId="c70aae34-03cc-4ca4-9dc9-ab0f1f0f7e1f" providerId="ADAL" clId="{55318557-7D4F-44C8-9AAC-6DA325144E41}" dt="2023-08-15T20:06:38.010" v="528" actId="207"/>
        <pc:sldMkLst>
          <pc:docMk/>
          <pc:sldMk cId="3503849133" sldId="683"/>
        </pc:sldMkLst>
        <pc:spChg chg="del mod">
          <ac:chgData name="Springer, Agee" userId="c70aae34-03cc-4ca4-9dc9-ab0f1f0f7e1f" providerId="ADAL" clId="{55318557-7D4F-44C8-9AAC-6DA325144E41}" dt="2023-08-15T20:03:48.992" v="501" actId="478"/>
          <ac:spMkLst>
            <pc:docMk/>
            <pc:sldMk cId="3503849133" sldId="683"/>
            <ac:spMk id="2" creationId="{56AC6FD7-B1F6-5DCA-8A00-FFF7123BB1BC}"/>
          </ac:spMkLst>
        </pc:spChg>
        <pc:spChg chg="mod ord">
          <ac:chgData name="Springer, Agee" userId="c70aae34-03cc-4ca4-9dc9-ab0f1f0f7e1f" providerId="ADAL" clId="{55318557-7D4F-44C8-9AAC-6DA325144E41}" dt="2023-08-15T20:04:31.653" v="515" actId="403"/>
          <ac:spMkLst>
            <pc:docMk/>
            <pc:sldMk cId="3503849133" sldId="683"/>
            <ac:spMk id="3" creationId="{30376A65-72DB-5722-932C-0B45404CCF85}"/>
          </ac:spMkLst>
        </pc:spChg>
        <pc:spChg chg="add del mod">
          <ac:chgData name="Springer, Agee" userId="c70aae34-03cc-4ca4-9dc9-ab0f1f0f7e1f" providerId="ADAL" clId="{55318557-7D4F-44C8-9AAC-6DA325144E41}" dt="2023-08-15T20:03:51.598" v="502" actId="478"/>
          <ac:spMkLst>
            <pc:docMk/>
            <pc:sldMk cId="3503849133" sldId="683"/>
            <ac:spMk id="6" creationId="{08E1A71B-1A51-EB16-4793-15068C8BF916}"/>
          </ac:spMkLst>
        </pc:spChg>
        <pc:spChg chg="add mod">
          <ac:chgData name="Springer, Agee" userId="c70aae34-03cc-4ca4-9dc9-ab0f1f0f7e1f" providerId="ADAL" clId="{55318557-7D4F-44C8-9AAC-6DA325144E41}" dt="2023-08-15T20:04:21.851" v="513" actId="1076"/>
          <ac:spMkLst>
            <pc:docMk/>
            <pc:sldMk cId="3503849133" sldId="683"/>
            <ac:spMk id="7" creationId="{E9AA24E5-96B9-8798-B0DE-082638F32B10}"/>
          </ac:spMkLst>
        </pc:spChg>
        <pc:spChg chg="add mod">
          <ac:chgData name="Springer, Agee" userId="c70aae34-03cc-4ca4-9dc9-ab0f1f0f7e1f" providerId="ADAL" clId="{55318557-7D4F-44C8-9AAC-6DA325144E41}" dt="2023-08-15T20:06:38.010" v="528" actId="207"/>
          <ac:spMkLst>
            <pc:docMk/>
            <pc:sldMk cId="3503849133" sldId="683"/>
            <ac:spMk id="8" creationId="{D8330314-4343-B2D6-3A01-5C1DE26F4C83}"/>
          </ac:spMkLst>
        </pc:spChg>
      </pc:sldChg>
      <pc:sldChg chg="new del">
        <pc:chgData name="Springer, Agee" userId="c70aae34-03cc-4ca4-9dc9-ab0f1f0f7e1f" providerId="ADAL" clId="{55318557-7D4F-44C8-9AAC-6DA325144E41}" dt="2023-08-15T20:02:43.019" v="488" actId="680"/>
        <pc:sldMkLst>
          <pc:docMk/>
          <pc:sldMk cId="386563366" sldId="684"/>
        </pc:sldMkLst>
      </pc:sldChg>
      <pc:sldChg chg="addSp delSp modSp new mod">
        <pc:chgData name="Springer, Agee" userId="c70aae34-03cc-4ca4-9dc9-ab0f1f0f7e1f" providerId="ADAL" clId="{55318557-7D4F-44C8-9AAC-6DA325144E41}" dt="2023-08-16T01:08:11.191" v="3194" actId="20577"/>
        <pc:sldMkLst>
          <pc:docMk/>
          <pc:sldMk cId="3895653411" sldId="684"/>
        </pc:sldMkLst>
        <pc:spChg chg="mod">
          <ac:chgData name="Springer, Agee" userId="c70aae34-03cc-4ca4-9dc9-ab0f1f0f7e1f" providerId="ADAL" clId="{55318557-7D4F-44C8-9AAC-6DA325144E41}" dt="2023-08-15T20:42:32.879" v="944" actId="20577"/>
          <ac:spMkLst>
            <pc:docMk/>
            <pc:sldMk cId="3895653411" sldId="684"/>
            <ac:spMk id="2" creationId="{A31C4883-EA23-CC50-C893-E7642A2E692A}"/>
          </ac:spMkLst>
        </pc:spChg>
        <pc:spChg chg="del mod">
          <ac:chgData name="Springer, Agee" userId="c70aae34-03cc-4ca4-9dc9-ab0f1f0f7e1f" providerId="ADAL" clId="{55318557-7D4F-44C8-9AAC-6DA325144E41}" dt="2023-08-15T20:24:31.596" v="774" actId="1032"/>
          <ac:spMkLst>
            <pc:docMk/>
            <pc:sldMk cId="3895653411" sldId="684"/>
            <ac:spMk id="3" creationId="{C3AD652C-6633-9D4A-9CAD-8E15BD5A4468}"/>
          </ac:spMkLst>
        </pc:spChg>
        <pc:spChg chg="add del mod">
          <ac:chgData name="Springer, Agee" userId="c70aae34-03cc-4ca4-9dc9-ab0f1f0f7e1f" providerId="ADAL" clId="{55318557-7D4F-44C8-9AAC-6DA325144E41}" dt="2023-08-15T22:23:41.856" v="2815" actId="478"/>
          <ac:spMkLst>
            <pc:docMk/>
            <pc:sldMk cId="3895653411" sldId="684"/>
            <ac:spMk id="5" creationId="{004E0DC8-4EB0-6E29-7DEA-43EB365E9AC5}"/>
          </ac:spMkLst>
        </pc:spChg>
        <pc:spChg chg="add del mod">
          <ac:chgData name="Springer, Agee" userId="c70aae34-03cc-4ca4-9dc9-ab0f1f0f7e1f" providerId="ADAL" clId="{55318557-7D4F-44C8-9AAC-6DA325144E41}" dt="2023-08-15T20:36:57.805" v="891" actId="478"/>
          <ac:spMkLst>
            <pc:docMk/>
            <pc:sldMk cId="3895653411" sldId="684"/>
            <ac:spMk id="8" creationId="{3DF6DFCF-199E-5936-B0B2-F2634E6D8F4A}"/>
          </ac:spMkLst>
        </pc:spChg>
        <pc:spChg chg="add mod">
          <ac:chgData name="Springer, Agee" userId="c70aae34-03cc-4ca4-9dc9-ab0f1f0f7e1f" providerId="ADAL" clId="{55318557-7D4F-44C8-9AAC-6DA325144E41}" dt="2023-08-15T22:23:57.820" v="2819" actId="1076"/>
          <ac:spMkLst>
            <pc:docMk/>
            <pc:sldMk cId="3895653411" sldId="684"/>
            <ac:spMk id="12" creationId="{95BCDB00-3D9A-B4CC-A0CA-759F21B63A98}"/>
          </ac:spMkLst>
        </pc:spChg>
        <pc:spChg chg="add mod">
          <ac:chgData name="Springer, Agee" userId="c70aae34-03cc-4ca4-9dc9-ab0f1f0f7e1f" providerId="ADAL" clId="{55318557-7D4F-44C8-9AAC-6DA325144E41}" dt="2023-08-16T01:08:11.191" v="3194" actId="20577"/>
          <ac:spMkLst>
            <pc:docMk/>
            <pc:sldMk cId="3895653411" sldId="684"/>
            <ac:spMk id="13" creationId="{100DA0B7-DAE4-D384-E003-AF0DFBD64B50}"/>
          </ac:spMkLst>
        </pc:spChg>
        <pc:spChg chg="add mod">
          <ac:chgData name="Springer, Agee" userId="c70aae34-03cc-4ca4-9dc9-ab0f1f0f7e1f" providerId="ADAL" clId="{55318557-7D4F-44C8-9AAC-6DA325144E41}" dt="2023-08-15T22:30:00.835" v="2842"/>
          <ac:spMkLst>
            <pc:docMk/>
            <pc:sldMk cId="3895653411" sldId="684"/>
            <ac:spMk id="15" creationId="{F54B3E07-E52A-9CCF-5672-2B0A5D46364D}"/>
          </ac:spMkLst>
        </pc:spChg>
        <pc:spChg chg="add mod">
          <ac:chgData name="Springer, Agee" userId="c70aae34-03cc-4ca4-9dc9-ab0f1f0f7e1f" providerId="ADAL" clId="{55318557-7D4F-44C8-9AAC-6DA325144E41}" dt="2023-08-15T22:29:38.665" v="2838"/>
          <ac:spMkLst>
            <pc:docMk/>
            <pc:sldMk cId="3895653411" sldId="684"/>
            <ac:spMk id="16" creationId="{B799CEFD-3E45-DB86-6B62-DCF0DAD90AC3}"/>
          </ac:spMkLst>
        </pc:spChg>
        <pc:graphicFrameChg chg="add del mod modGraphic">
          <ac:chgData name="Springer, Agee" userId="c70aae34-03cc-4ca4-9dc9-ab0f1f0f7e1f" providerId="ADAL" clId="{55318557-7D4F-44C8-9AAC-6DA325144E41}" dt="2023-08-15T20:36:55.379" v="888" actId="478"/>
          <ac:graphicFrameMkLst>
            <pc:docMk/>
            <pc:sldMk cId="3895653411" sldId="684"/>
            <ac:graphicFrameMk id="6" creationId="{0582BAE2-424B-2F57-D787-66683A3152C7}"/>
          </ac:graphicFrameMkLst>
        </pc:graphicFrameChg>
        <pc:graphicFrameChg chg="add del mod">
          <ac:chgData name="Springer, Agee" userId="c70aae34-03cc-4ca4-9dc9-ab0f1f0f7e1f" providerId="ADAL" clId="{55318557-7D4F-44C8-9AAC-6DA325144E41}" dt="2023-08-15T20:37:12.345" v="893" actId="478"/>
          <ac:graphicFrameMkLst>
            <pc:docMk/>
            <pc:sldMk cId="3895653411" sldId="684"/>
            <ac:graphicFrameMk id="9" creationId="{C49B29AF-71EF-29F5-78B2-833A6B9DF192}"/>
          </ac:graphicFrameMkLst>
        </pc:graphicFrameChg>
        <pc:graphicFrameChg chg="add del mod">
          <ac:chgData name="Springer, Agee" userId="c70aae34-03cc-4ca4-9dc9-ab0f1f0f7e1f" providerId="ADAL" clId="{55318557-7D4F-44C8-9AAC-6DA325144E41}" dt="2023-08-15T20:37:56.755" v="897" actId="478"/>
          <ac:graphicFrameMkLst>
            <pc:docMk/>
            <pc:sldMk cId="3895653411" sldId="684"/>
            <ac:graphicFrameMk id="10" creationId="{C49B29AF-71EF-29F5-78B2-833A6B9DF192}"/>
          </ac:graphicFrameMkLst>
        </pc:graphicFrameChg>
        <pc:graphicFrameChg chg="add del mod">
          <ac:chgData name="Springer, Agee" userId="c70aae34-03cc-4ca4-9dc9-ab0f1f0f7e1f" providerId="ADAL" clId="{55318557-7D4F-44C8-9AAC-6DA325144E41}" dt="2023-08-15T22:23:52.320" v="2816" actId="478"/>
          <ac:graphicFrameMkLst>
            <pc:docMk/>
            <pc:sldMk cId="3895653411" sldId="684"/>
            <ac:graphicFrameMk id="11" creationId="{C49B29AF-71EF-29F5-78B2-833A6B9DF192}"/>
          </ac:graphicFrameMkLst>
        </pc:graphicFrameChg>
        <pc:graphicFrameChg chg="add mod">
          <ac:chgData name="Springer, Agee" userId="c70aae34-03cc-4ca4-9dc9-ab0f1f0f7e1f" providerId="ADAL" clId="{55318557-7D4F-44C8-9AAC-6DA325144E41}" dt="2023-08-15T22:23:52.638" v="2818"/>
          <ac:graphicFrameMkLst>
            <pc:docMk/>
            <pc:sldMk cId="3895653411" sldId="684"/>
            <ac:graphicFrameMk id="14" creationId="{462F0DD9-4A58-1CBF-02C4-FB6A4310ABBB}"/>
          </ac:graphicFrameMkLst>
        </pc:graphicFrameChg>
      </pc:sldChg>
      <pc:sldChg chg="addSp modSp add mod">
        <pc:chgData name="Springer, Agee" userId="c70aae34-03cc-4ca4-9dc9-ab0f1f0f7e1f" providerId="ADAL" clId="{55318557-7D4F-44C8-9AAC-6DA325144E41}" dt="2023-08-16T01:08:15.563" v="3202" actId="20577"/>
        <pc:sldMkLst>
          <pc:docMk/>
          <pc:sldMk cId="1033185758" sldId="685"/>
        </pc:sldMkLst>
        <pc:spChg chg="add mod">
          <ac:chgData name="Springer, Agee" userId="c70aae34-03cc-4ca4-9dc9-ab0f1f0f7e1f" providerId="ADAL" clId="{55318557-7D4F-44C8-9AAC-6DA325144E41}" dt="2023-08-15T22:29:39.681" v="2839"/>
          <ac:spMkLst>
            <pc:docMk/>
            <pc:sldMk cId="1033185758" sldId="685"/>
            <ac:spMk id="3" creationId="{4902989B-ADBE-F351-498B-912106E52166}"/>
          </ac:spMkLst>
        </pc:spChg>
        <pc:spChg chg="mod">
          <ac:chgData name="Springer, Agee" userId="c70aae34-03cc-4ca4-9dc9-ab0f1f0f7e1f" providerId="ADAL" clId="{55318557-7D4F-44C8-9AAC-6DA325144E41}" dt="2023-08-16T01:08:15.563" v="3202" actId="20577"/>
          <ac:spMkLst>
            <pc:docMk/>
            <pc:sldMk cId="1033185758" sldId="685"/>
            <ac:spMk id="5" creationId="{004E0DC8-4EB0-6E29-7DEA-43EB365E9AC5}"/>
          </ac:spMkLst>
        </pc:spChg>
        <pc:spChg chg="add mod">
          <ac:chgData name="Springer, Agee" userId="c70aae34-03cc-4ca4-9dc9-ab0f1f0f7e1f" providerId="ADAL" clId="{55318557-7D4F-44C8-9AAC-6DA325144E41}" dt="2023-08-15T22:30:34.506" v="2846"/>
          <ac:spMkLst>
            <pc:docMk/>
            <pc:sldMk cId="1033185758" sldId="685"/>
            <ac:spMk id="6" creationId="{8394EF5D-CC95-5643-445F-B4D42AAB040D}"/>
          </ac:spMkLst>
        </pc:spChg>
        <pc:spChg chg="mod">
          <ac:chgData name="Springer, Agee" userId="c70aae34-03cc-4ca4-9dc9-ab0f1f0f7e1f" providerId="ADAL" clId="{55318557-7D4F-44C8-9AAC-6DA325144E41}" dt="2023-08-15T23:03:30.728" v="2940" actId="20577"/>
          <ac:spMkLst>
            <pc:docMk/>
            <pc:sldMk cId="1033185758" sldId="685"/>
            <ac:spMk id="12" creationId="{95BCDB00-3D9A-B4CC-A0CA-759F21B63A98}"/>
          </ac:spMkLst>
        </pc:spChg>
        <pc:graphicFrameChg chg="mod">
          <ac:chgData name="Springer, Agee" userId="c70aae34-03cc-4ca4-9dc9-ab0f1f0f7e1f" providerId="ADAL" clId="{55318557-7D4F-44C8-9AAC-6DA325144E41}" dt="2023-08-15T20:47:18.525" v="1429" actId="1076"/>
          <ac:graphicFrameMkLst>
            <pc:docMk/>
            <pc:sldMk cId="1033185758" sldId="685"/>
            <ac:graphicFrameMk id="11" creationId="{C49B29AF-71EF-29F5-78B2-833A6B9DF192}"/>
          </ac:graphicFrameMkLst>
        </pc:graphicFrameChg>
      </pc:sldChg>
      <pc:sldChg chg="addSp modSp add mod">
        <pc:chgData name="Springer, Agee" userId="c70aae34-03cc-4ca4-9dc9-ab0f1f0f7e1f" providerId="ADAL" clId="{55318557-7D4F-44C8-9AAC-6DA325144E41}" dt="2023-08-16T01:08:19.953" v="3210" actId="20577"/>
        <pc:sldMkLst>
          <pc:docMk/>
          <pc:sldMk cId="3971480346" sldId="686"/>
        </pc:sldMkLst>
        <pc:spChg chg="add mod">
          <ac:chgData name="Springer, Agee" userId="c70aae34-03cc-4ca4-9dc9-ab0f1f0f7e1f" providerId="ADAL" clId="{55318557-7D4F-44C8-9AAC-6DA325144E41}" dt="2023-08-15T22:29:40.383" v="2840"/>
          <ac:spMkLst>
            <pc:docMk/>
            <pc:sldMk cId="3971480346" sldId="686"/>
            <ac:spMk id="3" creationId="{40E52887-E828-44DE-73ED-80F2CB676C3C}"/>
          </ac:spMkLst>
        </pc:spChg>
        <pc:spChg chg="mod">
          <ac:chgData name="Springer, Agee" userId="c70aae34-03cc-4ca4-9dc9-ab0f1f0f7e1f" providerId="ADAL" clId="{55318557-7D4F-44C8-9AAC-6DA325144E41}" dt="2023-08-16T01:08:19.953" v="3210" actId="20577"/>
          <ac:spMkLst>
            <pc:docMk/>
            <pc:sldMk cId="3971480346" sldId="686"/>
            <ac:spMk id="5" creationId="{004E0DC8-4EB0-6E29-7DEA-43EB365E9AC5}"/>
          </ac:spMkLst>
        </pc:spChg>
        <pc:spChg chg="add mod">
          <ac:chgData name="Springer, Agee" userId="c70aae34-03cc-4ca4-9dc9-ab0f1f0f7e1f" providerId="ADAL" clId="{55318557-7D4F-44C8-9AAC-6DA325144E41}" dt="2023-08-15T22:30:45.356" v="2848"/>
          <ac:spMkLst>
            <pc:docMk/>
            <pc:sldMk cId="3971480346" sldId="686"/>
            <ac:spMk id="6" creationId="{954AC9F8-BCD8-A66C-D0FC-0A218B79AD1D}"/>
          </ac:spMkLst>
        </pc:spChg>
        <pc:spChg chg="mod">
          <ac:chgData name="Springer, Agee" userId="c70aae34-03cc-4ca4-9dc9-ab0f1f0f7e1f" providerId="ADAL" clId="{55318557-7D4F-44C8-9AAC-6DA325144E41}" dt="2023-08-15T22:21:46.615" v="2674" actId="20577"/>
          <ac:spMkLst>
            <pc:docMk/>
            <pc:sldMk cId="3971480346" sldId="686"/>
            <ac:spMk id="12" creationId="{95BCDB00-3D9A-B4CC-A0CA-759F21B63A98}"/>
          </ac:spMkLst>
        </pc:spChg>
      </pc:sldChg>
      <pc:sldChg chg="addSp modSp add mod">
        <pc:chgData name="Springer, Agee" userId="c70aae34-03cc-4ca4-9dc9-ab0f1f0f7e1f" providerId="ADAL" clId="{55318557-7D4F-44C8-9AAC-6DA325144E41}" dt="2023-08-16T01:08:25.648" v="3220" actId="20577"/>
        <pc:sldMkLst>
          <pc:docMk/>
          <pc:sldMk cId="96847372" sldId="687"/>
        </pc:sldMkLst>
        <pc:spChg chg="add mod">
          <ac:chgData name="Springer, Agee" userId="c70aae34-03cc-4ca4-9dc9-ab0f1f0f7e1f" providerId="ADAL" clId="{55318557-7D4F-44C8-9AAC-6DA325144E41}" dt="2023-08-15T22:29:41.251" v="2841"/>
          <ac:spMkLst>
            <pc:docMk/>
            <pc:sldMk cId="96847372" sldId="687"/>
            <ac:spMk id="3" creationId="{E0709917-A0D9-5FB0-0857-9A56A3893987}"/>
          </ac:spMkLst>
        </pc:spChg>
        <pc:spChg chg="mod">
          <ac:chgData name="Springer, Agee" userId="c70aae34-03cc-4ca4-9dc9-ab0f1f0f7e1f" providerId="ADAL" clId="{55318557-7D4F-44C8-9AAC-6DA325144E41}" dt="2023-08-16T01:08:25.648" v="3220" actId="20577"/>
          <ac:spMkLst>
            <pc:docMk/>
            <pc:sldMk cId="96847372" sldId="687"/>
            <ac:spMk id="5" creationId="{004E0DC8-4EB0-6E29-7DEA-43EB365E9AC5}"/>
          </ac:spMkLst>
        </pc:spChg>
        <pc:spChg chg="add mod">
          <ac:chgData name="Springer, Agee" userId="c70aae34-03cc-4ca4-9dc9-ab0f1f0f7e1f" providerId="ADAL" clId="{55318557-7D4F-44C8-9AAC-6DA325144E41}" dt="2023-08-15T22:30:05.956" v="2843"/>
          <ac:spMkLst>
            <pc:docMk/>
            <pc:sldMk cId="96847372" sldId="687"/>
            <ac:spMk id="6" creationId="{9F4E81A3-3305-669F-99DD-F3F6CDF7E0E7}"/>
          </ac:spMkLst>
        </pc:spChg>
        <pc:spChg chg="mod">
          <ac:chgData name="Springer, Agee" userId="c70aae34-03cc-4ca4-9dc9-ab0f1f0f7e1f" providerId="ADAL" clId="{55318557-7D4F-44C8-9AAC-6DA325144E41}" dt="2023-08-15T22:23:07.810" v="2806" actId="20577"/>
          <ac:spMkLst>
            <pc:docMk/>
            <pc:sldMk cId="96847372" sldId="687"/>
            <ac:spMk id="12" creationId="{95BCDB00-3D9A-B4CC-A0CA-759F21B63A9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Reliable Interconnection Amount (MW)</c:v>
                </c:pt>
              </c:strCache>
            </c:strRef>
          </c:tx>
          <c:spPr>
            <a:solidFill>
              <a:schemeClr val="accent1"/>
            </a:solidFill>
            <a:ln>
              <a:noFill/>
            </a:ln>
            <a:effectLst/>
          </c:spPr>
          <c:invertIfNegative val="0"/>
          <c:dPt>
            <c:idx val="0"/>
            <c:invertIfNegative val="0"/>
            <c:bubble3D val="0"/>
            <c:spPr>
              <a:solidFill>
                <a:srgbClr val="5B6770"/>
              </a:solidFill>
              <a:ln>
                <a:noFill/>
              </a:ln>
              <a:effectLst/>
            </c:spPr>
            <c:extLst>
              <c:ext xmlns:c16="http://schemas.microsoft.com/office/drawing/2014/chart" uri="{C3380CC4-5D6E-409C-BE32-E72D297353CC}">
                <c16:uniqueId val="{00000001-F368-48CD-AB22-2C45E0C31553}"/>
              </c:ext>
            </c:extLst>
          </c:dPt>
          <c:dPt>
            <c:idx val="1"/>
            <c:invertIfNegative val="0"/>
            <c:bubble3D val="0"/>
            <c:spPr>
              <a:solidFill>
                <a:srgbClr val="00AEC7"/>
              </a:solidFill>
              <a:ln>
                <a:noFill/>
              </a:ln>
              <a:effectLst/>
            </c:spPr>
            <c:extLst>
              <c:ext xmlns:c16="http://schemas.microsoft.com/office/drawing/2014/chart" uri="{C3380CC4-5D6E-409C-BE32-E72D297353CC}">
                <c16:uniqueId val="{00000003-F368-48CD-AB22-2C45E0C31553}"/>
              </c:ext>
            </c:extLst>
          </c:dPt>
          <c:cat>
            <c:strRef>
              <c:f>Sheet1!$A$2:$A$3</c:f>
              <c:strCache>
                <c:ptCount val="2"/>
                <c:pt idx="0">
                  <c:v>Firm</c:v>
                </c:pt>
                <c:pt idx="1">
                  <c:v>CLR</c:v>
                </c:pt>
              </c:strCache>
            </c:strRef>
          </c:cat>
          <c:val>
            <c:numRef>
              <c:f>Sheet1!$B$2:$B$3</c:f>
              <c:numCache>
                <c:formatCode>General</c:formatCode>
                <c:ptCount val="2"/>
                <c:pt idx="0">
                  <c:v>300</c:v>
                </c:pt>
                <c:pt idx="1">
                  <c:v>300</c:v>
                </c:pt>
              </c:numCache>
            </c:numRef>
          </c:val>
          <c:extLst>
            <c:ext xmlns:c16="http://schemas.microsoft.com/office/drawing/2014/chart" uri="{C3380CC4-5D6E-409C-BE32-E72D297353CC}">
              <c16:uniqueId val="{00000004-F368-48CD-AB22-2C45E0C31553}"/>
            </c:ext>
          </c:extLst>
        </c:ser>
        <c:dLbls>
          <c:showLegendKey val="0"/>
          <c:showVal val="0"/>
          <c:showCatName val="0"/>
          <c:showSerName val="0"/>
          <c:showPercent val="0"/>
          <c:showBubbleSize val="0"/>
        </c:dLbls>
        <c:gapWidth val="219"/>
        <c:overlap val="-27"/>
        <c:axId val="194244543"/>
        <c:axId val="206525759"/>
      </c:barChart>
      <c:catAx>
        <c:axId val="1942445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Desired Load Participation Type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000" b="1" i="0" u="none" strike="noStrike" kern="1200" baseline="0">
                <a:solidFill>
                  <a:schemeClr val="tx1">
                    <a:lumMod val="65000"/>
                    <a:lumOff val="35000"/>
                  </a:schemeClr>
                </a:solidFill>
                <a:latin typeface="+mn-lt"/>
                <a:ea typeface="+mn-ea"/>
                <a:cs typeface="+mn-cs"/>
              </a:defRPr>
            </a:pPr>
            <a:endParaRPr lang="en-US"/>
          </a:p>
        </c:txPr>
        <c:crossAx val="206525759"/>
        <c:crosses val="autoZero"/>
        <c:auto val="0"/>
        <c:lblAlgn val="ctr"/>
        <c:lblOffset val="100"/>
        <c:noMultiLvlLbl val="0"/>
      </c:catAx>
      <c:valAx>
        <c:axId val="2065257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Reliable Interconnection Amount (MW)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2445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Reliable Interconnection Amount (MW)</c:v>
                </c:pt>
              </c:strCache>
            </c:strRef>
          </c:tx>
          <c:spPr>
            <a:solidFill>
              <a:schemeClr val="accent1"/>
            </a:solidFill>
            <a:ln>
              <a:noFill/>
            </a:ln>
            <a:effectLst/>
          </c:spPr>
          <c:invertIfNegative val="0"/>
          <c:dPt>
            <c:idx val="0"/>
            <c:invertIfNegative val="0"/>
            <c:bubble3D val="0"/>
            <c:spPr>
              <a:solidFill>
                <a:srgbClr val="5B6770"/>
              </a:solidFill>
              <a:ln>
                <a:noFill/>
              </a:ln>
              <a:effectLst/>
            </c:spPr>
            <c:extLst>
              <c:ext xmlns:c16="http://schemas.microsoft.com/office/drawing/2014/chart" uri="{C3380CC4-5D6E-409C-BE32-E72D297353CC}">
                <c16:uniqueId val="{00000001-06B8-4A72-A1F7-AEFE43BE0297}"/>
              </c:ext>
            </c:extLst>
          </c:dPt>
          <c:dPt>
            <c:idx val="1"/>
            <c:invertIfNegative val="0"/>
            <c:bubble3D val="0"/>
            <c:spPr>
              <a:solidFill>
                <a:srgbClr val="00AEC7"/>
              </a:solidFill>
              <a:ln>
                <a:noFill/>
              </a:ln>
              <a:effectLst/>
            </c:spPr>
            <c:extLst>
              <c:ext xmlns:c16="http://schemas.microsoft.com/office/drawing/2014/chart" uri="{C3380CC4-5D6E-409C-BE32-E72D297353CC}">
                <c16:uniqueId val="{00000003-06B8-4A72-A1F7-AEFE43BE0297}"/>
              </c:ext>
            </c:extLst>
          </c:dPt>
          <c:cat>
            <c:strRef>
              <c:f>Sheet1!$A$2:$A$3</c:f>
              <c:strCache>
                <c:ptCount val="2"/>
                <c:pt idx="0">
                  <c:v>Firm</c:v>
                </c:pt>
                <c:pt idx="1">
                  <c:v>CLR</c:v>
                </c:pt>
              </c:strCache>
            </c:strRef>
          </c:cat>
          <c:val>
            <c:numRef>
              <c:f>Sheet1!$B$2:$B$3</c:f>
              <c:numCache>
                <c:formatCode>General</c:formatCode>
                <c:ptCount val="2"/>
                <c:pt idx="0">
                  <c:v>210</c:v>
                </c:pt>
                <c:pt idx="1">
                  <c:v>300</c:v>
                </c:pt>
              </c:numCache>
            </c:numRef>
          </c:val>
          <c:extLst>
            <c:ext xmlns:c16="http://schemas.microsoft.com/office/drawing/2014/chart" uri="{C3380CC4-5D6E-409C-BE32-E72D297353CC}">
              <c16:uniqueId val="{00000004-06B8-4A72-A1F7-AEFE43BE0297}"/>
            </c:ext>
          </c:extLst>
        </c:ser>
        <c:dLbls>
          <c:showLegendKey val="0"/>
          <c:showVal val="0"/>
          <c:showCatName val="0"/>
          <c:showSerName val="0"/>
          <c:showPercent val="0"/>
          <c:showBubbleSize val="0"/>
        </c:dLbls>
        <c:gapWidth val="219"/>
        <c:overlap val="-27"/>
        <c:axId val="194244543"/>
        <c:axId val="206525759"/>
      </c:barChart>
      <c:catAx>
        <c:axId val="1942445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Desired Load Participation Type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000" b="1" i="0" u="none" strike="noStrike" kern="1200" baseline="0">
                <a:solidFill>
                  <a:schemeClr val="tx1">
                    <a:lumMod val="65000"/>
                    <a:lumOff val="35000"/>
                  </a:schemeClr>
                </a:solidFill>
                <a:latin typeface="+mn-lt"/>
                <a:ea typeface="+mn-ea"/>
                <a:cs typeface="+mn-cs"/>
              </a:defRPr>
            </a:pPr>
            <a:endParaRPr lang="en-US"/>
          </a:p>
        </c:txPr>
        <c:crossAx val="206525759"/>
        <c:crosses val="autoZero"/>
        <c:auto val="0"/>
        <c:lblAlgn val="ctr"/>
        <c:lblOffset val="100"/>
        <c:noMultiLvlLbl val="0"/>
      </c:catAx>
      <c:valAx>
        <c:axId val="2065257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Reliable Interconnection Amount (MW)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2445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Reliable Interconnection Amount (MW)</c:v>
                </c:pt>
              </c:strCache>
            </c:strRef>
          </c:tx>
          <c:spPr>
            <a:solidFill>
              <a:schemeClr val="accent1"/>
            </a:solidFill>
            <a:ln>
              <a:noFill/>
            </a:ln>
            <a:effectLst/>
          </c:spPr>
          <c:invertIfNegative val="0"/>
          <c:dPt>
            <c:idx val="0"/>
            <c:invertIfNegative val="0"/>
            <c:bubble3D val="0"/>
            <c:spPr>
              <a:solidFill>
                <a:srgbClr val="5B6770"/>
              </a:solidFill>
              <a:ln>
                <a:noFill/>
              </a:ln>
              <a:effectLst/>
            </c:spPr>
            <c:extLst>
              <c:ext xmlns:c16="http://schemas.microsoft.com/office/drawing/2014/chart" uri="{C3380CC4-5D6E-409C-BE32-E72D297353CC}">
                <c16:uniqueId val="{00000001-06B8-4A72-A1F7-AEFE43BE0297}"/>
              </c:ext>
            </c:extLst>
          </c:dPt>
          <c:dPt>
            <c:idx val="1"/>
            <c:invertIfNegative val="0"/>
            <c:bubble3D val="0"/>
            <c:spPr>
              <a:solidFill>
                <a:srgbClr val="00AEC7"/>
              </a:solidFill>
              <a:ln>
                <a:noFill/>
              </a:ln>
              <a:effectLst/>
            </c:spPr>
            <c:extLst>
              <c:ext xmlns:c16="http://schemas.microsoft.com/office/drawing/2014/chart" uri="{C3380CC4-5D6E-409C-BE32-E72D297353CC}">
                <c16:uniqueId val="{00000003-06B8-4A72-A1F7-AEFE43BE0297}"/>
              </c:ext>
            </c:extLst>
          </c:dPt>
          <c:cat>
            <c:strRef>
              <c:f>Sheet1!$A$2:$A$3</c:f>
              <c:strCache>
                <c:ptCount val="2"/>
                <c:pt idx="0">
                  <c:v>Firm</c:v>
                </c:pt>
                <c:pt idx="1">
                  <c:v>CLR</c:v>
                </c:pt>
              </c:strCache>
            </c:strRef>
          </c:cat>
          <c:val>
            <c:numRef>
              <c:f>Sheet1!$B$2:$B$3</c:f>
              <c:numCache>
                <c:formatCode>General</c:formatCode>
                <c:ptCount val="2"/>
                <c:pt idx="0">
                  <c:v>150</c:v>
                </c:pt>
                <c:pt idx="1">
                  <c:v>270</c:v>
                </c:pt>
              </c:numCache>
            </c:numRef>
          </c:val>
          <c:extLst>
            <c:ext xmlns:c16="http://schemas.microsoft.com/office/drawing/2014/chart" uri="{C3380CC4-5D6E-409C-BE32-E72D297353CC}">
              <c16:uniqueId val="{00000004-06B8-4A72-A1F7-AEFE43BE0297}"/>
            </c:ext>
          </c:extLst>
        </c:ser>
        <c:dLbls>
          <c:showLegendKey val="0"/>
          <c:showVal val="0"/>
          <c:showCatName val="0"/>
          <c:showSerName val="0"/>
          <c:showPercent val="0"/>
          <c:showBubbleSize val="0"/>
        </c:dLbls>
        <c:gapWidth val="219"/>
        <c:overlap val="-27"/>
        <c:axId val="194244543"/>
        <c:axId val="206525759"/>
      </c:barChart>
      <c:catAx>
        <c:axId val="1942445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Desired Load Participation Type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000" b="1" i="0" u="none" strike="noStrike" kern="1200" baseline="0">
                <a:solidFill>
                  <a:schemeClr val="tx1">
                    <a:lumMod val="65000"/>
                    <a:lumOff val="35000"/>
                  </a:schemeClr>
                </a:solidFill>
                <a:latin typeface="+mn-lt"/>
                <a:ea typeface="+mn-ea"/>
                <a:cs typeface="+mn-cs"/>
              </a:defRPr>
            </a:pPr>
            <a:endParaRPr lang="en-US"/>
          </a:p>
        </c:txPr>
        <c:crossAx val="206525759"/>
        <c:crosses val="autoZero"/>
        <c:auto val="0"/>
        <c:lblAlgn val="ctr"/>
        <c:lblOffset val="100"/>
        <c:noMultiLvlLbl val="0"/>
      </c:catAx>
      <c:valAx>
        <c:axId val="206525759"/>
        <c:scaling>
          <c:orientation val="minMax"/>
          <c:max val="3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Reliable Interconnection Amount (MW)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2445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Reliable Interconnection Amount (MW)</c:v>
                </c:pt>
              </c:strCache>
            </c:strRef>
          </c:tx>
          <c:spPr>
            <a:solidFill>
              <a:schemeClr val="accent1"/>
            </a:solidFill>
            <a:ln>
              <a:noFill/>
            </a:ln>
            <a:effectLst/>
          </c:spPr>
          <c:invertIfNegative val="0"/>
          <c:dPt>
            <c:idx val="0"/>
            <c:invertIfNegative val="0"/>
            <c:bubble3D val="0"/>
            <c:spPr>
              <a:solidFill>
                <a:srgbClr val="5B6770"/>
              </a:solidFill>
              <a:ln>
                <a:noFill/>
              </a:ln>
              <a:effectLst/>
            </c:spPr>
            <c:extLst>
              <c:ext xmlns:c16="http://schemas.microsoft.com/office/drawing/2014/chart" uri="{C3380CC4-5D6E-409C-BE32-E72D297353CC}">
                <c16:uniqueId val="{00000001-06B8-4A72-A1F7-AEFE43BE0297}"/>
              </c:ext>
            </c:extLst>
          </c:dPt>
          <c:dPt>
            <c:idx val="1"/>
            <c:invertIfNegative val="0"/>
            <c:bubble3D val="0"/>
            <c:spPr>
              <a:solidFill>
                <a:srgbClr val="00AEC7"/>
              </a:solidFill>
              <a:ln>
                <a:noFill/>
              </a:ln>
              <a:effectLst/>
            </c:spPr>
            <c:extLst>
              <c:ext xmlns:c16="http://schemas.microsoft.com/office/drawing/2014/chart" uri="{C3380CC4-5D6E-409C-BE32-E72D297353CC}">
                <c16:uniqueId val="{00000003-06B8-4A72-A1F7-AEFE43BE0297}"/>
              </c:ext>
            </c:extLst>
          </c:dPt>
          <c:cat>
            <c:strRef>
              <c:f>Sheet1!$A$2:$A$3</c:f>
              <c:strCache>
                <c:ptCount val="2"/>
                <c:pt idx="0">
                  <c:v>Firm</c:v>
                </c:pt>
                <c:pt idx="1">
                  <c:v>CLR</c:v>
                </c:pt>
              </c:strCache>
            </c:strRef>
          </c:cat>
          <c:val>
            <c:numRef>
              <c:f>Sheet1!$B$2:$B$3</c:f>
              <c:numCache>
                <c:formatCode>General</c:formatCode>
                <c:ptCount val="2"/>
                <c:pt idx="0">
                  <c:v>190</c:v>
                </c:pt>
                <c:pt idx="1">
                  <c:v>190</c:v>
                </c:pt>
              </c:numCache>
            </c:numRef>
          </c:val>
          <c:extLst>
            <c:ext xmlns:c16="http://schemas.microsoft.com/office/drawing/2014/chart" uri="{C3380CC4-5D6E-409C-BE32-E72D297353CC}">
              <c16:uniqueId val="{00000004-06B8-4A72-A1F7-AEFE43BE0297}"/>
            </c:ext>
          </c:extLst>
        </c:ser>
        <c:dLbls>
          <c:showLegendKey val="0"/>
          <c:showVal val="0"/>
          <c:showCatName val="0"/>
          <c:showSerName val="0"/>
          <c:showPercent val="0"/>
          <c:showBubbleSize val="0"/>
        </c:dLbls>
        <c:gapWidth val="219"/>
        <c:overlap val="-27"/>
        <c:axId val="194244543"/>
        <c:axId val="206525759"/>
      </c:barChart>
      <c:catAx>
        <c:axId val="1942445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Desired Load Participation Type</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2000" b="1" i="0" u="none" strike="noStrike" kern="1200" baseline="0">
                <a:solidFill>
                  <a:schemeClr val="tx1">
                    <a:lumMod val="65000"/>
                    <a:lumOff val="35000"/>
                  </a:schemeClr>
                </a:solidFill>
                <a:latin typeface="+mn-lt"/>
                <a:ea typeface="+mn-ea"/>
                <a:cs typeface="+mn-cs"/>
              </a:defRPr>
            </a:pPr>
            <a:endParaRPr lang="en-US"/>
          </a:p>
        </c:txPr>
        <c:crossAx val="206525759"/>
        <c:crosses val="autoZero"/>
        <c:auto val="0"/>
        <c:lblAlgn val="ctr"/>
        <c:lblOffset val="100"/>
        <c:noMultiLvlLbl val="0"/>
      </c:catAx>
      <c:valAx>
        <c:axId val="206525759"/>
        <c:scaling>
          <c:orientation val="minMax"/>
          <c:max val="3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Reliable Interconnection Amount (MW)</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42445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F750BF31-E9A8-4E88-81E7-44C5092290FC}" type="datetimeFigureOut">
              <a:rPr lang="en-US" smtClean="0"/>
              <a:t>8/16/2023</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8/16/2023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0462435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1418727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3954362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2471793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340233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3037713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31435938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34496833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2473258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3788504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90734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8726733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29843394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2816018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7048222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34081081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22931966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9917340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23510770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40050504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34707059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976503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2022378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194535872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31</a:t>
            </a:fld>
            <a:endParaRPr lang="en-US"/>
          </a:p>
        </p:txBody>
      </p:sp>
    </p:spTree>
    <p:extLst>
      <p:ext uri="{BB962C8B-B14F-4D97-AF65-F5344CB8AC3E}">
        <p14:creationId xmlns:p14="http://schemas.microsoft.com/office/powerpoint/2010/main" val="9660104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32</a:t>
            </a:fld>
            <a:endParaRPr lang="en-US"/>
          </a:p>
        </p:txBody>
      </p:sp>
    </p:spTree>
    <p:extLst>
      <p:ext uri="{BB962C8B-B14F-4D97-AF65-F5344CB8AC3E}">
        <p14:creationId xmlns:p14="http://schemas.microsoft.com/office/powerpoint/2010/main" val="39225686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420493935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28841619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35877759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6842840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12999126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41599427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1635042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9543358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38351512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25433832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41529399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325959277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294699463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45</a:t>
            </a:fld>
            <a:endParaRPr lang="en-US"/>
          </a:p>
        </p:txBody>
      </p:sp>
    </p:spTree>
    <p:extLst>
      <p:ext uri="{BB962C8B-B14F-4D97-AF65-F5344CB8AC3E}">
        <p14:creationId xmlns:p14="http://schemas.microsoft.com/office/powerpoint/2010/main" val="9165217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46</a:t>
            </a:fld>
            <a:endParaRPr lang="en-US"/>
          </a:p>
        </p:txBody>
      </p:sp>
    </p:spTree>
    <p:extLst>
      <p:ext uri="{BB962C8B-B14F-4D97-AF65-F5344CB8AC3E}">
        <p14:creationId xmlns:p14="http://schemas.microsoft.com/office/powerpoint/2010/main" val="166494659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428743347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48</a:t>
            </a:fld>
            <a:endParaRPr lang="en-US"/>
          </a:p>
        </p:txBody>
      </p:sp>
    </p:spTree>
    <p:extLst>
      <p:ext uri="{BB962C8B-B14F-4D97-AF65-F5344CB8AC3E}">
        <p14:creationId xmlns:p14="http://schemas.microsoft.com/office/powerpoint/2010/main" val="27577031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49</a:t>
            </a:fld>
            <a:endParaRPr lang="en-US"/>
          </a:p>
        </p:txBody>
      </p:sp>
    </p:spTree>
    <p:extLst>
      <p:ext uri="{BB962C8B-B14F-4D97-AF65-F5344CB8AC3E}">
        <p14:creationId xmlns:p14="http://schemas.microsoft.com/office/powerpoint/2010/main" val="520253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7268908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50</a:t>
            </a:fld>
            <a:endParaRPr lang="en-US"/>
          </a:p>
        </p:txBody>
      </p:sp>
    </p:spTree>
    <p:extLst>
      <p:ext uri="{BB962C8B-B14F-4D97-AF65-F5344CB8AC3E}">
        <p14:creationId xmlns:p14="http://schemas.microsoft.com/office/powerpoint/2010/main" val="26201506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51</a:t>
            </a:fld>
            <a:endParaRPr lang="en-US"/>
          </a:p>
        </p:txBody>
      </p:sp>
    </p:spTree>
    <p:extLst>
      <p:ext uri="{BB962C8B-B14F-4D97-AF65-F5344CB8AC3E}">
        <p14:creationId xmlns:p14="http://schemas.microsoft.com/office/powerpoint/2010/main" val="3376611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967782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944481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837349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467579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2" y="6553200"/>
            <a:ext cx="1196753" cy="246221"/>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slide" Target="slide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slide" Target="slide34.xml"/><Relationship Id="rId18" Type="http://schemas.openxmlformats.org/officeDocument/2006/relationships/slide" Target="slide42.xml"/><Relationship Id="rId3" Type="http://schemas.openxmlformats.org/officeDocument/2006/relationships/slide" Target="slide45.xml"/><Relationship Id="rId7" Type="http://schemas.openxmlformats.org/officeDocument/2006/relationships/slide" Target="slide21.xml"/><Relationship Id="rId12" Type="http://schemas.openxmlformats.org/officeDocument/2006/relationships/slide" Target="slide28.xml"/><Relationship Id="rId17" Type="http://schemas.openxmlformats.org/officeDocument/2006/relationships/slide" Target="slide39.xml"/><Relationship Id="rId2" Type="http://schemas.openxmlformats.org/officeDocument/2006/relationships/notesSlide" Target="../notesSlides/notesSlide15.xml"/><Relationship Id="rId16" Type="http://schemas.openxmlformats.org/officeDocument/2006/relationships/slide" Target="slide38.xml"/><Relationship Id="rId20" Type="http://schemas.openxmlformats.org/officeDocument/2006/relationships/slide" Target="slide44.xml"/><Relationship Id="rId1" Type="http://schemas.openxmlformats.org/officeDocument/2006/relationships/slideLayout" Target="../slideLayouts/slideLayout6.xml"/><Relationship Id="rId6" Type="http://schemas.openxmlformats.org/officeDocument/2006/relationships/slide" Target="slide20.xml"/><Relationship Id="rId11" Type="http://schemas.openxmlformats.org/officeDocument/2006/relationships/slide" Target="slide25.xml"/><Relationship Id="rId5" Type="http://schemas.openxmlformats.org/officeDocument/2006/relationships/slide" Target="slide17.xml"/><Relationship Id="rId15" Type="http://schemas.openxmlformats.org/officeDocument/2006/relationships/slide" Target="slide36.xml"/><Relationship Id="rId10" Type="http://schemas.openxmlformats.org/officeDocument/2006/relationships/slide" Target="slide24.xml"/><Relationship Id="rId19" Type="http://schemas.openxmlformats.org/officeDocument/2006/relationships/slide" Target="slide43.xml"/><Relationship Id="rId4" Type="http://schemas.openxmlformats.org/officeDocument/2006/relationships/slide" Target="slide48.xml"/><Relationship Id="rId9" Type="http://schemas.openxmlformats.org/officeDocument/2006/relationships/slide" Target="slide23.xml"/><Relationship Id="rId14" Type="http://schemas.openxmlformats.org/officeDocument/2006/relationships/slide" Target="slide35.xml"/></Relationships>
</file>

<file path=ppt/slides/_rels/slide16.xml.rels><?xml version="1.0" encoding="UTF-8" standalone="yes"?>
<Relationships xmlns="http://schemas.openxmlformats.org/package/2006/relationships"><Relationship Id="rId8" Type="http://schemas.openxmlformats.org/officeDocument/2006/relationships/slide" Target="slide22.xml"/><Relationship Id="rId13" Type="http://schemas.openxmlformats.org/officeDocument/2006/relationships/slide" Target="slide34.xml"/><Relationship Id="rId18" Type="http://schemas.openxmlformats.org/officeDocument/2006/relationships/slide" Target="slide42.xml"/><Relationship Id="rId3" Type="http://schemas.openxmlformats.org/officeDocument/2006/relationships/slide" Target="slide45.xml"/><Relationship Id="rId7" Type="http://schemas.openxmlformats.org/officeDocument/2006/relationships/slide" Target="slide21.xml"/><Relationship Id="rId12" Type="http://schemas.openxmlformats.org/officeDocument/2006/relationships/slide" Target="slide28.xml"/><Relationship Id="rId17" Type="http://schemas.openxmlformats.org/officeDocument/2006/relationships/slide" Target="slide39.xml"/><Relationship Id="rId2" Type="http://schemas.openxmlformats.org/officeDocument/2006/relationships/notesSlide" Target="../notesSlides/notesSlide16.xml"/><Relationship Id="rId16" Type="http://schemas.openxmlformats.org/officeDocument/2006/relationships/slide" Target="slide38.xml"/><Relationship Id="rId20" Type="http://schemas.openxmlformats.org/officeDocument/2006/relationships/slide" Target="slide44.xml"/><Relationship Id="rId1" Type="http://schemas.openxmlformats.org/officeDocument/2006/relationships/slideLayout" Target="../slideLayouts/slideLayout6.xml"/><Relationship Id="rId6" Type="http://schemas.openxmlformats.org/officeDocument/2006/relationships/slide" Target="slide20.xml"/><Relationship Id="rId11" Type="http://schemas.openxmlformats.org/officeDocument/2006/relationships/slide" Target="slide25.xml"/><Relationship Id="rId5" Type="http://schemas.openxmlformats.org/officeDocument/2006/relationships/slide" Target="slide17.xml"/><Relationship Id="rId15" Type="http://schemas.openxmlformats.org/officeDocument/2006/relationships/slide" Target="slide36.xml"/><Relationship Id="rId10" Type="http://schemas.openxmlformats.org/officeDocument/2006/relationships/slide" Target="slide24.xml"/><Relationship Id="rId19" Type="http://schemas.openxmlformats.org/officeDocument/2006/relationships/slide" Target="slide43.xml"/><Relationship Id="rId4" Type="http://schemas.openxmlformats.org/officeDocument/2006/relationships/slide" Target="slide48.xml"/><Relationship Id="rId9" Type="http://schemas.openxmlformats.org/officeDocument/2006/relationships/slide" Target="slide23.xml"/><Relationship Id="rId14" Type="http://schemas.openxmlformats.org/officeDocument/2006/relationships/slide" Target="slide35.xml"/></Relationships>
</file>

<file path=ppt/slides/_rels/slide1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slide" Target="slide18.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19.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21.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6.xml"/><Relationship Id="rId1" Type="http://schemas.openxmlformats.org/officeDocument/2006/relationships/slideLayout" Target="../slideLayouts/slideLayout16.xml"/><Relationship Id="rId4" Type="http://schemas.openxmlformats.org/officeDocument/2006/relationships/slide" Target="slide16.xml"/></Relationships>
</file>

<file path=ppt/slides/_rels/slide2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9.xml"/><Relationship Id="rId1" Type="http://schemas.openxmlformats.org/officeDocument/2006/relationships/slideLayout" Target="../slideLayouts/slideLayout6.xml"/><Relationship Id="rId5" Type="http://schemas.openxmlformats.org/officeDocument/2006/relationships/slide" Target="slide16.xml"/><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3" Type="http://schemas.openxmlformats.org/officeDocument/2006/relationships/hyperlink" Target="http://www.ercot.com/about/governance/index.html"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0.xml"/><Relationship Id="rId1" Type="http://schemas.openxmlformats.org/officeDocument/2006/relationships/slideLayout" Target="../slideLayouts/slideLayout6.xml"/><Relationship Id="rId5" Type="http://schemas.openxmlformats.org/officeDocument/2006/relationships/slide" Target="slide31.xml"/><Relationship Id="rId4" Type="http://schemas.openxmlformats.org/officeDocument/2006/relationships/slide" Target="slide16.xml"/></Relationships>
</file>

<file path=ppt/slides/_rels/slide3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1.xml"/><Relationship Id="rId1" Type="http://schemas.openxmlformats.org/officeDocument/2006/relationships/slideLayout" Target="../slideLayouts/slideLayout6.xml"/><Relationship Id="rId5" Type="http://schemas.openxmlformats.org/officeDocument/2006/relationships/slide" Target="slide32.xml"/><Relationship Id="rId4" Type="http://schemas.openxmlformats.org/officeDocument/2006/relationships/slide" Target="slide16.xml"/></Relationships>
</file>

<file path=ppt/slides/_rels/slide3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2.xml"/><Relationship Id="rId1" Type="http://schemas.openxmlformats.org/officeDocument/2006/relationships/slideLayout" Target="../slideLayouts/slideLayout6.xml"/><Relationship Id="rId5" Type="http://schemas.openxmlformats.org/officeDocument/2006/relationships/slide" Target="slide33.xml"/><Relationship Id="rId4" Type="http://schemas.openxmlformats.org/officeDocument/2006/relationships/slide" Target="slide16.xml"/></Relationships>
</file>

<file path=ppt/slides/_rels/slide3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36.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3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hyperlink" Target="https://standards.ieee.org/ieee/1668/6798/" TargetMode="External"/><Relationship Id="rId2" Type="http://schemas.openxmlformats.org/officeDocument/2006/relationships/notesSlide" Target="../notesSlides/notesSlide39.xml"/><Relationship Id="rId1" Type="http://schemas.openxmlformats.org/officeDocument/2006/relationships/slideLayout" Target="../slideLayouts/slideLayout6.xml"/><Relationship Id="rId5" Type="http://schemas.openxmlformats.org/officeDocument/2006/relationships/slide" Target="slide16.xml"/><Relationship Id="rId4" Type="http://schemas.openxmlformats.org/officeDocument/2006/relationships/slide" Target="slide4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0.xml"/><Relationship Id="rId1" Type="http://schemas.openxmlformats.org/officeDocument/2006/relationships/slideLayout" Target="../slideLayouts/slideLayout9.xml"/><Relationship Id="rId6" Type="http://schemas.openxmlformats.org/officeDocument/2006/relationships/slide" Target="slide16.xml"/><Relationship Id="rId5" Type="http://schemas.openxmlformats.org/officeDocument/2006/relationships/slide" Target="slide41.xml"/><Relationship Id="rId4" Type="http://schemas.openxmlformats.org/officeDocument/2006/relationships/image" Target="../media/image9.emf"/></Relationships>
</file>

<file path=ppt/slides/_rels/slide41.xml.rels><?xml version="1.0" encoding="UTF-8" standalone="yes"?>
<Relationships xmlns="http://schemas.openxmlformats.org/package/2006/relationships"><Relationship Id="rId3" Type="http://schemas.openxmlformats.org/officeDocument/2006/relationships/hyperlink" Target="https://www.nerc.com/comm/RSTC/Documents/Grid_Friendly_EV_Charging_Recommendations.pdf" TargetMode="External"/><Relationship Id="rId2" Type="http://schemas.openxmlformats.org/officeDocument/2006/relationships/notesSlide" Target="../notesSlides/notesSlide41.xml"/><Relationship Id="rId1" Type="http://schemas.openxmlformats.org/officeDocument/2006/relationships/slideLayout" Target="../slideLayouts/slideLayout9.xml"/><Relationship Id="rId4" Type="http://schemas.openxmlformats.org/officeDocument/2006/relationships/slide" Target="slide16.xml"/></Relationships>
</file>

<file path=ppt/slides/_rels/slide42.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44.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notesSlide" Target="../notesSlides/notesSlide45.xml"/><Relationship Id="rId1" Type="http://schemas.openxmlformats.org/officeDocument/2006/relationships/slideLayout" Target="../slideLayouts/slideLayout6.xml"/><Relationship Id="rId4" Type="http://schemas.openxmlformats.org/officeDocument/2006/relationships/slide" Target="slide16.xml"/></Relationships>
</file>

<file path=ppt/slides/_rels/slide46.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slide" Target="slide1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17957" y="2826561"/>
            <a:ext cx="6561292" cy="3323987"/>
          </a:xfrm>
          <a:prstGeom prst="rect">
            <a:avLst/>
          </a:prstGeom>
          <a:noFill/>
        </p:spPr>
        <p:txBody>
          <a:bodyPr wrap="square" rtlCol="0">
            <a:spAutoFit/>
          </a:bodyPr>
          <a:lstStyle/>
          <a:p>
            <a:r>
              <a:rPr lang="en-US" sz="2400" b="1" dirty="0"/>
              <a:t>Large Loads – Impact on Grid Reliability and Overview of Revision Request Package</a:t>
            </a:r>
          </a:p>
          <a:p>
            <a:endParaRPr lang="en-US" dirty="0"/>
          </a:p>
          <a:p>
            <a:endParaRPr lang="en-US" dirty="0"/>
          </a:p>
          <a:p>
            <a:endParaRPr lang="en-US" dirty="0"/>
          </a:p>
          <a:p>
            <a:endParaRPr lang="en-US" dirty="0"/>
          </a:p>
          <a:p>
            <a:endParaRPr lang="en-US" dirty="0"/>
          </a:p>
          <a:p>
            <a:endParaRPr lang="en-US" dirty="0"/>
          </a:p>
          <a:p>
            <a:r>
              <a:rPr lang="en-US" dirty="0"/>
              <a:t>NPRR1191 and Related Revision Requests Workshop</a:t>
            </a:r>
          </a:p>
          <a:p>
            <a:endParaRPr lang="en-US" dirty="0"/>
          </a:p>
          <a:p>
            <a:r>
              <a:rPr lang="en-US" dirty="0"/>
              <a:t>August 16, 2023</a:t>
            </a:r>
          </a:p>
        </p:txBody>
      </p:sp>
    </p:spTree>
    <p:extLst>
      <p:ext uri="{BB962C8B-B14F-4D97-AF65-F5344CB8AC3E}">
        <p14:creationId xmlns:p14="http://schemas.microsoft.com/office/powerpoint/2010/main" val="32156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3BB4-7E80-D52E-5A54-BEAD6D35E2E7}"/>
              </a:ext>
            </a:extLst>
          </p:cNvPr>
          <p:cNvSpPr>
            <a:spLocks noGrp="1"/>
          </p:cNvSpPr>
          <p:nvPr>
            <p:ph type="title"/>
          </p:nvPr>
        </p:nvSpPr>
        <p:spPr/>
        <p:txBody>
          <a:bodyPr/>
          <a:lstStyle/>
          <a:p>
            <a:r>
              <a:rPr lang="en-US"/>
              <a:t>Reducing Emergency Operations</a:t>
            </a:r>
          </a:p>
        </p:txBody>
      </p:sp>
      <p:sp>
        <p:nvSpPr>
          <p:cNvPr id="4" name="Slide Number Placeholder 3">
            <a:extLst>
              <a:ext uri="{FF2B5EF4-FFF2-40B4-BE49-F238E27FC236}">
                <a16:creationId xmlns:a16="http://schemas.microsoft.com/office/drawing/2014/main" id="{5F957ED4-E033-77F1-323C-5EA2F8F5C748}"/>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7" name="Rectangle: Rounded Corners 6">
            <a:extLst>
              <a:ext uri="{FF2B5EF4-FFF2-40B4-BE49-F238E27FC236}">
                <a16:creationId xmlns:a16="http://schemas.microsoft.com/office/drawing/2014/main" id="{3F0D7607-C505-66EF-D060-748E905E886E}"/>
              </a:ext>
            </a:extLst>
          </p:cNvPr>
          <p:cNvSpPr/>
          <p:nvPr/>
        </p:nvSpPr>
        <p:spPr>
          <a:xfrm>
            <a:off x="165823" y="909672"/>
            <a:ext cx="11860356" cy="1258633"/>
          </a:xfrm>
          <a:prstGeom prst="roundRect">
            <a:avLst>
              <a:gd name="adj" fmla="val 25396"/>
            </a:avLst>
          </a:prstGeom>
          <a:solidFill>
            <a:srgbClr val="E8CE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178D86A-08CD-7D4D-903D-411A2E9C8373}"/>
              </a:ext>
            </a:extLst>
          </p:cNvPr>
          <p:cNvSpPr txBox="1"/>
          <p:nvPr/>
        </p:nvSpPr>
        <p:spPr>
          <a:xfrm>
            <a:off x="2752434" y="1185045"/>
            <a:ext cx="9029926" cy="707886"/>
          </a:xfrm>
          <a:prstGeom prst="rect">
            <a:avLst/>
          </a:prstGeom>
          <a:noFill/>
        </p:spPr>
        <p:txBody>
          <a:bodyPr wrap="square" rtlCol="0">
            <a:spAutoFit/>
          </a:bodyPr>
          <a:lstStyle/>
          <a:p>
            <a:r>
              <a:rPr lang="en-US" sz="2000" dirty="0"/>
              <a:t>Large Loads have exhibited inconsistent behavior during Resource scarcity events.</a:t>
            </a:r>
          </a:p>
        </p:txBody>
      </p:sp>
      <p:sp>
        <p:nvSpPr>
          <p:cNvPr id="9" name="Rectangle: Rounded Corners 8">
            <a:extLst>
              <a:ext uri="{FF2B5EF4-FFF2-40B4-BE49-F238E27FC236}">
                <a16:creationId xmlns:a16="http://schemas.microsoft.com/office/drawing/2014/main" id="{C5B6FBBA-D64B-B89B-EEF3-A1CC671BACCF}"/>
              </a:ext>
            </a:extLst>
          </p:cNvPr>
          <p:cNvSpPr/>
          <p:nvPr/>
        </p:nvSpPr>
        <p:spPr>
          <a:xfrm>
            <a:off x="165823" y="2440199"/>
            <a:ext cx="11860356" cy="1258633"/>
          </a:xfrm>
          <a:prstGeom prst="roundRect">
            <a:avLst>
              <a:gd name="adj" fmla="val 25396"/>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A5FB13E8-F120-6A1E-894D-48F85C37D36E}"/>
              </a:ext>
            </a:extLst>
          </p:cNvPr>
          <p:cNvSpPr txBox="1"/>
          <p:nvPr/>
        </p:nvSpPr>
        <p:spPr>
          <a:xfrm>
            <a:off x="2752434" y="2441876"/>
            <a:ext cx="9029926" cy="1323439"/>
          </a:xfrm>
          <a:prstGeom prst="rect">
            <a:avLst/>
          </a:prstGeom>
          <a:noFill/>
        </p:spPr>
        <p:txBody>
          <a:bodyPr wrap="square" rtlCol="0">
            <a:spAutoFit/>
          </a:bodyPr>
          <a:lstStyle/>
          <a:p>
            <a:r>
              <a:rPr lang="en-US" sz="2000" dirty="0"/>
              <a:t>If ERCOT plans for expected Large Load response and the Load does not respond, it could drive the system into emergency conditions. If ERCOT plans for no response, it will increase consumer costs unnecessarily when the Load does respond.</a:t>
            </a:r>
          </a:p>
        </p:txBody>
      </p:sp>
      <p:sp>
        <p:nvSpPr>
          <p:cNvPr id="11" name="Rectangle: Rounded Corners 10">
            <a:extLst>
              <a:ext uri="{FF2B5EF4-FFF2-40B4-BE49-F238E27FC236}">
                <a16:creationId xmlns:a16="http://schemas.microsoft.com/office/drawing/2014/main" id="{6745CD92-A8A8-2D3C-295F-30E489CF2AFD}"/>
              </a:ext>
            </a:extLst>
          </p:cNvPr>
          <p:cNvSpPr/>
          <p:nvPr/>
        </p:nvSpPr>
        <p:spPr>
          <a:xfrm>
            <a:off x="165823" y="3969125"/>
            <a:ext cx="11860356" cy="1258633"/>
          </a:xfrm>
          <a:prstGeom prst="roundRect">
            <a:avLst>
              <a:gd name="adj" fmla="val 25396"/>
            </a:avLst>
          </a:prstGeom>
          <a:solidFill>
            <a:srgbClr val="CCEF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230A74D-FDFE-3F38-D9A4-B1D4FAD86088}"/>
              </a:ext>
            </a:extLst>
          </p:cNvPr>
          <p:cNvSpPr txBox="1"/>
          <p:nvPr/>
        </p:nvSpPr>
        <p:spPr>
          <a:xfrm>
            <a:off x="2752434" y="4244498"/>
            <a:ext cx="9029926" cy="707886"/>
          </a:xfrm>
          <a:prstGeom prst="rect">
            <a:avLst/>
          </a:prstGeom>
          <a:noFill/>
        </p:spPr>
        <p:txBody>
          <a:bodyPr wrap="square" rtlCol="0">
            <a:spAutoFit/>
          </a:bodyPr>
          <a:lstStyle/>
          <a:p>
            <a:r>
              <a:rPr lang="en-US" sz="2000" dirty="0"/>
              <a:t>Create a new Registered Curtailable Load category that ERCOT may curtail before shedding firm load.</a:t>
            </a:r>
          </a:p>
        </p:txBody>
      </p:sp>
      <p:pic>
        <p:nvPicPr>
          <p:cNvPr id="13" name="Picture 12">
            <a:extLst>
              <a:ext uri="{FF2B5EF4-FFF2-40B4-BE49-F238E27FC236}">
                <a16:creationId xmlns:a16="http://schemas.microsoft.com/office/drawing/2014/main" id="{E9771C0F-A244-330B-EE6B-78A04C43080C}"/>
              </a:ext>
            </a:extLst>
          </p:cNvPr>
          <p:cNvPicPr>
            <a:picLocks noChangeAspect="1"/>
          </p:cNvPicPr>
          <p:nvPr/>
        </p:nvPicPr>
        <p:blipFill rotWithShape="1">
          <a:blip r:embed="rId3"/>
          <a:srcRect r="81063"/>
          <a:stretch/>
        </p:blipFill>
        <p:spPr>
          <a:xfrm>
            <a:off x="164078" y="907998"/>
            <a:ext cx="2246613" cy="1261981"/>
          </a:xfrm>
          <a:prstGeom prst="rect">
            <a:avLst/>
          </a:prstGeom>
        </p:spPr>
      </p:pic>
      <p:sp>
        <p:nvSpPr>
          <p:cNvPr id="14" name="TextBox 13">
            <a:extLst>
              <a:ext uri="{FF2B5EF4-FFF2-40B4-BE49-F238E27FC236}">
                <a16:creationId xmlns:a16="http://schemas.microsoft.com/office/drawing/2014/main" id="{F4571C6C-13F6-257C-96CF-883608BBB1A4}"/>
              </a:ext>
            </a:extLst>
          </p:cNvPr>
          <p:cNvSpPr txBox="1"/>
          <p:nvPr/>
        </p:nvSpPr>
        <p:spPr>
          <a:xfrm>
            <a:off x="216617" y="1061935"/>
            <a:ext cx="2154833" cy="954107"/>
          </a:xfrm>
          <a:prstGeom prst="rect">
            <a:avLst/>
          </a:prstGeom>
          <a:noFill/>
        </p:spPr>
        <p:txBody>
          <a:bodyPr wrap="square" rtlCol="0">
            <a:spAutoFit/>
          </a:bodyPr>
          <a:lstStyle/>
          <a:p>
            <a:pPr algn="ctr"/>
            <a:r>
              <a:rPr lang="en-US" sz="2800" b="1" dirty="0">
                <a:solidFill>
                  <a:schemeClr val="bg1"/>
                </a:solidFill>
              </a:rPr>
              <a:t>Reliability Risk</a:t>
            </a:r>
          </a:p>
        </p:txBody>
      </p:sp>
      <p:pic>
        <p:nvPicPr>
          <p:cNvPr id="15" name="Picture 14">
            <a:extLst>
              <a:ext uri="{FF2B5EF4-FFF2-40B4-BE49-F238E27FC236}">
                <a16:creationId xmlns:a16="http://schemas.microsoft.com/office/drawing/2014/main" id="{A066FD50-4AB6-2750-06F0-752470BED2AC}"/>
              </a:ext>
            </a:extLst>
          </p:cNvPr>
          <p:cNvPicPr>
            <a:picLocks noChangeAspect="1"/>
          </p:cNvPicPr>
          <p:nvPr/>
        </p:nvPicPr>
        <p:blipFill rotWithShape="1">
          <a:blip r:embed="rId4"/>
          <a:srcRect r="81063"/>
          <a:stretch/>
        </p:blipFill>
        <p:spPr>
          <a:xfrm>
            <a:off x="164078" y="2441573"/>
            <a:ext cx="2246613" cy="1255885"/>
          </a:xfrm>
          <a:prstGeom prst="rect">
            <a:avLst/>
          </a:prstGeom>
        </p:spPr>
      </p:pic>
      <p:sp>
        <p:nvSpPr>
          <p:cNvPr id="16" name="TextBox 15">
            <a:extLst>
              <a:ext uri="{FF2B5EF4-FFF2-40B4-BE49-F238E27FC236}">
                <a16:creationId xmlns:a16="http://schemas.microsoft.com/office/drawing/2014/main" id="{A2C63C86-0EF8-E095-BBF8-C7796437ACEF}"/>
              </a:ext>
            </a:extLst>
          </p:cNvPr>
          <p:cNvSpPr txBox="1"/>
          <p:nvPr/>
        </p:nvSpPr>
        <p:spPr>
          <a:xfrm>
            <a:off x="216617" y="2807905"/>
            <a:ext cx="2154833" cy="523220"/>
          </a:xfrm>
          <a:prstGeom prst="rect">
            <a:avLst/>
          </a:prstGeom>
          <a:noFill/>
        </p:spPr>
        <p:txBody>
          <a:bodyPr wrap="square" rtlCol="0">
            <a:spAutoFit/>
          </a:bodyPr>
          <a:lstStyle/>
          <a:p>
            <a:pPr algn="ctr"/>
            <a:r>
              <a:rPr lang="en-US" sz="2800" b="1" dirty="0">
                <a:solidFill>
                  <a:schemeClr val="bg1"/>
                </a:solidFill>
              </a:rPr>
              <a:t>Impact</a:t>
            </a:r>
            <a:endParaRPr lang="en-US" sz="2000" b="1" dirty="0">
              <a:solidFill>
                <a:schemeClr val="bg1"/>
              </a:solidFill>
            </a:endParaRPr>
          </a:p>
        </p:txBody>
      </p:sp>
      <p:pic>
        <p:nvPicPr>
          <p:cNvPr id="17" name="Picture 16">
            <a:extLst>
              <a:ext uri="{FF2B5EF4-FFF2-40B4-BE49-F238E27FC236}">
                <a16:creationId xmlns:a16="http://schemas.microsoft.com/office/drawing/2014/main" id="{5FB29619-0F8B-FD8B-5B64-7E8A3EE80456}"/>
              </a:ext>
            </a:extLst>
          </p:cNvPr>
          <p:cNvPicPr>
            <a:picLocks noChangeAspect="1"/>
          </p:cNvPicPr>
          <p:nvPr/>
        </p:nvPicPr>
        <p:blipFill rotWithShape="1">
          <a:blip r:embed="rId5"/>
          <a:srcRect r="81063"/>
          <a:stretch/>
        </p:blipFill>
        <p:spPr>
          <a:xfrm>
            <a:off x="164078" y="3970499"/>
            <a:ext cx="2246613" cy="1255885"/>
          </a:xfrm>
          <a:prstGeom prst="rect">
            <a:avLst/>
          </a:prstGeom>
        </p:spPr>
      </p:pic>
      <p:sp>
        <p:nvSpPr>
          <p:cNvPr id="19" name="TextBox 18">
            <a:extLst>
              <a:ext uri="{FF2B5EF4-FFF2-40B4-BE49-F238E27FC236}">
                <a16:creationId xmlns:a16="http://schemas.microsoft.com/office/drawing/2014/main" id="{5A51E1DB-467E-75DF-1B38-2403DC326E9F}"/>
              </a:ext>
            </a:extLst>
          </p:cNvPr>
          <p:cNvSpPr txBox="1"/>
          <p:nvPr/>
        </p:nvSpPr>
        <p:spPr>
          <a:xfrm>
            <a:off x="254985" y="4121388"/>
            <a:ext cx="2154833" cy="954107"/>
          </a:xfrm>
          <a:prstGeom prst="rect">
            <a:avLst/>
          </a:prstGeom>
          <a:noFill/>
        </p:spPr>
        <p:txBody>
          <a:bodyPr wrap="square" rtlCol="0">
            <a:spAutoFit/>
          </a:bodyPr>
          <a:lstStyle/>
          <a:p>
            <a:pPr algn="ctr"/>
            <a:r>
              <a:rPr lang="en-US" sz="2800" b="1" dirty="0">
                <a:solidFill>
                  <a:schemeClr val="bg1"/>
                </a:solidFill>
              </a:rPr>
              <a:t>Proposed Solution</a:t>
            </a:r>
          </a:p>
        </p:txBody>
      </p:sp>
      <p:sp>
        <p:nvSpPr>
          <p:cNvPr id="20" name="Rectangle 19">
            <a:extLst>
              <a:ext uri="{FF2B5EF4-FFF2-40B4-BE49-F238E27FC236}">
                <a16:creationId xmlns:a16="http://schemas.microsoft.com/office/drawing/2014/main" id="{5E79A6D3-C0FF-01B2-E0A0-C318D0F89128}"/>
              </a:ext>
            </a:extLst>
          </p:cNvPr>
          <p:cNvSpPr/>
          <p:nvPr/>
        </p:nvSpPr>
        <p:spPr>
          <a:xfrm>
            <a:off x="2410691" y="872672"/>
            <a:ext cx="166254" cy="4461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TextBox 2">
            <a:extLst>
              <a:ext uri="{FF2B5EF4-FFF2-40B4-BE49-F238E27FC236}">
                <a16:creationId xmlns:a16="http://schemas.microsoft.com/office/drawing/2014/main" id="{2E8DF275-963F-B21A-5897-EBDE2C93ADA3}"/>
              </a:ext>
            </a:extLst>
          </p:cNvPr>
          <p:cNvSpPr txBox="1"/>
          <p:nvPr/>
        </p:nvSpPr>
        <p:spPr>
          <a:xfrm>
            <a:off x="173901" y="5226384"/>
            <a:ext cx="11911152" cy="1015663"/>
          </a:xfrm>
          <a:prstGeom prst="rect">
            <a:avLst/>
          </a:prstGeom>
          <a:noFill/>
        </p:spPr>
        <p:txBody>
          <a:bodyPr wrap="square">
            <a:spAutoFit/>
          </a:bodyPr>
          <a:lstStyle/>
          <a:p>
            <a:pPr marL="0" lvl="1"/>
            <a:r>
              <a:rPr lang="en-US" sz="1500" i="1" dirty="0">
                <a:solidFill>
                  <a:srgbClr val="5B6770"/>
                </a:solidFill>
              </a:rPr>
              <a:t>In the last two years, ERCOT has acquired some information regarding Large Load behavior during periods of Resource scarcity. Experience shows inconsistent response from Large Load sites that should be expected to reduce consumption.  ERCOT needs the capability to coordinate Large Load response before curtailment of firm Load is required. For example, if Large Loads had not voluntarily curtailed on June 20, 2023 ERCOT would have been forced into Emergency Operations.</a:t>
            </a:r>
          </a:p>
        </p:txBody>
      </p:sp>
    </p:spTree>
    <p:extLst>
      <p:ext uri="{BB962C8B-B14F-4D97-AF65-F5344CB8AC3E}">
        <p14:creationId xmlns:p14="http://schemas.microsoft.com/office/powerpoint/2010/main" val="2371471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3175-F5DA-643F-18E1-3E2F8F8605CF}"/>
              </a:ext>
            </a:extLst>
          </p:cNvPr>
          <p:cNvSpPr>
            <a:spLocks noGrp="1"/>
          </p:cNvSpPr>
          <p:nvPr>
            <p:ph type="title"/>
          </p:nvPr>
        </p:nvSpPr>
        <p:spPr/>
        <p:txBody>
          <a:bodyPr/>
          <a:lstStyle/>
          <a:p>
            <a:r>
              <a:rPr lang="en-US"/>
              <a:t>Path Forward</a:t>
            </a:r>
          </a:p>
        </p:txBody>
      </p:sp>
      <p:sp>
        <p:nvSpPr>
          <p:cNvPr id="3" name="Content Placeholder 2">
            <a:extLst>
              <a:ext uri="{FF2B5EF4-FFF2-40B4-BE49-F238E27FC236}">
                <a16:creationId xmlns:a16="http://schemas.microsoft.com/office/drawing/2014/main" id="{774B39E0-8233-2DDF-A6E3-F9A58604906A}"/>
              </a:ext>
            </a:extLst>
          </p:cNvPr>
          <p:cNvSpPr>
            <a:spLocks noGrp="1"/>
          </p:cNvSpPr>
          <p:nvPr>
            <p:ph idx="1"/>
          </p:nvPr>
        </p:nvSpPr>
        <p:spPr/>
        <p:txBody>
          <a:bodyPr>
            <a:normAutofit fontScale="92500" lnSpcReduction="10000"/>
          </a:bodyPr>
          <a:lstStyle/>
          <a:p>
            <a:r>
              <a:rPr lang="en-US" dirty="0"/>
              <a:t>Large Loads with demand flexibility have the potential to be an important tool for maintaining grid reliability.</a:t>
            </a:r>
          </a:p>
          <a:p>
            <a:endParaRPr lang="en-US" dirty="0"/>
          </a:p>
          <a:p>
            <a:r>
              <a:rPr lang="en-US" dirty="0"/>
              <a:t>For this flexibility to enhance rather than detract from grid reliability, it must be coordinated with generator dispatch. Participation of Large Load as CLRs, where applicable, is a necessary step in meeting this need.</a:t>
            </a:r>
          </a:p>
          <a:p>
            <a:endParaRPr lang="en-US" dirty="0"/>
          </a:p>
          <a:p>
            <a:r>
              <a:rPr lang="en-US" dirty="0"/>
              <a:t>Additional information collected from all larger Loads will enable ERCOT to improve its load forecasts and operational processes.</a:t>
            </a:r>
          </a:p>
          <a:p>
            <a:endParaRPr lang="en-US" dirty="0"/>
          </a:p>
          <a:p>
            <a:r>
              <a:rPr lang="en-US" dirty="0"/>
              <a:t>ERCOT is committed to working with all stakeholders in a transparent manner to utilize the flexibility offered by some Large Loads to ensure the reliability of the grid for all customers.</a:t>
            </a:r>
          </a:p>
        </p:txBody>
      </p:sp>
      <p:sp>
        <p:nvSpPr>
          <p:cNvPr id="4" name="Slide Number Placeholder 3">
            <a:extLst>
              <a:ext uri="{FF2B5EF4-FFF2-40B4-BE49-F238E27FC236}">
                <a16:creationId xmlns:a16="http://schemas.microsoft.com/office/drawing/2014/main" id="{6C89DDC9-B881-EB26-9AB3-713FEFA8B51D}"/>
              </a:ext>
            </a:extLst>
          </p:cNvPr>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796457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83BB9-EA5D-DA19-3FB3-A176BE8706E5}"/>
              </a:ext>
            </a:extLst>
          </p:cNvPr>
          <p:cNvSpPr>
            <a:spLocks noGrp="1"/>
          </p:cNvSpPr>
          <p:nvPr>
            <p:ph type="title"/>
          </p:nvPr>
        </p:nvSpPr>
        <p:spPr/>
        <p:txBody>
          <a:bodyPr/>
          <a:lstStyle/>
          <a:p>
            <a:r>
              <a:rPr lang="en-US" dirty="0"/>
              <a:t>List of recent Voltage Ride-Through events</a:t>
            </a:r>
          </a:p>
        </p:txBody>
      </p:sp>
      <p:sp>
        <p:nvSpPr>
          <p:cNvPr id="4" name="Slide Number Placeholder 3">
            <a:extLst>
              <a:ext uri="{FF2B5EF4-FFF2-40B4-BE49-F238E27FC236}">
                <a16:creationId xmlns:a16="http://schemas.microsoft.com/office/drawing/2014/main" id="{6AE1EBDF-3FCC-E76E-5995-081729BCD063}"/>
              </a:ext>
            </a:extLst>
          </p:cNvPr>
          <p:cNvSpPr>
            <a:spLocks noGrp="1"/>
          </p:cNvSpPr>
          <p:nvPr>
            <p:ph type="sldNum" sz="quarter" idx="4"/>
          </p:nvPr>
        </p:nvSpPr>
        <p:spPr/>
        <p:txBody>
          <a:bodyPr/>
          <a:lstStyle/>
          <a:p>
            <a:fld id="{1D93BD3E-1E9A-4970-A6F7-E7AC52762E0C}" type="slidenum">
              <a:rPr lang="en-US" smtClean="0"/>
              <a:pPr/>
              <a:t>12</a:t>
            </a:fld>
            <a:endParaRPr lang="en-US"/>
          </a:p>
        </p:txBody>
      </p:sp>
      <p:pic>
        <p:nvPicPr>
          <p:cNvPr id="3" name="Picture 2">
            <a:extLst>
              <a:ext uri="{FF2B5EF4-FFF2-40B4-BE49-F238E27FC236}">
                <a16:creationId xmlns:a16="http://schemas.microsoft.com/office/drawing/2014/main" id="{CEEEC875-5865-FEBD-74E3-6DFED75EDC72}"/>
              </a:ext>
            </a:extLst>
          </p:cNvPr>
          <p:cNvPicPr>
            <a:picLocks noChangeAspect="1"/>
          </p:cNvPicPr>
          <p:nvPr/>
        </p:nvPicPr>
        <p:blipFill rotWithShape="1">
          <a:blip r:embed="rId3"/>
          <a:srcRect l="612" t="943" r="297" b="603"/>
          <a:stretch/>
        </p:blipFill>
        <p:spPr>
          <a:xfrm>
            <a:off x="1483895" y="858252"/>
            <a:ext cx="9103894" cy="5229727"/>
          </a:xfrm>
          <a:prstGeom prst="rect">
            <a:avLst/>
          </a:prstGeom>
        </p:spPr>
      </p:pic>
      <p:sp>
        <p:nvSpPr>
          <p:cNvPr id="6" name="Rectangle: Rounded Corners 5">
            <a:hlinkClick r:id="rId4" action="ppaction://hlinksldjump"/>
            <a:extLst>
              <a:ext uri="{FF2B5EF4-FFF2-40B4-BE49-F238E27FC236}">
                <a16:creationId xmlns:a16="http://schemas.microsoft.com/office/drawing/2014/main" id="{8413CAB5-B075-4D02-7003-69E9E02C09EF}"/>
              </a:ext>
            </a:extLst>
          </p:cNvPr>
          <p:cNvSpPr/>
          <p:nvPr/>
        </p:nvSpPr>
        <p:spPr>
          <a:xfrm>
            <a:off x="7871012" y="6523038"/>
            <a:ext cx="338913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Click to return to Slide 8</a:t>
            </a:r>
          </a:p>
        </p:txBody>
      </p:sp>
    </p:spTree>
    <p:extLst>
      <p:ext uri="{BB962C8B-B14F-4D97-AF65-F5344CB8AC3E}">
        <p14:creationId xmlns:p14="http://schemas.microsoft.com/office/powerpoint/2010/main" val="204473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801064"/>
            <a:ext cx="5646034" cy="830997"/>
          </a:xfrm>
          <a:prstGeom prst="rect">
            <a:avLst/>
          </a:prstGeom>
          <a:noFill/>
        </p:spPr>
        <p:txBody>
          <a:bodyPr wrap="square" rtlCol="0">
            <a:spAutoFit/>
          </a:bodyPr>
          <a:lstStyle/>
          <a:p>
            <a:r>
              <a:rPr lang="en-US" sz="2400" b="1" dirty="0"/>
              <a:t>Overview of Large Load Revision Request Package</a:t>
            </a:r>
          </a:p>
        </p:txBody>
      </p:sp>
    </p:spTree>
    <p:extLst>
      <p:ext uri="{BB962C8B-B14F-4D97-AF65-F5344CB8AC3E}">
        <p14:creationId xmlns:p14="http://schemas.microsoft.com/office/powerpoint/2010/main" val="1850676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56D6-6061-DDD2-A856-80093F691411}"/>
              </a:ext>
            </a:extLst>
          </p:cNvPr>
          <p:cNvSpPr>
            <a:spLocks noGrp="1"/>
          </p:cNvSpPr>
          <p:nvPr>
            <p:ph type="title"/>
          </p:nvPr>
        </p:nvSpPr>
        <p:spPr/>
        <p:txBody>
          <a:bodyPr/>
          <a:lstStyle/>
          <a:p>
            <a:r>
              <a:rPr lang="en-US" dirty="0"/>
              <a:t>Scope of Proposed Changes in Large Load Revision Requests</a:t>
            </a:r>
          </a:p>
        </p:txBody>
      </p:sp>
      <p:sp>
        <p:nvSpPr>
          <p:cNvPr id="3" name="Content Placeholder 2">
            <a:extLst>
              <a:ext uri="{FF2B5EF4-FFF2-40B4-BE49-F238E27FC236}">
                <a16:creationId xmlns:a16="http://schemas.microsoft.com/office/drawing/2014/main" id="{F296683C-49F8-DB09-3E14-36B67EF7A444}"/>
              </a:ext>
            </a:extLst>
          </p:cNvPr>
          <p:cNvSpPr>
            <a:spLocks noGrp="1"/>
          </p:cNvSpPr>
          <p:nvPr>
            <p:ph idx="1"/>
          </p:nvPr>
        </p:nvSpPr>
        <p:spPr>
          <a:xfrm>
            <a:off x="406400" y="762000"/>
            <a:ext cx="11379200" cy="5486399"/>
          </a:xfrm>
        </p:spPr>
        <p:txBody>
          <a:bodyPr>
            <a:normAutofit fontScale="85000" lnSpcReduction="10000"/>
          </a:bodyPr>
          <a:lstStyle/>
          <a:p>
            <a:r>
              <a:rPr lang="en-US" dirty="0"/>
              <a:t>Formalize the interim interconnection process and establish operational requirements for Large Loads (≥ 75 MW)</a:t>
            </a:r>
          </a:p>
          <a:p>
            <a:endParaRPr lang="en-US" dirty="0"/>
          </a:p>
          <a:p>
            <a:r>
              <a:rPr lang="en-US" dirty="0"/>
              <a:t>Require certain basic information about all Loads ≥ 25 MW (size, contact info, registration type, etc.)</a:t>
            </a:r>
          </a:p>
          <a:p>
            <a:endParaRPr lang="en-US" dirty="0"/>
          </a:p>
          <a:p>
            <a:r>
              <a:rPr lang="en-US" dirty="0"/>
              <a:t>Creation of a new ERCOT team to manage the interconnection process, analyze Large Load behavior and compliance, and support other affected ERCOT teams</a:t>
            </a:r>
          </a:p>
          <a:p>
            <a:pPr marL="914400" lvl="1" indent="-514350"/>
            <a:r>
              <a:rPr lang="en-US" sz="2600" dirty="0">
                <a:solidFill>
                  <a:schemeClr val="tx1"/>
                </a:solidFill>
              </a:rPr>
              <a:t>FTE impact is accounted for in ERCOT’s 2024 budget</a:t>
            </a:r>
          </a:p>
          <a:p>
            <a:endParaRPr lang="en-US" dirty="0"/>
          </a:p>
          <a:p>
            <a:r>
              <a:rPr lang="en-US" dirty="0"/>
              <a:t>ERCOT systems affected: RIOO, EMS, MMS, NMMS, PI, Grid-Geo, reporting and data replication</a:t>
            </a:r>
          </a:p>
          <a:p>
            <a:endParaRPr lang="en-US" dirty="0"/>
          </a:p>
          <a:p>
            <a:r>
              <a:rPr lang="en-US" dirty="0"/>
              <a:t>Preliminary IA: ~$1M</a:t>
            </a:r>
          </a:p>
        </p:txBody>
      </p:sp>
      <p:sp>
        <p:nvSpPr>
          <p:cNvPr id="4" name="Slide Number Placeholder 3">
            <a:extLst>
              <a:ext uri="{FF2B5EF4-FFF2-40B4-BE49-F238E27FC236}">
                <a16:creationId xmlns:a16="http://schemas.microsoft.com/office/drawing/2014/main" id="{076121E1-1AF4-3817-2506-91B54508618C}"/>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955057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8197-27CC-923A-A4B8-720F371A1927}"/>
              </a:ext>
            </a:extLst>
          </p:cNvPr>
          <p:cNvSpPr>
            <a:spLocks noGrp="1"/>
          </p:cNvSpPr>
          <p:nvPr>
            <p:ph type="title"/>
          </p:nvPr>
        </p:nvSpPr>
        <p:spPr/>
        <p:txBody>
          <a:bodyPr/>
          <a:lstStyle/>
          <a:p>
            <a:r>
              <a:rPr lang="en-US" dirty="0"/>
              <a:t>Revision Request Package – Structure</a:t>
            </a:r>
          </a:p>
        </p:txBody>
      </p:sp>
      <p:sp>
        <p:nvSpPr>
          <p:cNvPr id="5" name="Rectangle: Rounded Corners 4">
            <a:extLst>
              <a:ext uri="{FF2B5EF4-FFF2-40B4-BE49-F238E27FC236}">
                <a16:creationId xmlns:a16="http://schemas.microsoft.com/office/drawing/2014/main" id="{F2E92EDE-365A-F54D-73BA-7145032FEFF9}"/>
              </a:ext>
            </a:extLst>
          </p:cNvPr>
          <p:cNvSpPr/>
          <p:nvPr/>
        </p:nvSpPr>
        <p:spPr>
          <a:xfrm>
            <a:off x="507999" y="4409153"/>
            <a:ext cx="11277599" cy="830998"/>
          </a:xfrm>
          <a:prstGeom prst="roundRect">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chemeClr val="bg1"/>
                </a:solidFill>
                <a:hlinkClick r:id="rId3" action="ppaction://hlinksldjump">
                  <a:extLst>
                    <a:ext uri="{A12FA001-AC4F-418D-AE19-62706E023703}">
                      <ahyp:hlinkClr xmlns:ahyp="http://schemas.microsoft.com/office/drawing/2018/hyperlinkcolor" val="tx"/>
                    </a:ext>
                  </a:extLst>
                </a:hlinkClick>
              </a:rPr>
              <a:t>NPRR1188 – CLR Nodal Settlement</a:t>
            </a:r>
            <a:endParaRPr lang="en-US" sz="2400" b="1">
              <a:solidFill>
                <a:schemeClr val="bg1"/>
              </a:solidFill>
            </a:endParaRPr>
          </a:p>
        </p:txBody>
      </p:sp>
      <p:sp>
        <p:nvSpPr>
          <p:cNvPr id="7" name="Rectangle: Rounded Corners 6">
            <a:extLst>
              <a:ext uri="{FF2B5EF4-FFF2-40B4-BE49-F238E27FC236}">
                <a16:creationId xmlns:a16="http://schemas.microsoft.com/office/drawing/2014/main" id="{7B1D8AAF-1DBD-80C2-6BD9-FA60BAC633BB}"/>
              </a:ext>
            </a:extLst>
          </p:cNvPr>
          <p:cNvSpPr/>
          <p:nvPr/>
        </p:nvSpPr>
        <p:spPr>
          <a:xfrm>
            <a:off x="507999" y="5331921"/>
            <a:ext cx="11277599" cy="839037"/>
          </a:xfrm>
          <a:prstGeom prst="roundRect">
            <a:avLst/>
          </a:prstGeom>
          <a:noFill/>
          <a:ln w="38100">
            <a:solidFill>
              <a:srgbClr val="DEE1E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DEE1E2"/>
                </a:solidFill>
                <a:hlinkClick r:id="rId4" action="ppaction://hlinksldjump">
                  <a:extLst>
                    <a:ext uri="{A12FA001-AC4F-418D-AE19-62706E023703}">
                      <ahyp:hlinkClr xmlns:ahyp="http://schemas.microsoft.com/office/drawing/2018/hyperlinkcolor" val="tx"/>
                    </a:ext>
                  </a:extLst>
                </a:hlinkClick>
              </a:rPr>
              <a:t>Future CLR-related NPRR</a:t>
            </a:r>
            <a:endParaRPr lang="en-US" sz="2400" b="1" dirty="0">
              <a:solidFill>
                <a:srgbClr val="DEE1E2"/>
              </a:solidFill>
            </a:endParaRPr>
          </a:p>
        </p:txBody>
      </p:sp>
      <p:sp>
        <p:nvSpPr>
          <p:cNvPr id="8" name="Rectangle: Rounded Corners 7">
            <a:extLst>
              <a:ext uri="{FF2B5EF4-FFF2-40B4-BE49-F238E27FC236}">
                <a16:creationId xmlns:a16="http://schemas.microsoft.com/office/drawing/2014/main" id="{E448E61A-D970-B211-CDAA-5F46FFBBC196}"/>
              </a:ext>
            </a:extLst>
          </p:cNvPr>
          <p:cNvSpPr/>
          <p:nvPr/>
        </p:nvSpPr>
        <p:spPr>
          <a:xfrm>
            <a:off x="507999" y="797885"/>
            <a:ext cx="2732506" cy="3515480"/>
          </a:xfrm>
          <a:prstGeom prst="roundRect">
            <a:avLst>
              <a:gd name="adj" fmla="val 6687"/>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dirty="0">
                <a:solidFill>
                  <a:schemeClr val="bg1"/>
                </a:solidFill>
              </a:rPr>
              <a:t>NPRR1191</a:t>
            </a:r>
          </a:p>
          <a:p>
            <a:pPr marL="285750" indent="-285750">
              <a:buFont typeface="Arial" panose="020B0604020202020204" pitchFamily="34" charset="0"/>
              <a:buChar char="•"/>
            </a:pPr>
            <a:endParaRPr lang="en-US" sz="1400" b="1" dirty="0">
              <a:solidFill>
                <a:schemeClr val="bg1"/>
              </a:solidFill>
              <a:hlinkClick r:id="rId5" action="ppaction://hlinksldjump">
                <a:extLst>
                  <a:ext uri="{A12FA001-AC4F-418D-AE19-62706E023703}">
                    <ahyp:hlinkClr xmlns:ahyp="http://schemas.microsoft.com/office/drawing/2018/hyperlinkcolor" val="tx"/>
                  </a:ext>
                </a:extLst>
              </a:hlinkClick>
            </a:endParaRPr>
          </a:p>
          <a:p>
            <a:pPr marL="285750" indent="-285750">
              <a:buFont typeface="Arial" panose="020B0604020202020204" pitchFamily="34" charset="0"/>
              <a:buChar char="•"/>
            </a:pPr>
            <a:r>
              <a:rPr lang="en-US" sz="1400" b="1" dirty="0">
                <a:solidFill>
                  <a:schemeClr val="bg1"/>
                </a:solidFill>
                <a:hlinkClick r:id="rId5" action="ppaction://hlinksldjump">
                  <a:extLst>
                    <a:ext uri="{A12FA001-AC4F-418D-AE19-62706E023703}">
                      <ahyp:hlinkClr xmlns:ahyp="http://schemas.microsoft.com/office/drawing/2018/hyperlinkcolor" val="tx"/>
                    </a:ext>
                  </a:extLst>
                </a:hlinkClick>
              </a:rPr>
              <a:t>Definitions</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6" action="ppaction://hlinksldjump">
                  <a:extLst>
                    <a:ext uri="{A12FA001-AC4F-418D-AE19-62706E023703}">
                      <ahyp:hlinkClr xmlns:ahyp="http://schemas.microsoft.com/office/drawing/2018/hyperlinkcolor" val="tx"/>
                    </a:ext>
                  </a:extLst>
                </a:hlinkClick>
              </a:rPr>
              <a:t>Provision of Information</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7" action="ppaction://hlinksldjump">
                  <a:extLst>
                    <a:ext uri="{A12FA001-AC4F-418D-AE19-62706E023703}">
                      <ahyp:hlinkClr xmlns:ahyp="http://schemas.microsoft.com/office/drawing/2018/hyperlinkcolor" val="tx"/>
                    </a:ext>
                  </a:extLst>
                </a:hlinkClick>
              </a:rPr>
              <a:t>Ramp rate limits</a:t>
            </a:r>
            <a:endParaRPr lang="en-US" sz="1400" b="1" dirty="0">
              <a:solidFill>
                <a:schemeClr val="bg1"/>
              </a:solidFill>
            </a:endParaRPr>
          </a:p>
          <a:p>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8" action="ppaction://hlinksldjump">
                  <a:extLst>
                    <a:ext uri="{A12FA001-AC4F-418D-AE19-62706E023703}">
                      <ahyp:hlinkClr xmlns:ahyp="http://schemas.microsoft.com/office/drawing/2018/hyperlinkcolor" val="tx"/>
                    </a:ext>
                  </a:extLst>
                </a:hlinkClick>
              </a:rPr>
              <a:t>Changes to SSO/SSR terminology</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9" action="ppaction://hlinksldjump">
                  <a:extLst>
                    <a:ext uri="{A12FA001-AC4F-418D-AE19-62706E023703}">
                      <ahyp:hlinkClr xmlns:ahyp="http://schemas.microsoft.com/office/drawing/2018/hyperlinkcolor" val="tx"/>
                    </a:ext>
                  </a:extLst>
                </a:hlinkClick>
              </a:rPr>
              <a:t>Interconnection fee and other changes</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p:txBody>
      </p:sp>
      <p:sp>
        <p:nvSpPr>
          <p:cNvPr id="10" name="Rectangle: Rounded Corners 9">
            <a:extLst>
              <a:ext uri="{FF2B5EF4-FFF2-40B4-BE49-F238E27FC236}">
                <a16:creationId xmlns:a16="http://schemas.microsoft.com/office/drawing/2014/main" id="{188DA820-ADCC-5340-2C00-C27E95DC52E1}"/>
              </a:ext>
            </a:extLst>
          </p:cNvPr>
          <p:cNvSpPr/>
          <p:nvPr/>
        </p:nvSpPr>
        <p:spPr>
          <a:xfrm>
            <a:off x="3363494" y="797885"/>
            <a:ext cx="2732506" cy="3515480"/>
          </a:xfrm>
          <a:prstGeom prst="roundRect">
            <a:avLst>
              <a:gd name="adj" fmla="val 6687"/>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a:solidFill>
                  <a:schemeClr val="bg1"/>
                </a:solidFill>
              </a:rPr>
              <a:t>PGRR111</a:t>
            </a: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0" action="ppaction://hlinksldjump">
                  <a:extLst>
                    <a:ext uri="{A12FA001-AC4F-418D-AE19-62706E023703}">
                      <ahyp:hlinkClr xmlns:ahyp="http://schemas.microsoft.com/office/drawing/2018/hyperlinkcolor" val="tx"/>
                    </a:ext>
                  </a:extLst>
                </a:hlinkClick>
              </a:rPr>
              <a:t>Handling of Large Loads in Planning studies</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1" action="ppaction://hlinksldjump">
                  <a:extLst>
                    <a:ext uri="{A12FA001-AC4F-418D-AE19-62706E023703}">
                      <ahyp:hlinkClr xmlns:ahyp="http://schemas.microsoft.com/office/drawing/2018/hyperlinkcolor" val="tx"/>
                    </a:ext>
                  </a:extLst>
                </a:hlinkClick>
              </a:rPr>
              <a:t>New interconnection process for Large Loads</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2" action="ppaction://hlinksldjump">
                  <a:extLst>
                    <a:ext uri="{A12FA001-AC4F-418D-AE19-62706E023703}">
                      <ahyp:hlinkClr xmlns:ahyp="http://schemas.microsoft.com/office/drawing/2018/hyperlinkcolor" val="tx"/>
                    </a:ext>
                  </a:extLst>
                </a:hlinkClick>
              </a:rPr>
              <a:t>Studies</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3" action="ppaction://hlinksldjump">
                  <a:extLst>
                    <a:ext uri="{A12FA001-AC4F-418D-AE19-62706E023703}">
                      <ahyp:hlinkClr xmlns:ahyp="http://schemas.microsoft.com/office/drawing/2018/hyperlinkcolor" val="tx"/>
                    </a:ext>
                  </a:extLst>
                </a:hlinkClick>
              </a:rPr>
              <a:t>Quarterly Stability Assessment</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4" action="ppaction://hlinksldjump">
                  <a:extLst>
                    <a:ext uri="{A12FA001-AC4F-418D-AE19-62706E023703}">
                      <ahyp:hlinkClr xmlns:ahyp="http://schemas.microsoft.com/office/drawing/2018/hyperlinkcolor" val="tx"/>
                    </a:ext>
                  </a:extLst>
                </a:hlinkClick>
              </a:rPr>
              <a:t>Modeling</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5" action="ppaction://hlinksldjump">
                  <a:extLst>
                    <a:ext uri="{A12FA001-AC4F-418D-AE19-62706E023703}">
                      <ahyp:hlinkClr xmlns:ahyp="http://schemas.microsoft.com/office/drawing/2018/hyperlinkcolor" val="tx"/>
                    </a:ext>
                  </a:extLst>
                </a:hlinkClick>
              </a:rPr>
              <a:t>Approval to Energize</a:t>
            </a:r>
            <a:endParaRPr lang="en-US" sz="1400" b="1">
              <a:solidFill>
                <a:schemeClr val="bg1"/>
              </a:solidFill>
            </a:endParaRPr>
          </a:p>
          <a:p>
            <a:pPr marL="742950" lvl="1"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6" action="ppaction://hlinksldjump">
                  <a:extLst>
                    <a:ext uri="{A12FA001-AC4F-418D-AE19-62706E023703}">
                      <ahyp:hlinkClr xmlns:ahyp="http://schemas.microsoft.com/office/drawing/2018/hyperlinkcolor" val="tx"/>
                    </a:ext>
                  </a:extLst>
                </a:hlinkClick>
              </a:rPr>
              <a:t>Ongoing obligations for Large Loads</a:t>
            </a:r>
            <a:endParaRPr lang="en-US" sz="1400" b="1">
              <a:solidFill>
                <a:schemeClr val="bg1"/>
              </a:solidFill>
            </a:endParaRPr>
          </a:p>
        </p:txBody>
      </p:sp>
      <p:sp>
        <p:nvSpPr>
          <p:cNvPr id="11" name="Rectangle: Rounded Corners 10">
            <a:extLst>
              <a:ext uri="{FF2B5EF4-FFF2-40B4-BE49-F238E27FC236}">
                <a16:creationId xmlns:a16="http://schemas.microsoft.com/office/drawing/2014/main" id="{02655870-6242-590D-471F-73A94309008E}"/>
              </a:ext>
            </a:extLst>
          </p:cNvPr>
          <p:cNvSpPr/>
          <p:nvPr/>
        </p:nvSpPr>
        <p:spPr>
          <a:xfrm>
            <a:off x="6218989" y="797886"/>
            <a:ext cx="2732506" cy="3515480"/>
          </a:xfrm>
          <a:prstGeom prst="roundRect">
            <a:avLst>
              <a:gd name="adj" fmla="val 6687"/>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dirty="0">
                <a:solidFill>
                  <a:schemeClr val="bg1"/>
                </a:solidFill>
              </a:rPr>
              <a:t>NOGRR256</a:t>
            </a:r>
            <a:endParaRPr lang="en-US" sz="1400"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7" action="ppaction://hlinksldjump">
                  <a:extLst>
                    <a:ext uri="{A12FA001-AC4F-418D-AE19-62706E023703}">
                      <ahyp:hlinkClr xmlns:ahyp="http://schemas.microsoft.com/office/drawing/2018/hyperlinkcolor" val="tx"/>
                    </a:ext>
                  </a:extLst>
                </a:hlinkClick>
              </a:rPr>
              <a:t>Large Load voltage ride-through requirements</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8" action="ppaction://hlinksldjump">
                  <a:extLst>
                    <a:ext uri="{A12FA001-AC4F-418D-AE19-62706E023703}">
                      <ahyp:hlinkClr xmlns:ahyp="http://schemas.microsoft.com/office/drawing/2018/hyperlinkcolor" val="tx"/>
                    </a:ext>
                  </a:extLst>
                </a:hlinkClick>
              </a:rPr>
              <a:t>Curtailing of RCLs prior to EEA</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8" action="ppaction://hlinksldjump">
                  <a:extLst>
                    <a:ext uri="{A12FA001-AC4F-418D-AE19-62706E023703}">
                      <ahyp:hlinkClr xmlns:ahyp="http://schemas.microsoft.com/office/drawing/2018/hyperlinkcolor" val="tx"/>
                    </a:ext>
                  </a:extLst>
                </a:hlinkClick>
              </a:rPr>
              <a:t>Exemption of RCLs from TSP firm load shed obligations</a:t>
            </a:r>
            <a:endParaRPr lang="en-US" sz="1400" b="1" dirty="0">
              <a:solidFill>
                <a:schemeClr val="bg1"/>
              </a:solidFill>
            </a:endParaRPr>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dirty="0"/>
          </a:p>
        </p:txBody>
      </p:sp>
      <p:sp>
        <p:nvSpPr>
          <p:cNvPr id="13" name="TextBox 12">
            <a:extLst>
              <a:ext uri="{FF2B5EF4-FFF2-40B4-BE49-F238E27FC236}">
                <a16:creationId xmlns:a16="http://schemas.microsoft.com/office/drawing/2014/main" id="{6B5BA598-2753-6F73-FF27-6A963352FD53}"/>
              </a:ext>
            </a:extLst>
          </p:cNvPr>
          <p:cNvSpPr txBox="1"/>
          <p:nvPr/>
        </p:nvSpPr>
        <p:spPr>
          <a:xfrm>
            <a:off x="5935579" y="4405134"/>
            <a:ext cx="5748422" cy="830997"/>
          </a:xfrm>
          <a:prstGeom prst="rect">
            <a:avLst/>
          </a:prstGeom>
          <a:noFill/>
        </p:spPr>
        <p:txBody>
          <a:bodyPr wrap="square" rtlCol="0">
            <a:spAutoFit/>
          </a:bodyPr>
          <a:lstStyle/>
          <a:p>
            <a:pPr marL="285750" indent="-285750">
              <a:buFont typeface="Arial" panose="020B0604020202020204" pitchFamily="34" charset="0"/>
              <a:buChar char="•"/>
            </a:pPr>
            <a:r>
              <a:rPr lang="en-US" sz="1600">
                <a:solidFill>
                  <a:schemeClr val="bg1"/>
                </a:solidFill>
              </a:rPr>
              <a:t>Requires CLRs to be in SCED when consuming energy</a:t>
            </a:r>
          </a:p>
          <a:p>
            <a:pPr marL="285750" indent="-285750">
              <a:buFont typeface="Arial" panose="020B0604020202020204" pitchFamily="34" charset="0"/>
              <a:buChar char="•"/>
            </a:pPr>
            <a:r>
              <a:rPr lang="en-US" sz="1600">
                <a:solidFill>
                  <a:schemeClr val="bg1"/>
                </a:solidFill>
              </a:rPr>
              <a:t>Changes non-battery CLRs to Nodal settlement</a:t>
            </a:r>
          </a:p>
          <a:p>
            <a:pPr marL="285750" indent="-285750">
              <a:buFont typeface="Arial" panose="020B0604020202020204" pitchFamily="34" charset="0"/>
              <a:buChar char="•"/>
            </a:pPr>
            <a:r>
              <a:rPr lang="en-US" sz="1600">
                <a:solidFill>
                  <a:schemeClr val="bg1"/>
                </a:solidFill>
              </a:rPr>
              <a:t>CLR AS bids co-optimized in DAM</a:t>
            </a:r>
          </a:p>
        </p:txBody>
      </p:sp>
      <p:sp>
        <p:nvSpPr>
          <p:cNvPr id="14" name="TextBox 13">
            <a:extLst>
              <a:ext uri="{FF2B5EF4-FFF2-40B4-BE49-F238E27FC236}">
                <a16:creationId xmlns:a16="http://schemas.microsoft.com/office/drawing/2014/main" id="{7860FFC0-A935-5B3A-FC0E-0F9E91BC3B03}"/>
              </a:ext>
            </a:extLst>
          </p:cNvPr>
          <p:cNvSpPr txBox="1"/>
          <p:nvPr/>
        </p:nvSpPr>
        <p:spPr>
          <a:xfrm>
            <a:off x="4628147" y="5339961"/>
            <a:ext cx="7157451"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DEE1E2"/>
                </a:solidFill>
              </a:rPr>
              <a:t>Could remove requirement that CLRs provide PFR if they are not providing AS</a:t>
            </a:r>
          </a:p>
          <a:p>
            <a:pPr marL="285750" indent="-285750">
              <a:buFont typeface="Arial" panose="020B0604020202020204" pitchFamily="34" charset="0"/>
              <a:buChar char="•"/>
            </a:pPr>
            <a:r>
              <a:rPr lang="en-US" sz="1600" dirty="0">
                <a:solidFill>
                  <a:srgbClr val="DEE1E2"/>
                </a:solidFill>
              </a:rPr>
              <a:t>Could address impacts to outage coordination and Ops studies/systems</a:t>
            </a:r>
          </a:p>
        </p:txBody>
      </p:sp>
      <p:sp>
        <p:nvSpPr>
          <p:cNvPr id="3" name="Rectangle: Rounded Corners 2">
            <a:extLst>
              <a:ext uri="{FF2B5EF4-FFF2-40B4-BE49-F238E27FC236}">
                <a16:creationId xmlns:a16="http://schemas.microsoft.com/office/drawing/2014/main" id="{13559069-A46B-868A-BEE7-31574BBB7179}"/>
              </a:ext>
            </a:extLst>
          </p:cNvPr>
          <p:cNvSpPr/>
          <p:nvPr/>
        </p:nvSpPr>
        <p:spPr>
          <a:xfrm>
            <a:off x="9074484" y="797884"/>
            <a:ext cx="2732506" cy="3515480"/>
          </a:xfrm>
          <a:prstGeom prst="roundRect">
            <a:avLst>
              <a:gd name="adj" fmla="val 6687"/>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a:solidFill>
                  <a:schemeClr val="bg1"/>
                </a:solidFill>
              </a:rPr>
              <a:t>RRGRR036</a:t>
            </a:r>
            <a:endParaRPr lang="en-US" sz="1400">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9" action="ppaction://hlinksldjump">
                  <a:extLst>
                    <a:ext uri="{A12FA001-AC4F-418D-AE19-62706E023703}">
                      <ahyp:hlinkClr xmlns:ahyp="http://schemas.microsoft.com/office/drawing/2018/hyperlinkcolor" val="tx"/>
                    </a:ext>
                  </a:extLst>
                </a:hlinkClick>
              </a:rPr>
              <a:t>New sections added to RIOO</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20" action="ppaction://hlinksldjump">
                  <a:extLst>
                    <a:ext uri="{A12FA001-AC4F-418D-AE19-62706E023703}">
                      <ahyp:hlinkClr xmlns:ahyp="http://schemas.microsoft.com/office/drawing/2018/hyperlinkcolor" val="tx"/>
                    </a:ext>
                  </a:extLst>
                </a:hlinkClick>
              </a:rPr>
              <a:t>New RIOO fields to support the interconnection process</a:t>
            </a:r>
            <a:endParaRPr lang="en-US" sz="1400" b="1">
              <a:solidFill>
                <a:schemeClr val="bg1"/>
              </a:solidFill>
            </a:endParaRPr>
          </a:p>
          <a:p>
            <a:endParaRPr lang="en-US" sz="1400" b="1">
              <a:solidFill>
                <a:schemeClr val="bg1"/>
              </a:solidFill>
            </a:endParaRPr>
          </a:p>
          <a:p>
            <a:pPr marL="285750" indent="-285750">
              <a:buFont typeface="Arial" panose="020B0604020202020204" pitchFamily="34" charset="0"/>
              <a:buChar char="•"/>
            </a:pPr>
            <a:endParaRPr lang="en-US" sz="1400">
              <a:solidFill>
                <a:schemeClr val="bg1"/>
              </a:solidFill>
            </a:endParaRPr>
          </a:p>
          <a:p>
            <a:pPr marL="285750" indent="-285750">
              <a:buFont typeface="Arial" panose="020B0604020202020204" pitchFamily="34" charset="0"/>
              <a:buChar char="•"/>
            </a:pPr>
            <a:endParaRPr lang="en-US" sz="1400">
              <a:solidFill>
                <a:schemeClr val="bg1"/>
              </a:solidFill>
            </a:endParaRPr>
          </a:p>
          <a:p>
            <a:endParaRPr lang="en-US" sz="1400">
              <a:solidFill>
                <a:schemeClr val="bg1"/>
              </a:solidFill>
            </a:endParaRPr>
          </a:p>
          <a:p>
            <a:pPr marL="285750" indent="-285750">
              <a:buFont typeface="Arial" panose="020B0604020202020204" pitchFamily="34" charset="0"/>
              <a:buChar char="•"/>
            </a:pPr>
            <a:endParaRPr lang="en-US" sz="1400"/>
          </a:p>
          <a:p>
            <a:pPr marL="285750" indent="-285750">
              <a:buFont typeface="Arial" panose="020B0604020202020204" pitchFamily="34" charset="0"/>
              <a:buChar char="•"/>
            </a:pPr>
            <a:endParaRPr lang="en-US" sz="1400"/>
          </a:p>
          <a:p>
            <a:pPr marL="285750" indent="-285750">
              <a:buFont typeface="Arial" panose="020B0604020202020204" pitchFamily="34" charset="0"/>
              <a:buChar char="•"/>
            </a:pPr>
            <a:endParaRPr lang="en-US" sz="1400"/>
          </a:p>
        </p:txBody>
      </p:sp>
      <p:sp>
        <p:nvSpPr>
          <p:cNvPr id="6" name="Slide Number Placeholder 3">
            <a:extLst>
              <a:ext uri="{FF2B5EF4-FFF2-40B4-BE49-F238E27FC236}">
                <a16:creationId xmlns:a16="http://schemas.microsoft.com/office/drawing/2014/main" id="{1339B367-7484-38E0-A231-8774AC4DDB91}"/>
              </a:ext>
            </a:extLst>
          </p:cNvPr>
          <p:cNvSpPr>
            <a:spLocks noGrp="1"/>
          </p:cNvSpPr>
          <p:nvPr>
            <p:ph type="sldNum" sz="quarter" idx="4"/>
          </p:nvPr>
        </p:nvSpPr>
        <p:spPr>
          <a:xfrm>
            <a:off x="11379203" y="6561138"/>
            <a:ext cx="646975" cy="220662"/>
          </a:xfrm>
        </p:spPr>
        <p:txBody>
          <a:bodyPr/>
          <a:lstStyle/>
          <a:p>
            <a:fld id="{1D93BD3E-1E9A-4970-A6F7-E7AC52762E0C}" type="slidenum">
              <a:rPr lang="en-US" smtClean="0"/>
              <a:pPr/>
              <a:t>15</a:t>
            </a:fld>
            <a:endParaRPr lang="en-US"/>
          </a:p>
        </p:txBody>
      </p:sp>
      <p:sp>
        <p:nvSpPr>
          <p:cNvPr id="4" name="Rectangle: Rounded Corners 3">
            <a:extLst>
              <a:ext uri="{FF2B5EF4-FFF2-40B4-BE49-F238E27FC236}">
                <a16:creationId xmlns:a16="http://schemas.microsoft.com/office/drawing/2014/main" id="{B65BBB83-27EE-7B94-DA9A-84A85C200ABA}"/>
              </a:ext>
            </a:extLst>
          </p:cNvPr>
          <p:cNvSpPr/>
          <p:nvPr/>
        </p:nvSpPr>
        <p:spPr>
          <a:xfrm>
            <a:off x="280737" y="762000"/>
            <a:ext cx="11745441" cy="3587248"/>
          </a:xfrm>
          <a:prstGeom prst="roundRect">
            <a:avLst>
              <a:gd name="adj" fmla="val 9494"/>
            </a:avLst>
          </a:prstGeom>
          <a:solidFill>
            <a:srgbClr val="00AEC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t>Large Load RR Package</a:t>
            </a:r>
          </a:p>
          <a:p>
            <a:pPr algn="ctr"/>
            <a:endParaRPr lang="en-US"/>
          </a:p>
          <a:p>
            <a:pPr algn="ctr"/>
            <a:r>
              <a:rPr lang="en-US" sz="2400"/>
              <a:t>These RRs directly address Large Load issues </a:t>
            </a:r>
          </a:p>
          <a:p>
            <a:pPr algn="ctr"/>
            <a:r>
              <a:rPr lang="en-US" sz="2400"/>
              <a:t>and will be covered at today’s workshop</a:t>
            </a:r>
          </a:p>
        </p:txBody>
      </p:sp>
      <p:sp>
        <p:nvSpPr>
          <p:cNvPr id="12" name="Rectangle: Rounded Corners 11">
            <a:extLst>
              <a:ext uri="{FF2B5EF4-FFF2-40B4-BE49-F238E27FC236}">
                <a16:creationId xmlns:a16="http://schemas.microsoft.com/office/drawing/2014/main" id="{EDB082CB-FEF6-805D-C1BC-4E1539799F62}"/>
              </a:ext>
            </a:extLst>
          </p:cNvPr>
          <p:cNvSpPr/>
          <p:nvPr/>
        </p:nvSpPr>
        <p:spPr>
          <a:xfrm>
            <a:off x="280737" y="4386281"/>
            <a:ext cx="11745441" cy="1835410"/>
          </a:xfrm>
          <a:prstGeom prst="roundRect">
            <a:avLst>
              <a:gd name="adj" fmla="val 17360"/>
            </a:avLst>
          </a:prstGeom>
          <a:solidFill>
            <a:srgbClr val="FF82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t>Related NPRRs</a:t>
            </a:r>
          </a:p>
          <a:p>
            <a:pPr algn="ctr"/>
            <a:endParaRPr lang="en-US" sz="700" dirty="0"/>
          </a:p>
          <a:p>
            <a:pPr algn="ctr"/>
            <a:r>
              <a:rPr lang="en-US" sz="2400" dirty="0"/>
              <a:t>These NPRRs may impact some Large Loads but are not </a:t>
            </a:r>
          </a:p>
          <a:p>
            <a:pPr algn="ctr"/>
            <a:r>
              <a:rPr lang="en-US" sz="2400" dirty="0"/>
              <a:t>included in this package and will not be covered in detail today</a:t>
            </a:r>
          </a:p>
        </p:txBody>
      </p:sp>
    </p:spTree>
    <p:extLst>
      <p:ext uri="{BB962C8B-B14F-4D97-AF65-F5344CB8AC3E}">
        <p14:creationId xmlns:p14="http://schemas.microsoft.com/office/powerpoint/2010/main" val="595272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8197-27CC-923A-A4B8-720F371A1927}"/>
              </a:ext>
            </a:extLst>
          </p:cNvPr>
          <p:cNvSpPr>
            <a:spLocks noGrp="1"/>
          </p:cNvSpPr>
          <p:nvPr>
            <p:ph type="title"/>
          </p:nvPr>
        </p:nvSpPr>
        <p:spPr/>
        <p:txBody>
          <a:bodyPr/>
          <a:lstStyle/>
          <a:p>
            <a:r>
              <a:rPr lang="en-US"/>
              <a:t>Revision Request Package – Interactive Directory</a:t>
            </a:r>
          </a:p>
        </p:txBody>
      </p:sp>
      <p:sp>
        <p:nvSpPr>
          <p:cNvPr id="5" name="Rectangle: Rounded Corners 4">
            <a:extLst>
              <a:ext uri="{FF2B5EF4-FFF2-40B4-BE49-F238E27FC236}">
                <a16:creationId xmlns:a16="http://schemas.microsoft.com/office/drawing/2014/main" id="{F2E92EDE-365A-F54D-73BA-7145032FEFF9}"/>
              </a:ext>
            </a:extLst>
          </p:cNvPr>
          <p:cNvSpPr/>
          <p:nvPr/>
        </p:nvSpPr>
        <p:spPr>
          <a:xfrm>
            <a:off x="507999" y="4409153"/>
            <a:ext cx="11277599" cy="83099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hlinkClick r:id="rId3" action="ppaction://hlinksldjump">
                  <a:extLst>
                    <a:ext uri="{A12FA001-AC4F-418D-AE19-62706E023703}">
                      <ahyp:hlinkClr xmlns:ahyp="http://schemas.microsoft.com/office/drawing/2018/hyperlinkcolor" val="tx"/>
                    </a:ext>
                  </a:extLst>
                </a:hlinkClick>
              </a:rPr>
              <a:t>NPRR1188 – CLR Nodal Settlement</a:t>
            </a:r>
            <a:endParaRPr lang="en-US" sz="2400" b="1" dirty="0">
              <a:solidFill>
                <a:schemeClr val="bg1"/>
              </a:solidFill>
            </a:endParaRPr>
          </a:p>
        </p:txBody>
      </p:sp>
      <p:sp>
        <p:nvSpPr>
          <p:cNvPr id="7" name="Rectangle: Rounded Corners 6">
            <a:extLst>
              <a:ext uri="{FF2B5EF4-FFF2-40B4-BE49-F238E27FC236}">
                <a16:creationId xmlns:a16="http://schemas.microsoft.com/office/drawing/2014/main" id="{7B1D8AAF-1DBD-80C2-6BD9-FA60BAC633BB}"/>
              </a:ext>
            </a:extLst>
          </p:cNvPr>
          <p:cNvSpPr/>
          <p:nvPr/>
        </p:nvSpPr>
        <p:spPr>
          <a:xfrm>
            <a:off x="507999" y="5331921"/>
            <a:ext cx="11277599" cy="839037"/>
          </a:xfrm>
          <a:prstGeom prst="roundRect">
            <a:avLst/>
          </a:prstGeom>
          <a:noFill/>
          <a:ln w="38100">
            <a:solidFill>
              <a:srgbClr val="5B677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5B6770"/>
                </a:solidFill>
                <a:hlinkClick r:id="rId4" action="ppaction://hlinksldjump">
                  <a:extLst>
                    <a:ext uri="{A12FA001-AC4F-418D-AE19-62706E023703}">
                      <ahyp:hlinkClr xmlns:ahyp="http://schemas.microsoft.com/office/drawing/2018/hyperlinkcolor" val="tx"/>
                    </a:ext>
                  </a:extLst>
                </a:hlinkClick>
              </a:rPr>
              <a:t>Future CLR-related NPRR</a:t>
            </a:r>
            <a:endParaRPr lang="en-US" sz="2400" b="1">
              <a:solidFill>
                <a:srgbClr val="5B6770"/>
              </a:solidFill>
            </a:endParaRPr>
          </a:p>
        </p:txBody>
      </p:sp>
      <p:sp>
        <p:nvSpPr>
          <p:cNvPr id="8" name="Rectangle: Rounded Corners 7">
            <a:extLst>
              <a:ext uri="{FF2B5EF4-FFF2-40B4-BE49-F238E27FC236}">
                <a16:creationId xmlns:a16="http://schemas.microsoft.com/office/drawing/2014/main" id="{E448E61A-D970-B211-CDAA-5F46FFBBC196}"/>
              </a:ext>
            </a:extLst>
          </p:cNvPr>
          <p:cNvSpPr/>
          <p:nvPr/>
        </p:nvSpPr>
        <p:spPr>
          <a:xfrm>
            <a:off x="507999" y="797885"/>
            <a:ext cx="2732506" cy="3515480"/>
          </a:xfrm>
          <a:prstGeom prst="roundRect">
            <a:avLst>
              <a:gd name="adj" fmla="val 6687"/>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a:solidFill>
                  <a:schemeClr val="bg1"/>
                </a:solidFill>
              </a:rPr>
              <a:t>NPRR1191</a:t>
            </a:r>
          </a:p>
          <a:p>
            <a:pPr marL="285750" indent="-285750">
              <a:buFont typeface="Arial" panose="020B0604020202020204" pitchFamily="34" charset="0"/>
              <a:buChar char="•"/>
            </a:pPr>
            <a:endParaRPr lang="en-US" sz="1400" b="1">
              <a:solidFill>
                <a:schemeClr val="bg1"/>
              </a:solidFill>
              <a:hlinkClick r:id="rId5" action="ppaction://hlinksldjump">
                <a:extLst>
                  <a:ext uri="{A12FA001-AC4F-418D-AE19-62706E023703}">
                    <ahyp:hlinkClr xmlns:ahyp="http://schemas.microsoft.com/office/drawing/2018/hyperlinkcolor" val="tx"/>
                  </a:ext>
                </a:extLst>
              </a:hlinkClick>
            </a:endParaRPr>
          </a:p>
          <a:p>
            <a:pPr marL="285750" indent="-285750">
              <a:buFont typeface="Arial" panose="020B0604020202020204" pitchFamily="34" charset="0"/>
              <a:buChar char="•"/>
            </a:pPr>
            <a:r>
              <a:rPr lang="en-US" sz="1400" b="1">
                <a:solidFill>
                  <a:schemeClr val="bg1"/>
                </a:solidFill>
                <a:hlinkClick r:id="rId5" action="ppaction://hlinksldjump">
                  <a:extLst>
                    <a:ext uri="{A12FA001-AC4F-418D-AE19-62706E023703}">
                      <ahyp:hlinkClr xmlns:ahyp="http://schemas.microsoft.com/office/drawing/2018/hyperlinkcolor" val="tx"/>
                    </a:ext>
                  </a:extLst>
                </a:hlinkClick>
              </a:rPr>
              <a:t>Definitions</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6" action="ppaction://hlinksldjump">
                  <a:extLst>
                    <a:ext uri="{A12FA001-AC4F-418D-AE19-62706E023703}">
                      <ahyp:hlinkClr xmlns:ahyp="http://schemas.microsoft.com/office/drawing/2018/hyperlinkcolor" val="tx"/>
                    </a:ext>
                  </a:extLst>
                </a:hlinkClick>
              </a:rPr>
              <a:t>Provision of Information</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7" action="ppaction://hlinksldjump">
                  <a:extLst>
                    <a:ext uri="{A12FA001-AC4F-418D-AE19-62706E023703}">
                      <ahyp:hlinkClr xmlns:ahyp="http://schemas.microsoft.com/office/drawing/2018/hyperlinkcolor" val="tx"/>
                    </a:ext>
                  </a:extLst>
                </a:hlinkClick>
              </a:rPr>
              <a:t>Ramp rate limits</a:t>
            </a:r>
            <a:endParaRPr lang="en-US" sz="1400" b="1">
              <a:solidFill>
                <a:schemeClr val="bg1"/>
              </a:solidFill>
            </a:endParaRPr>
          </a:p>
          <a:p>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8" action="ppaction://hlinksldjump">
                  <a:extLst>
                    <a:ext uri="{A12FA001-AC4F-418D-AE19-62706E023703}">
                      <ahyp:hlinkClr xmlns:ahyp="http://schemas.microsoft.com/office/drawing/2018/hyperlinkcolor" val="tx"/>
                    </a:ext>
                  </a:extLst>
                </a:hlinkClick>
              </a:rPr>
              <a:t>Changes to SSO/SSR terminology</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9" action="ppaction://hlinksldjump">
                  <a:extLst>
                    <a:ext uri="{A12FA001-AC4F-418D-AE19-62706E023703}">
                      <ahyp:hlinkClr xmlns:ahyp="http://schemas.microsoft.com/office/drawing/2018/hyperlinkcolor" val="tx"/>
                    </a:ext>
                  </a:extLst>
                </a:hlinkClick>
              </a:rPr>
              <a:t>Interconnection fee and other changes</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p:txBody>
      </p:sp>
      <p:sp>
        <p:nvSpPr>
          <p:cNvPr id="10" name="Rectangle: Rounded Corners 9">
            <a:extLst>
              <a:ext uri="{FF2B5EF4-FFF2-40B4-BE49-F238E27FC236}">
                <a16:creationId xmlns:a16="http://schemas.microsoft.com/office/drawing/2014/main" id="{188DA820-ADCC-5340-2C00-C27E95DC52E1}"/>
              </a:ext>
            </a:extLst>
          </p:cNvPr>
          <p:cNvSpPr/>
          <p:nvPr/>
        </p:nvSpPr>
        <p:spPr>
          <a:xfrm>
            <a:off x="3363494" y="797885"/>
            <a:ext cx="2732506" cy="3515480"/>
          </a:xfrm>
          <a:prstGeom prst="roundRect">
            <a:avLst>
              <a:gd name="adj" fmla="val 6687"/>
            </a:avLst>
          </a:prstGeom>
          <a:solidFill>
            <a:srgbClr val="093C61"/>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a:solidFill>
                  <a:schemeClr val="bg1"/>
                </a:solidFill>
              </a:rPr>
              <a:t>PGRR111</a:t>
            </a: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0" action="ppaction://hlinksldjump">
                  <a:extLst>
                    <a:ext uri="{A12FA001-AC4F-418D-AE19-62706E023703}">
                      <ahyp:hlinkClr xmlns:ahyp="http://schemas.microsoft.com/office/drawing/2018/hyperlinkcolor" val="tx"/>
                    </a:ext>
                  </a:extLst>
                </a:hlinkClick>
              </a:rPr>
              <a:t>Handling of Large Loads in Planning studies</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1" action="ppaction://hlinksldjump">
                  <a:extLst>
                    <a:ext uri="{A12FA001-AC4F-418D-AE19-62706E023703}">
                      <ahyp:hlinkClr xmlns:ahyp="http://schemas.microsoft.com/office/drawing/2018/hyperlinkcolor" val="tx"/>
                    </a:ext>
                  </a:extLst>
                </a:hlinkClick>
              </a:rPr>
              <a:t>New interconnection process for Large Loads</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2" action="ppaction://hlinksldjump">
                  <a:extLst>
                    <a:ext uri="{A12FA001-AC4F-418D-AE19-62706E023703}">
                      <ahyp:hlinkClr xmlns:ahyp="http://schemas.microsoft.com/office/drawing/2018/hyperlinkcolor" val="tx"/>
                    </a:ext>
                  </a:extLst>
                </a:hlinkClick>
              </a:rPr>
              <a:t>Studies</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3" action="ppaction://hlinksldjump">
                  <a:extLst>
                    <a:ext uri="{A12FA001-AC4F-418D-AE19-62706E023703}">
                      <ahyp:hlinkClr xmlns:ahyp="http://schemas.microsoft.com/office/drawing/2018/hyperlinkcolor" val="tx"/>
                    </a:ext>
                  </a:extLst>
                </a:hlinkClick>
              </a:rPr>
              <a:t>Quarterly Stability Assessment</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4" action="ppaction://hlinksldjump">
                  <a:extLst>
                    <a:ext uri="{A12FA001-AC4F-418D-AE19-62706E023703}">
                      <ahyp:hlinkClr xmlns:ahyp="http://schemas.microsoft.com/office/drawing/2018/hyperlinkcolor" val="tx"/>
                    </a:ext>
                  </a:extLst>
                </a:hlinkClick>
              </a:rPr>
              <a:t>Modeling</a:t>
            </a:r>
            <a:endParaRPr lang="en-US" sz="1400" b="1">
              <a:solidFill>
                <a:schemeClr val="bg1"/>
              </a:solidFill>
            </a:endParaRPr>
          </a:p>
          <a:p>
            <a:pPr marL="742950" lvl="1" indent="-285750">
              <a:buFont typeface="Arial" panose="020B0604020202020204" pitchFamily="34" charset="0"/>
              <a:buChar char="•"/>
            </a:pPr>
            <a:r>
              <a:rPr lang="en-US" sz="1400" b="1">
                <a:solidFill>
                  <a:schemeClr val="bg1"/>
                </a:solidFill>
                <a:hlinkClick r:id="rId15" action="ppaction://hlinksldjump">
                  <a:extLst>
                    <a:ext uri="{A12FA001-AC4F-418D-AE19-62706E023703}">
                      <ahyp:hlinkClr xmlns:ahyp="http://schemas.microsoft.com/office/drawing/2018/hyperlinkcolor" val="tx"/>
                    </a:ext>
                  </a:extLst>
                </a:hlinkClick>
              </a:rPr>
              <a:t>Approval to Energize</a:t>
            </a:r>
            <a:endParaRPr lang="en-US" sz="1400" b="1">
              <a:solidFill>
                <a:schemeClr val="bg1"/>
              </a:solidFill>
            </a:endParaRPr>
          </a:p>
          <a:p>
            <a:pPr marL="742950" lvl="1"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6" action="ppaction://hlinksldjump">
                  <a:extLst>
                    <a:ext uri="{A12FA001-AC4F-418D-AE19-62706E023703}">
                      <ahyp:hlinkClr xmlns:ahyp="http://schemas.microsoft.com/office/drawing/2018/hyperlinkcolor" val="tx"/>
                    </a:ext>
                  </a:extLst>
                </a:hlinkClick>
              </a:rPr>
              <a:t>Ongoing obligations for Large Loads</a:t>
            </a:r>
            <a:endParaRPr lang="en-US" sz="1400" b="1">
              <a:solidFill>
                <a:schemeClr val="bg1"/>
              </a:solidFill>
            </a:endParaRPr>
          </a:p>
        </p:txBody>
      </p:sp>
      <p:sp>
        <p:nvSpPr>
          <p:cNvPr id="11" name="Rectangle: Rounded Corners 10">
            <a:extLst>
              <a:ext uri="{FF2B5EF4-FFF2-40B4-BE49-F238E27FC236}">
                <a16:creationId xmlns:a16="http://schemas.microsoft.com/office/drawing/2014/main" id="{02655870-6242-590D-471F-73A94309008E}"/>
              </a:ext>
            </a:extLst>
          </p:cNvPr>
          <p:cNvSpPr/>
          <p:nvPr/>
        </p:nvSpPr>
        <p:spPr>
          <a:xfrm>
            <a:off x="6218989" y="797886"/>
            <a:ext cx="2732506" cy="3515480"/>
          </a:xfrm>
          <a:prstGeom prst="roundRect">
            <a:avLst>
              <a:gd name="adj" fmla="val 6687"/>
            </a:avLst>
          </a:prstGeom>
          <a:solidFill>
            <a:srgbClr val="26D07C"/>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dirty="0">
                <a:solidFill>
                  <a:schemeClr val="bg1"/>
                </a:solidFill>
              </a:rPr>
              <a:t>NOGRR256</a:t>
            </a:r>
            <a:endParaRPr lang="en-US" sz="1400"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7" action="ppaction://hlinksldjump">
                  <a:extLst>
                    <a:ext uri="{A12FA001-AC4F-418D-AE19-62706E023703}">
                      <ahyp:hlinkClr xmlns:ahyp="http://schemas.microsoft.com/office/drawing/2018/hyperlinkcolor" val="tx"/>
                    </a:ext>
                  </a:extLst>
                </a:hlinkClick>
              </a:rPr>
              <a:t>Large Load voltage ride-through requirements</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8" action="ppaction://hlinksldjump">
                  <a:extLst>
                    <a:ext uri="{A12FA001-AC4F-418D-AE19-62706E023703}">
                      <ahyp:hlinkClr xmlns:ahyp="http://schemas.microsoft.com/office/drawing/2018/hyperlinkcolor" val="tx"/>
                    </a:ext>
                  </a:extLst>
                </a:hlinkClick>
              </a:rPr>
              <a:t>Curtailing of RCLs prior to EEA</a:t>
            </a:r>
            <a:endParaRPr lang="en-US" sz="1400" b="1" dirty="0">
              <a:solidFill>
                <a:schemeClr val="bg1"/>
              </a:solidFill>
            </a:endParaRPr>
          </a:p>
          <a:p>
            <a:pPr marL="285750" indent="-285750">
              <a:buFont typeface="Arial" panose="020B0604020202020204" pitchFamily="34" charset="0"/>
              <a:buChar char="•"/>
            </a:pPr>
            <a:endParaRPr lang="en-US" sz="1400" b="1" dirty="0">
              <a:solidFill>
                <a:schemeClr val="bg1"/>
              </a:solidFill>
            </a:endParaRPr>
          </a:p>
          <a:p>
            <a:pPr marL="285750" indent="-285750">
              <a:buFont typeface="Arial" panose="020B0604020202020204" pitchFamily="34" charset="0"/>
              <a:buChar char="•"/>
            </a:pPr>
            <a:r>
              <a:rPr lang="en-US" sz="1400" b="1" dirty="0">
                <a:solidFill>
                  <a:schemeClr val="bg1"/>
                </a:solidFill>
                <a:hlinkClick r:id="rId18" action="ppaction://hlinksldjump">
                  <a:extLst>
                    <a:ext uri="{A12FA001-AC4F-418D-AE19-62706E023703}">
                      <ahyp:hlinkClr xmlns:ahyp="http://schemas.microsoft.com/office/drawing/2018/hyperlinkcolor" val="tx"/>
                    </a:ext>
                  </a:extLst>
                </a:hlinkClick>
              </a:rPr>
              <a:t>Exemption of RCLs from TSP firm Load shed obligations</a:t>
            </a:r>
            <a:endParaRPr lang="en-US" sz="1400" b="1" dirty="0">
              <a:solidFill>
                <a:schemeClr val="bg1"/>
              </a:solidFill>
            </a:endParaRPr>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endParaRPr lang="en-US" sz="1400" dirty="0"/>
          </a:p>
        </p:txBody>
      </p:sp>
      <p:sp>
        <p:nvSpPr>
          <p:cNvPr id="13" name="TextBox 12">
            <a:extLst>
              <a:ext uri="{FF2B5EF4-FFF2-40B4-BE49-F238E27FC236}">
                <a16:creationId xmlns:a16="http://schemas.microsoft.com/office/drawing/2014/main" id="{6B5BA598-2753-6F73-FF27-6A963352FD53}"/>
              </a:ext>
            </a:extLst>
          </p:cNvPr>
          <p:cNvSpPr txBox="1"/>
          <p:nvPr/>
        </p:nvSpPr>
        <p:spPr>
          <a:xfrm>
            <a:off x="5935579" y="4405134"/>
            <a:ext cx="5748422" cy="830997"/>
          </a:xfrm>
          <a:prstGeom prst="rect">
            <a:avLst/>
          </a:prstGeom>
          <a:noFill/>
        </p:spPr>
        <p:txBody>
          <a:bodyPr wrap="square" rtlCol="0">
            <a:spAutoFit/>
          </a:bodyPr>
          <a:lstStyle/>
          <a:p>
            <a:pPr marL="285750" indent="-285750">
              <a:buFont typeface="Arial" panose="020B0604020202020204" pitchFamily="34" charset="0"/>
              <a:buChar char="•"/>
            </a:pPr>
            <a:r>
              <a:rPr lang="en-US" sz="1600">
                <a:solidFill>
                  <a:schemeClr val="bg1"/>
                </a:solidFill>
              </a:rPr>
              <a:t>Requires CLRs to be in SCED when consuming energy</a:t>
            </a:r>
          </a:p>
          <a:p>
            <a:pPr marL="285750" indent="-285750">
              <a:buFont typeface="Arial" panose="020B0604020202020204" pitchFamily="34" charset="0"/>
              <a:buChar char="•"/>
            </a:pPr>
            <a:r>
              <a:rPr lang="en-US" sz="1600">
                <a:solidFill>
                  <a:schemeClr val="bg1"/>
                </a:solidFill>
              </a:rPr>
              <a:t>Changes non-battery CLRs to Nodal settlement</a:t>
            </a:r>
          </a:p>
          <a:p>
            <a:pPr marL="285750" indent="-285750">
              <a:buFont typeface="Arial" panose="020B0604020202020204" pitchFamily="34" charset="0"/>
              <a:buChar char="•"/>
            </a:pPr>
            <a:r>
              <a:rPr lang="en-US" sz="1600">
                <a:solidFill>
                  <a:schemeClr val="bg1"/>
                </a:solidFill>
              </a:rPr>
              <a:t>CLR AS bids co-optimized in DAM</a:t>
            </a:r>
          </a:p>
        </p:txBody>
      </p:sp>
      <p:sp>
        <p:nvSpPr>
          <p:cNvPr id="14" name="TextBox 13">
            <a:extLst>
              <a:ext uri="{FF2B5EF4-FFF2-40B4-BE49-F238E27FC236}">
                <a16:creationId xmlns:a16="http://schemas.microsoft.com/office/drawing/2014/main" id="{7860FFC0-A935-5B3A-FC0E-0F9E91BC3B03}"/>
              </a:ext>
            </a:extLst>
          </p:cNvPr>
          <p:cNvSpPr txBox="1"/>
          <p:nvPr/>
        </p:nvSpPr>
        <p:spPr>
          <a:xfrm>
            <a:off x="4628147" y="5339961"/>
            <a:ext cx="7157451"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5B6770"/>
                </a:solidFill>
              </a:rPr>
              <a:t>Could remove requirement that CLRs provide PFR if they are not providing AS</a:t>
            </a:r>
          </a:p>
          <a:p>
            <a:pPr marL="285750" indent="-285750">
              <a:buFont typeface="Arial" panose="020B0604020202020204" pitchFamily="34" charset="0"/>
              <a:buChar char="•"/>
            </a:pPr>
            <a:r>
              <a:rPr lang="en-US" sz="1600" dirty="0">
                <a:solidFill>
                  <a:srgbClr val="5B6770"/>
                </a:solidFill>
              </a:rPr>
              <a:t>Could address impacts to outage coordination and Ops studies/systems</a:t>
            </a:r>
          </a:p>
        </p:txBody>
      </p:sp>
      <p:sp>
        <p:nvSpPr>
          <p:cNvPr id="3" name="Rectangle: Rounded Corners 2">
            <a:extLst>
              <a:ext uri="{FF2B5EF4-FFF2-40B4-BE49-F238E27FC236}">
                <a16:creationId xmlns:a16="http://schemas.microsoft.com/office/drawing/2014/main" id="{13559069-A46B-868A-BEE7-31574BBB7179}"/>
              </a:ext>
            </a:extLst>
          </p:cNvPr>
          <p:cNvSpPr/>
          <p:nvPr/>
        </p:nvSpPr>
        <p:spPr>
          <a:xfrm>
            <a:off x="9074484" y="797884"/>
            <a:ext cx="2732506" cy="3515480"/>
          </a:xfrm>
          <a:prstGeom prst="roundRect">
            <a:avLst>
              <a:gd name="adj" fmla="val 6687"/>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pPr algn="ctr"/>
            <a:r>
              <a:rPr lang="en-US" sz="2400" b="1">
                <a:solidFill>
                  <a:schemeClr val="bg1"/>
                </a:solidFill>
              </a:rPr>
              <a:t>RRGRR036</a:t>
            </a:r>
            <a:endParaRPr lang="en-US" sz="1400">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19" action="ppaction://hlinksldjump">
                  <a:extLst>
                    <a:ext uri="{A12FA001-AC4F-418D-AE19-62706E023703}">
                      <ahyp:hlinkClr xmlns:ahyp="http://schemas.microsoft.com/office/drawing/2018/hyperlinkcolor" val="tx"/>
                    </a:ext>
                  </a:extLst>
                </a:hlinkClick>
              </a:rPr>
              <a:t>New sections added to RIOO</a:t>
            </a:r>
            <a:endParaRPr lang="en-US" sz="1400" b="1">
              <a:solidFill>
                <a:schemeClr val="bg1"/>
              </a:solidFill>
            </a:endParaRPr>
          </a:p>
          <a:p>
            <a:pPr marL="285750" indent="-285750">
              <a:buFont typeface="Arial" panose="020B0604020202020204" pitchFamily="34" charset="0"/>
              <a:buChar char="•"/>
            </a:pPr>
            <a:endParaRPr lang="en-US" sz="1400" b="1">
              <a:solidFill>
                <a:schemeClr val="bg1"/>
              </a:solidFill>
            </a:endParaRPr>
          </a:p>
          <a:p>
            <a:pPr marL="285750" indent="-285750">
              <a:buFont typeface="Arial" panose="020B0604020202020204" pitchFamily="34" charset="0"/>
              <a:buChar char="•"/>
            </a:pPr>
            <a:r>
              <a:rPr lang="en-US" sz="1400" b="1">
                <a:solidFill>
                  <a:schemeClr val="bg1"/>
                </a:solidFill>
                <a:hlinkClick r:id="rId20" action="ppaction://hlinksldjump">
                  <a:extLst>
                    <a:ext uri="{A12FA001-AC4F-418D-AE19-62706E023703}">
                      <ahyp:hlinkClr xmlns:ahyp="http://schemas.microsoft.com/office/drawing/2018/hyperlinkcolor" val="tx"/>
                    </a:ext>
                  </a:extLst>
                </a:hlinkClick>
              </a:rPr>
              <a:t>New RIOO fields to support the interconnection process</a:t>
            </a:r>
            <a:endParaRPr lang="en-US" sz="1400" b="1">
              <a:solidFill>
                <a:schemeClr val="bg1"/>
              </a:solidFill>
            </a:endParaRPr>
          </a:p>
          <a:p>
            <a:endParaRPr lang="en-US" sz="1400" b="1">
              <a:solidFill>
                <a:schemeClr val="bg1"/>
              </a:solidFill>
            </a:endParaRPr>
          </a:p>
          <a:p>
            <a:pPr marL="285750" indent="-285750">
              <a:buFont typeface="Arial" panose="020B0604020202020204" pitchFamily="34" charset="0"/>
              <a:buChar char="•"/>
            </a:pPr>
            <a:endParaRPr lang="en-US" sz="1400">
              <a:solidFill>
                <a:schemeClr val="bg1"/>
              </a:solidFill>
            </a:endParaRPr>
          </a:p>
          <a:p>
            <a:pPr marL="285750" indent="-285750">
              <a:buFont typeface="Arial" panose="020B0604020202020204" pitchFamily="34" charset="0"/>
              <a:buChar char="•"/>
            </a:pPr>
            <a:endParaRPr lang="en-US" sz="1400">
              <a:solidFill>
                <a:schemeClr val="bg1"/>
              </a:solidFill>
            </a:endParaRPr>
          </a:p>
          <a:p>
            <a:endParaRPr lang="en-US" sz="1400">
              <a:solidFill>
                <a:schemeClr val="bg1"/>
              </a:solidFill>
            </a:endParaRPr>
          </a:p>
          <a:p>
            <a:pPr marL="285750" indent="-285750">
              <a:buFont typeface="Arial" panose="020B0604020202020204" pitchFamily="34" charset="0"/>
              <a:buChar char="•"/>
            </a:pPr>
            <a:endParaRPr lang="en-US" sz="1400"/>
          </a:p>
          <a:p>
            <a:pPr marL="285750" indent="-285750">
              <a:buFont typeface="Arial" panose="020B0604020202020204" pitchFamily="34" charset="0"/>
              <a:buChar char="•"/>
            </a:pPr>
            <a:endParaRPr lang="en-US" sz="1400"/>
          </a:p>
          <a:p>
            <a:pPr marL="285750" indent="-285750">
              <a:buFont typeface="Arial" panose="020B0604020202020204" pitchFamily="34" charset="0"/>
              <a:buChar char="•"/>
            </a:pPr>
            <a:endParaRPr lang="en-US" sz="1400"/>
          </a:p>
        </p:txBody>
      </p:sp>
      <p:sp>
        <p:nvSpPr>
          <p:cNvPr id="6" name="Slide Number Placeholder 3">
            <a:extLst>
              <a:ext uri="{FF2B5EF4-FFF2-40B4-BE49-F238E27FC236}">
                <a16:creationId xmlns:a16="http://schemas.microsoft.com/office/drawing/2014/main" id="{1339B367-7484-38E0-A231-8774AC4DDB91}"/>
              </a:ext>
            </a:extLst>
          </p:cNvPr>
          <p:cNvSpPr>
            <a:spLocks noGrp="1"/>
          </p:cNvSpPr>
          <p:nvPr>
            <p:ph type="sldNum" sz="quarter" idx="4"/>
          </p:nvPr>
        </p:nvSpPr>
        <p:spPr>
          <a:xfrm>
            <a:off x="11379203" y="6561138"/>
            <a:ext cx="646975" cy="220662"/>
          </a:xfrm>
        </p:spPr>
        <p:txBody>
          <a:bodyPr/>
          <a:lstStyle/>
          <a:p>
            <a:fld id="{1D93BD3E-1E9A-4970-A6F7-E7AC52762E0C}" type="slidenum">
              <a:rPr lang="en-US" smtClean="0"/>
              <a:pPr/>
              <a:t>16</a:t>
            </a:fld>
            <a:endParaRPr lang="en-US"/>
          </a:p>
        </p:txBody>
      </p:sp>
      <p:sp>
        <p:nvSpPr>
          <p:cNvPr id="9" name="Rectangle: Rounded Corners 8">
            <a:extLst>
              <a:ext uri="{FF2B5EF4-FFF2-40B4-BE49-F238E27FC236}">
                <a16:creationId xmlns:a16="http://schemas.microsoft.com/office/drawing/2014/main" id="{48340B59-8760-C9B8-F04F-A2C478C20F47}"/>
              </a:ext>
            </a:extLst>
          </p:cNvPr>
          <p:cNvSpPr/>
          <p:nvPr/>
        </p:nvSpPr>
        <p:spPr>
          <a:xfrm>
            <a:off x="9311093" y="166310"/>
            <a:ext cx="2259288" cy="533471"/>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a:solidFill>
                  <a:srgbClr val="FF0000"/>
                </a:solidFill>
              </a:rPr>
              <a:t>Click on </a:t>
            </a:r>
            <a:r>
              <a:rPr lang="en-US" sz="1400" b="1" u="sng">
                <a:solidFill>
                  <a:srgbClr val="FF0000"/>
                </a:solidFill>
              </a:rPr>
              <a:t>underlined</a:t>
            </a:r>
            <a:r>
              <a:rPr lang="en-US" sz="1400" b="1">
                <a:solidFill>
                  <a:srgbClr val="FF0000"/>
                </a:solidFill>
              </a:rPr>
              <a:t> text to see more detail</a:t>
            </a:r>
          </a:p>
        </p:txBody>
      </p:sp>
    </p:spTree>
    <p:extLst>
      <p:ext uri="{BB962C8B-B14F-4D97-AF65-F5344CB8AC3E}">
        <p14:creationId xmlns:p14="http://schemas.microsoft.com/office/powerpoint/2010/main" val="11755825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87776-62DE-8BAE-CB26-4A0A0A0493DF}"/>
              </a:ext>
            </a:extLst>
          </p:cNvPr>
          <p:cNvSpPr>
            <a:spLocks noGrp="1"/>
          </p:cNvSpPr>
          <p:nvPr>
            <p:ph type="title"/>
          </p:nvPr>
        </p:nvSpPr>
        <p:spPr/>
        <p:txBody>
          <a:bodyPr/>
          <a:lstStyle/>
          <a:p>
            <a:r>
              <a:rPr lang="en-US"/>
              <a:t>New Defined Terms</a:t>
            </a:r>
          </a:p>
        </p:txBody>
      </p:sp>
      <p:sp>
        <p:nvSpPr>
          <p:cNvPr id="3" name="Content Placeholder 2">
            <a:extLst>
              <a:ext uri="{FF2B5EF4-FFF2-40B4-BE49-F238E27FC236}">
                <a16:creationId xmlns:a16="http://schemas.microsoft.com/office/drawing/2014/main" id="{CFFA457E-A7BC-B299-6CE2-F2F57FE099C1}"/>
              </a:ext>
            </a:extLst>
          </p:cNvPr>
          <p:cNvSpPr>
            <a:spLocks noGrp="1"/>
          </p:cNvSpPr>
          <p:nvPr>
            <p:ph idx="1"/>
          </p:nvPr>
        </p:nvSpPr>
        <p:spPr>
          <a:xfrm>
            <a:off x="406400" y="762000"/>
            <a:ext cx="11379200" cy="5439623"/>
          </a:xfrm>
        </p:spPr>
        <p:txBody>
          <a:bodyPr>
            <a:normAutofit fontScale="70000" lnSpcReduction="20000"/>
          </a:bodyPr>
          <a:lstStyle/>
          <a:p>
            <a:r>
              <a:rPr lang="en-US" b="1" dirty="0"/>
              <a:t>Large Load – </a:t>
            </a:r>
            <a:r>
              <a:rPr lang="en-US" dirty="0"/>
              <a:t>One or more Facilities at a single site with an aggregate peak Demand greater than or equal to 75 MW behind one or more common Points of Interconnection (POIs) or Service Delivery Points</a:t>
            </a:r>
          </a:p>
          <a:p>
            <a:endParaRPr lang="en-US" dirty="0"/>
          </a:p>
          <a:p>
            <a:r>
              <a:rPr lang="en-US" b="1" dirty="0"/>
              <a:t>Interconnecting Large Load Entity (ILLE) –</a:t>
            </a:r>
            <a:r>
              <a:rPr lang="en-US" dirty="0"/>
              <a:t> Any Entity that has submitted a request to interconnect a Large Load to the ERCOT system. Equivalent to an Interconnecting Entity in the generation interconnection process</a:t>
            </a:r>
          </a:p>
          <a:p>
            <a:endParaRPr lang="en-US" b="1" dirty="0"/>
          </a:p>
          <a:p>
            <a:r>
              <a:rPr lang="en-US" b="1" dirty="0"/>
              <a:t>Large Load Interconnection Study (LLIS) – </a:t>
            </a:r>
            <a:r>
              <a:rPr lang="en-US" dirty="0"/>
              <a:t>The set of interconnection studies done by the TSP for a Large Load connecting in 2 years or less</a:t>
            </a:r>
          </a:p>
          <a:p>
            <a:endParaRPr lang="en-US" b="1" dirty="0"/>
          </a:p>
          <a:p>
            <a:r>
              <a:rPr lang="en-US" b="1" dirty="0"/>
              <a:t>Registered Curtailable Load (RCL) – </a:t>
            </a:r>
            <a:r>
              <a:rPr lang="en-US" dirty="0"/>
              <a:t>A Load registered with ERCOT that has agreed to curtail its consumption on instruction from ERCOT prior to EEA</a:t>
            </a:r>
          </a:p>
          <a:p>
            <a:endParaRPr lang="en-US" b="1" dirty="0"/>
          </a:p>
          <a:p>
            <a:r>
              <a:rPr lang="en-US" b="1" dirty="0"/>
              <a:t>Load Commissioning Plan – </a:t>
            </a:r>
            <a:r>
              <a:rPr lang="en-US" dirty="0"/>
              <a:t>A schedule furnished by the ILLE detailing dates and peak Demand amounts from the Initial Energization date to the date peak consumption is reached</a:t>
            </a:r>
          </a:p>
          <a:p>
            <a:pPr marL="0" indent="0">
              <a:buNone/>
            </a:pPr>
            <a:endParaRPr lang="en-US" b="1" dirty="0"/>
          </a:p>
          <a:p>
            <a:r>
              <a:rPr lang="en-US" b="1" dirty="0"/>
              <a:t>Other New or Modified Terms – </a:t>
            </a:r>
            <a:r>
              <a:rPr lang="en-US" dirty="0" err="1"/>
              <a:t>Subsynchronous</a:t>
            </a:r>
            <a:r>
              <a:rPr lang="en-US" dirty="0"/>
              <a:t> </a:t>
            </a:r>
            <a:r>
              <a:rPr lang="en-US" dirty="0" err="1"/>
              <a:t>Ferroresonance</a:t>
            </a:r>
            <a:r>
              <a:rPr lang="en-US" dirty="0"/>
              <a:t> (SSFR), Torque Amplification, Controllable Load Resource</a:t>
            </a:r>
          </a:p>
          <a:p>
            <a:endParaRPr lang="en-US" dirty="0"/>
          </a:p>
        </p:txBody>
      </p:sp>
      <p:sp>
        <p:nvSpPr>
          <p:cNvPr id="4" name="Slide Number Placeholder 3">
            <a:extLst>
              <a:ext uri="{FF2B5EF4-FFF2-40B4-BE49-F238E27FC236}">
                <a16:creationId xmlns:a16="http://schemas.microsoft.com/office/drawing/2014/main" id="{E5A3360E-0ADF-3820-1240-850F6898C5C0}"/>
              </a:ext>
            </a:extLst>
          </p:cNvPr>
          <p:cNvSpPr>
            <a:spLocks noGrp="1"/>
          </p:cNvSpPr>
          <p:nvPr>
            <p:ph type="sldNum" sz="quarter" idx="4"/>
          </p:nvPr>
        </p:nvSpPr>
        <p:spPr/>
        <p:txBody>
          <a:bodyPr/>
          <a:lstStyle/>
          <a:p>
            <a:fld id="{1D93BD3E-1E9A-4970-A6F7-E7AC52762E0C}" type="slidenum">
              <a:rPr lang="en-US" smtClean="0"/>
              <a:pPr/>
              <a:t>17</a:t>
            </a:fld>
            <a:endParaRPr lang="en-US"/>
          </a:p>
        </p:txBody>
      </p:sp>
      <p:sp>
        <p:nvSpPr>
          <p:cNvPr id="16" name="Rectangle: Rounded Corners 15">
            <a:hlinkClick r:id="rId3" action="ppaction://hlinksldjump"/>
            <a:extLst>
              <a:ext uri="{FF2B5EF4-FFF2-40B4-BE49-F238E27FC236}">
                <a16:creationId xmlns:a16="http://schemas.microsoft.com/office/drawing/2014/main" id="{97B0CAA0-208A-9E0B-491D-94CD7A4B66FF}"/>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
        <p:nvSpPr>
          <p:cNvPr id="17" name="TextBox 16">
            <a:extLst>
              <a:ext uri="{FF2B5EF4-FFF2-40B4-BE49-F238E27FC236}">
                <a16:creationId xmlns:a16="http://schemas.microsoft.com/office/drawing/2014/main" id="{334679C7-1065-C6C9-6C62-FDF09A96E54F}"/>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2.1, </a:t>
            </a:r>
            <a:r>
              <a:rPr lang="en-US" sz="1400" b="1">
                <a:solidFill>
                  <a:srgbClr val="093C61"/>
                </a:solidFill>
              </a:rPr>
              <a:t>PGRR111 </a:t>
            </a:r>
            <a:r>
              <a:rPr lang="en-US" sz="1400">
                <a:solidFill>
                  <a:srgbClr val="093C61"/>
                </a:solidFill>
              </a:rPr>
              <a:t>2.1</a:t>
            </a:r>
            <a:endParaRPr lang="en-US" sz="1400" b="1">
              <a:solidFill>
                <a:srgbClr val="093C61"/>
              </a:solidFill>
            </a:endParaRPr>
          </a:p>
        </p:txBody>
      </p:sp>
      <p:sp>
        <p:nvSpPr>
          <p:cNvPr id="5" name="Rectangle: Rounded Corners 4">
            <a:hlinkClick r:id="rId4" action="ppaction://hlinksldjump"/>
            <a:extLst>
              <a:ext uri="{FF2B5EF4-FFF2-40B4-BE49-F238E27FC236}">
                <a16:creationId xmlns:a16="http://schemas.microsoft.com/office/drawing/2014/main" id="{C5E345A7-1827-CB3C-DC9A-144DFEF6321D}"/>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Tree>
    <p:extLst>
      <p:ext uri="{BB962C8B-B14F-4D97-AF65-F5344CB8AC3E}">
        <p14:creationId xmlns:p14="http://schemas.microsoft.com/office/powerpoint/2010/main" val="3580375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C215-D60E-F389-16CC-B18C62CA965E}"/>
              </a:ext>
            </a:extLst>
          </p:cNvPr>
          <p:cNvSpPr>
            <a:spLocks noGrp="1"/>
          </p:cNvSpPr>
          <p:nvPr>
            <p:ph type="title"/>
          </p:nvPr>
        </p:nvSpPr>
        <p:spPr/>
        <p:txBody>
          <a:bodyPr/>
          <a:lstStyle/>
          <a:p>
            <a:r>
              <a:rPr lang="en-US" dirty="0"/>
              <a:t>New Defined Load Type – Registered Curtailable Load (RCL)</a:t>
            </a:r>
          </a:p>
        </p:txBody>
      </p:sp>
      <p:sp>
        <p:nvSpPr>
          <p:cNvPr id="3" name="Content Placeholder 2">
            <a:extLst>
              <a:ext uri="{FF2B5EF4-FFF2-40B4-BE49-F238E27FC236}">
                <a16:creationId xmlns:a16="http://schemas.microsoft.com/office/drawing/2014/main" id="{4E4063D7-B95F-BBAE-6CB7-4F4CD36B325E}"/>
              </a:ext>
            </a:extLst>
          </p:cNvPr>
          <p:cNvSpPr>
            <a:spLocks noGrp="1"/>
          </p:cNvSpPr>
          <p:nvPr>
            <p:ph idx="1"/>
          </p:nvPr>
        </p:nvSpPr>
        <p:spPr>
          <a:xfrm>
            <a:off x="406400" y="692341"/>
            <a:ext cx="11379200" cy="3109635"/>
          </a:xfrm>
        </p:spPr>
        <p:txBody>
          <a:bodyPr>
            <a:normAutofit fontScale="85000" lnSpcReduction="20000"/>
          </a:bodyPr>
          <a:lstStyle/>
          <a:p>
            <a:r>
              <a:rPr lang="en-US" dirty="0"/>
              <a:t>New category of Loads developed in response to feedback from Large Load Customers that wish to help ERCOT avoid EEA events.</a:t>
            </a:r>
          </a:p>
          <a:p>
            <a:r>
              <a:rPr lang="en-US" dirty="0"/>
              <a:t>RCLs may be directed to curtail by ERCOT prior to entering emergency operations and must have a QSE to receive ERCOT instructions.</a:t>
            </a:r>
          </a:p>
          <a:p>
            <a:r>
              <a:rPr lang="en-US" dirty="0"/>
              <a:t>RCLs are </a:t>
            </a:r>
            <a:r>
              <a:rPr lang="en-US" b="1" dirty="0"/>
              <a:t>not </a:t>
            </a:r>
            <a:r>
              <a:rPr lang="en-US" dirty="0"/>
              <a:t>counted toward Transmission Operator EEA 3 firm Load shed obligations.</a:t>
            </a:r>
          </a:p>
          <a:p>
            <a:r>
              <a:rPr lang="en-US" dirty="0"/>
              <a:t>RCLs are eligible to participate in ERS.</a:t>
            </a:r>
          </a:p>
          <a:p>
            <a:r>
              <a:rPr lang="en-US" dirty="0"/>
              <a:t>RCLs are </a:t>
            </a:r>
            <a:r>
              <a:rPr lang="en-US" b="1" dirty="0"/>
              <a:t>not</a:t>
            </a:r>
            <a:r>
              <a:rPr lang="en-US" dirty="0"/>
              <a:t> a Resource and are not eligible to carry Ancillary Services.</a:t>
            </a:r>
          </a:p>
        </p:txBody>
      </p:sp>
      <p:sp>
        <p:nvSpPr>
          <p:cNvPr id="4" name="Slide Number Placeholder 3">
            <a:extLst>
              <a:ext uri="{FF2B5EF4-FFF2-40B4-BE49-F238E27FC236}">
                <a16:creationId xmlns:a16="http://schemas.microsoft.com/office/drawing/2014/main" id="{432F7B9B-0F18-695F-2F40-3DA2D5699E91}"/>
              </a:ext>
            </a:extLst>
          </p:cNvPr>
          <p:cNvSpPr>
            <a:spLocks noGrp="1"/>
          </p:cNvSpPr>
          <p:nvPr>
            <p:ph type="sldNum" sz="quarter" idx="4"/>
          </p:nvPr>
        </p:nvSpPr>
        <p:spPr/>
        <p:txBody>
          <a:bodyPr/>
          <a:lstStyle/>
          <a:p>
            <a:fld id="{1D93BD3E-1E9A-4970-A6F7-E7AC52762E0C}" type="slidenum">
              <a:rPr lang="en-US" smtClean="0"/>
              <a:pPr/>
              <a:t>18</a:t>
            </a:fld>
            <a:endParaRPr lang="en-US"/>
          </a:p>
        </p:txBody>
      </p:sp>
      <p:sp>
        <p:nvSpPr>
          <p:cNvPr id="12" name="TextBox 11">
            <a:extLst>
              <a:ext uri="{FF2B5EF4-FFF2-40B4-BE49-F238E27FC236}">
                <a16:creationId xmlns:a16="http://schemas.microsoft.com/office/drawing/2014/main" id="{A3E7EA84-276F-83BD-FD4B-A60D764EFA7F}"/>
              </a:ext>
            </a:extLst>
          </p:cNvPr>
          <p:cNvSpPr txBox="1"/>
          <p:nvPr/>
        </p:nvSpPr>
        <p:spPr>
          <a:xfrm>
            <a:off x="2056793" y="6517580"/>
            <a:ext cx="5352675"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a:t>
            </a:r>
            <a:r>
              <a:rPr lang="en-US" sz="1400">
                <a:solidFill>
                  <a:srgbClr val="00AEC7"/>
                </a:solidFill>
              </a:rPr>
              <a:t> 6.5.9.4.1, 16.20.1, </a:t>
            </a:r>
            <a:r>
              <a:rPr lang="en-US" sz="1400" b="1">
                <a:solidFill>
                  <a:srgbClr val="26D07C"/>
                </a:solidFill>
              </a:rPr>
              <a:t>NOGRR256 </a:t>
            </a:r>
            <a:r>
              <a:rPr lang="en-US" sz="1400">
                <a:solidFill>
                  <a:srgbClr val="26D07C"/>
                </a:solidFill>
              </a:rPr>
              <a:t>4.5.3.1</a:t>
            </a:r>
          </a:p>
        </p:txBody>
      </p:sp>
      <p:sp>
        <p:nvSpPr>
          <p:cNvPr id="5" name="Rectangle: Rounded Corners 4">
            <a:extLst>
              <a:ext uri="{FF2B5EF4-FFF2-40B4-BE49-F238E27FC236}">
                <a16:creationId xmlns:a16="http://schemas.microsoft.com/office/drawing/2014/main" id="{5EE3EBC8-6A3A-04D2-6F0D-1EC17779C0E0}"/>
              </a:ext>
            </a:extLst>
          </p:cNvPr>
          <p:cNvSpPr/>
          <p:nvPr/>
        </p:nvSpPr>
        <p:spPr>
          <a:xfrm>
            <a:off x="1898715" y="4468752"/>
            <a:ext cx="1753385" cy="820132"/>
          </a:xfrm>
          <a:prstGeom prst="round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Firm</a:t>
            </a:r>
          </a:p>
        </p:txBody>
      </p:sp>
      <p:sp>
        <p:nvSpPr>
          <p:cNvPr id="6" name="Rectangle: Rounded Corners 5">
            <a:extLst>
              <a:ext uri="{FF2B5EF4-FFF2-40B4-BE49-F238E27FC236}">
                <a16:creationId xmlns:a16="http://schemas.microsoft.com/office/drawing/2014/main" id="{AA787711-6D86-5B11-433B-BC0A92A23D0C}"/>
              </a:ext>
            </a:extLst>
          </p:cNvPr>
          <p:cNvSpPr/>
          <p:nvPr/>
        </p:nvSpPr>
        <p:spPr>
          <a:xfrm>
            <a:off x="4577499" y="4468752"/>
            <a:ext cx="1753385" cy="820132"/>
          </a:xfrm>
          <a:prstGeom prst="roundRect">
            <a:avLst/>
          </a:prstGeom>
          <a:noFill/>
          <a:ln w="57150">
            <a:solidFill>
              <a:srgbClr val="FF82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8200"/>
                </a:solidFill>
              </a:rPr>
              <a:t>RCL</a:t>
            </a:r>
          </a:p>
          <a:p>
            <a:pPr algn="ctr"/>
            <a:r>
              <a:rPr lang="en-US" sz="1400" dirty="0">
                <a:solidFill>
                  <a:srgbClr val="FF8200"/>
                </a:solidFill>
              </a:rPr>
              <a:t>(new category)</a:t>
            </a:r>
          </a:p>
        </p:txBody>
      </p:sp>
      <p:sp>
        <p:nvSpPr>
          <p:cNvPr id="7" name="Rectangle: Rounded Corners 6">
            <a:extLst>
              <a:ext uri="{FF2B5EF4-FFF2-40B4-BE49-F238E27FC236}">
                <a16:creationId xmlns:a16="http://schemas.microsoft.com/office/drawing/2014/main" id="{C96006AE-DF18-A9B8-0058-FA78B3679252}"/>
              </a:ext>
            </a:extLst>
          </p:cNvPr>
          <p:cNvSpPr/>
          <p:nvPr/>
        </p:nvSpPr>
        <p:spPr>
          <a:xfrm>
            <a:off x="6558699" y="4468751"/>
            <a:ext cx="1753385" cy="820132"/>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NCLR</a:t>
            </a:r>
          </a:p>
        </p:txBody>
      </p:sp>
      <p:sp>
        <p:nvSpPr>
          <p:cNvPr id="8" name="Rectangle: Rounded Corners 7">
            <a:extLst>
              <a:ext uri="{FF2B5EF4-FFF2-40B4-BE49-F238E27FC236}">
                <a16:creationId xmlns:a16="http://schemas.microsoft.com/office/drawing/2014/main" id="{BDC95728-4301-F171-6B06-D271576DD714}"/>
              </a:ext>
            </a:extLst>
          </p:cNvPr>
          <p:cNvSpPr/>
          <p:nvPr/>
        </p:nvSpPr>
        <p:spPr>
          <a:xfrm>
            <a:off x="8539899" y="4456440"/>
            <a:ext cx="1753385" cy="82013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a:t>CLR</a:t>
            </a:r>
          </a:p>
        </p:txBody>
      </p:sp>
      <p:sp>
        <p:nvSpPr>
          <p:cNvPr id="10" name="Right Brace 9">
            <a:extLst>
              <a:ext uri="{FF2B5EF4-FFF2-40B4-BE49-F238E27FC236}">
                <a16:creationId xmlns:a16="http://schemas.microsoft.com/office/drawing/2014/main" id="{516C838C-CB48-1D0E-98D2-B47B2B5EF82D}"/>
              </a:ext>
            </a:extLst>
          </p:cNvPr>
          <p:cNvSpPr/>
          <p:nvPr/>
        </p:nvSpPr>
        <p:spPr>
          <a:xfrm rot="16200000">
            <a:off x="7138103" y="1313564"/>
            <a:ext cx="594582" cy="5715787"/>
          </a:xfrm>
          <a:prstGeom prst="rightBrace">
            <a:avLst>
              <a:gd name="adj1" fmla="val 50268"/>
              <a:gd name="adj2" fmla="val 51017"/>
            </a:avLst>
          </a:prstGeom>
          <a:ln w="28575">
            <a:solidFill>
              <a:srgbClr val="5B677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5B6770"/>
              </a:solidFill>
            </a:endParaRPr>
          </a:p>
        </p:txBody>
      </p:sp>
      <p:sp>
        <p:nvSpPr>
          <p:cNvPr id="11" name="TextBox 10">
            <a:extLst>
              <a:ext uri="{FF2B5EF4-FFF2-40B4-BE49-F238E27FC236}">
                <a16:creationId xmlns:a16="http://schemas.microsoft.com/office/drawing/2014/main" id="{989E437C-EAFA-9AA2-1FAE-9C5E7D80778D}"/>
              </a:ext>
            </a:extLst>
          </p:cNvPr>
          <p:cNvSpPr txBox="1"/>
          <p:nvPr/>
        </p:nvSpPr>
        <p:spPr>
          <a:xfrm>
            <a:off x="6096000" y="3489287"/>
            <a:ext cx="2714920" cy="369332"/>
          </a:xfrm>
          <a:prstGeom prst="rect">
            <a:avLst/>
          </a:prstGeom>
          <a:noFill/>
        </p:spPr>
        <p:txBody>
          <a:bodyPr wrap="square" rtlCol="0">
            <a:spAutoFit/>
          </a:bodyPr>
          <a:lstStyle/>
          <a:p>
            <a:pPr algn="ctr"/>
            <a:r>
              <a:rPr lang="en-US" dirty="0">
                <a:solidFill>
                  <a:srgbClr val="5B6770"/>
                </a:solidFill>
              </a:rPr>
              <a:t>Types of “flexible” Load</a:t>
            </a:r>
          </a:p>
        </p:txBody>
      </p:sp>
      <p:sp>
        <p:nvSpPr>
          <p:cNvPr id="13" name="Arrow: Right 12">
            <a:extLst>
              <a:ext uri="{FF2B5EF4-FFF2-40B4-BE49-F238E27FC236}">
                <a16:creationId xmlns:a16="http://schemas.microsoft.com/office/drawing/2014/main" id="{4BA40F62-C6C9-1E65-D849-B11688D60530}"/>
              </a:ext>
            </a:extLst>
          </p:cNvPr>
          <p:cNvSpPr/>
          <p:nvPr/>
        </p:nvSpPr>
        <p:spPr>
          <a:xfrm>
            <a:off x="1898715" y="5345527"/>
            <a:ext cx="8394569" cy="820132"/>
          </a:xfrm>
          <a:prstGeom prst="rightArrow">
            <a:avLst>
              <a:gd name="adj1" fmla="val 63793"/>
              <a:gd name="adj2" fmla="val 50000"/>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B4F4E2E4-5D16-D6D2-AB30-3D1CBB0C21EF}"/>
              </a:ext>
            </a:extLst>
          </p:cNvPr>
          <p:cNvSpPr txBox="1"/>
          <p:nvPr/>
        </p:nvSpPr>
        <p:spPr>
          <a:xfrm>
            <a:off x="1898715" y="5524760"/>
            <a:ext cx="1087611" cy="461665"/>
          </a:xfrm>
          <a:prstGeom prst="rect">
            <a:avLst/>
          </a:prstGeom>
          <a:noFill/>
        </p:spPr>
        <p:txBody>
          <a:bodyPr wrap="square" rtlCol="0">
            <a:spAutoFit/>
          </a:bodyPr>
          <a:lstStyle/>
          <a:p>
            <a:r>
              <a:rPr lang="en-US" sz="1200" b="1">
                <a:solidFill>
                  <a:srgbClr val="5B6770"/>
                </a:solidFill>
              </a:rPr>
              <a:t>Least Flexible </a:t>
            </a:r>
          </a:p>
        </p:txBody>
      </p:sp>
      <p:sp>
        <p:nvSpPr>
          <p:cNvPr id="16" name="TextBox 15">
            <a:extLst>
              <a:ext uri="{FF2B5EF4-FFF2-40B4-BE49-F238E27FC236}">
                <a16:creationId xmlns:a16="http://schemas.microsoft.com/office/drawing/2014/main" id="{166AD51D-1995-C297-96F9-9029A4866BFF}"/>
              </a:ext>
            </a:extLst>
          </p:cNvPr>
          <p:cNvSpPr txBox="1"/>
          <p:nvPr/>
        </p:nvSpPr>
        <p:spPr>
          <a:xfrm>
            <a:off x="9031634" y="5520944"/>
            <a:ext cx="957723" cy="461665"/>
          </a:xfrm>
          <a:prstGeom prst="rect">
            <a:avLst/>
          </a:prstGeom>
          <a:noFill/>
        </p:spPr>
        <p:txBody>
          <a:bodyPr wrap="square" rtlCol="0">
            <a:spAutoFit/>
          </a:bodyPr>
          <a:lstStyle/>
          <a:p>
            <a:pPr algn="r"/>
            <a:r>
              <a:rPr lang="en-US" sz="1200" b="1">
                <a:solidFill>
                  <a:srgbClr val="5B6770"/>
                </a:solidFill>
              </a:rPr>
              <a:t>More</a:t>
            </a:r>
          </a:p>
          <a:p>
            <a:pPr algn="r"/>
            <a:r>
              <a:rPr lang="en-US" sz="1200" b="1">
                <a:solidFill>
                  <a:srgbClr val="5B6770"/>
                </a:solidFill>
              </a:rPr>
              <a:t>Flexible</a:t>
            </a:r>
          </a:p>
        </p:txBody>
      </p:sp>
      <p:sp>
        <p:nvSpPr>
          <p:cNvPr id="17" name="Rectangle: Rounded Corners 16">
            <a:hlinkClick r:id="rId3" action="ppaction://hlinksldjump"/>
            <a:extLst>
              <a:ext uri="{FF2B5EF4-FFF2-40B4-BE49-F238E27FC236}">
                <a16:creationId xmlns:a16="http://schemas.microsoft.com/office/drawing/2014/main" id="{1042C967-2712-07B7-9727-022553BF97A7}"/>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9" name="Rectangle: Rounded Corners 8">
            <a:hlinkClick r:id="rId4" action="ppaction://hlinksldjump"/>
            <a:extLst>
              <a:ext uri="{FF2B5EF4-FFF2-40B4-BE49-F238E27FC236}">
                <a16:creationId xmlns:a16="http://schemas.microsoft.com/office/drawing/2014/main" id="{8A1387AC-66E2-75D2-B92F-0E60202EB14E}"/>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867299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19A04-D2F5-7BC2-4D6C-03114FA83E51}"/>
              </a:ext>
            </a:extLst>
          </p:cNvPr>
          <p:cNvSpPr>
            <a:spLocks noGrp="1"/>
          </p:cNvSpPr>
          <p:nvPr>
            <p:ph type="title"/>
          </p:nvPr>
        </p:nvSpPr>
        <p:spPr/>
        <p:txBody>
          <a:bodyPr/>
          <a:lstStyle/>
          <a:p>
            <a:r>
              <a:rPr lang="en-US" dirty="0"/>
              <a:t>Comparison of Load Types</a:t>
            </a:r>
          </a:p>
        </p:txBody>
      </p:sp>
      <p:graphicFrame>
        <p:nvGraphicFramePr>
          <p:cNvPr id="5" name="Table 5">
            <a:extLst>
              <a:ext uri="{FF2B5EF4-FFF2-40B4-BE49-F238E27FC236}">
                <a16:creationId xmlns:a16="http://schemas.microsoft.com/office/drawing/2014/main" id="{D6ABE9A3-0B71-42C4-6067-0E2E0A6F68F2}"/>
              </a:ext>
            </a:extLst>
          </p:cNvPr>
          <p:cNvGraphicFramePr>
            <a:graphicFrameLocks noGrp="1"/>
          </p:cNvGraphicFramePr>
          <p:nvPr>
            <p:ph idx="1"/>
            <p:extLst>
              <p:ext uri="{D42A27DB-BD31-4B8C-83A1-F6EECF244321}">
                <p14:modId xmlns:p14="http://schemas.microsoft.com/office/powerpoint/2010/main" val="2644018380"/>
              </p:ext>
            </p:extLst>
          </p:nvPr>
        </p:nvGraphicFramePr>
        <p:xfrm>
          <a:off x="406400" y="916675"/>
          <a:ext cx="11379203" cy="5191760"/>
        </p:xfrm>
        <a:graphic>
          <a:graphicData uri="http://schemas.openxmlformats.org/drawingml/2006/table">
            <a:tbl>
              <a:tblPr firstRow="1" bandRow="1">
                <a:tableStyleId>{93296810-A885-4BE3-A3E7-6D5BEEA58F35}</a:tableStyleId>
              </a:tblPr>
              <a:tblGrid>
                <a:gridCol w="7172751">
                  <a:extLst>
                    <a:ext uri="{9D8B030D-6E8A-4147-A177-3AD203B41FA5}">
                      <a16:colId xmlns:a16="http://schemas.microsoft.com/office/drawing/2014/main" val="621943350"/>
                    </a:ext>
                  </a:extLst>
                </a:gridCol>
                <a:gridCol w="1051613">
                  <a:extLst>
                    <a:ext uri="{9D8B030D-6E8A-4147-A177-3AD203B41FA5}">
                      <a16:colId xmlns:a16="http://schemas.microsoft.com/office/drawing/2014/main" val="1281730425"/>
                    </a:ext>
                  </a:extLst>
                </a:gridCol>
                <a:gridCol w="1051613">
                  <a:extLst>
                    <a:ext uri="{9D8B030D-6E8A-4147-A177-3AD203B41FA5}">
                      <a16:colId xmlns:a16="http://schemas.microsoft.com/office/drawing/2014/main" val="2004485618"/>
                    </a:ext>
                  </a:extLst>
                </a:gridCol>
                <a:gridCol w="1051613">
                  <a:extLst>
                    <a:ext uri="{9D8B030D-6E8A-4147-A177-3AD203B41FA5}">
                      <a16:colId xmlns:a16="http://schemas.microsoft.com/office/drawing/2014/main" val="3284251587"/>
                    </a:ext>
                  </a:extLst>
                </a:gridCol>
                <a:gridCol w="1051613">
                  <a:extLst>
                    <a:ext uri="{9D8B030D-6E8A-4147-A177-3AD203B41FA5}">
                      <a16:colId xmlns:a16="http://schemas.microsoft.com/office/drawing/2014/main" val="883105165"/>
                    </a:ext>
                  </a:extLst>
                </a:gridCol>
              </a:tblGrid>
              <a:tr h="370840">
                <a:tc>
                  <a:txBody>
                    <a:bodyPr/>
                    <a:lstStyle/>
                    <a:p>
                      <a:endParaRPr lang="en-US" dirty="0"/>
                    </a:p>
                  </a:txBody>
                  <a:tcPr/>
                </a:tc>
                <a:tc>
                  <a:txBody>
                    <a:bodyPr/>
                    <a:lstStyle/>
                    <a:p>
                      <a:pPr algn="ctr"/>
                      <a:r>
                        <a:rPr lang="en-US"/>
                        <a:t>Firm</a:t>
                      </a:r>
                    </a:p>
                  </a:txBody>
                  <a:tcPr>
                    <a:solidFill>
                      <a:srgbClr val="5B6770"/>
                    </a:solidFill>
                  </a:tcPr>
                </a:tc>
                <a:tc>
                  <a:txBody>
                    <a:bodyPr/>
                    <a:lstStyle/>
                    <a:p>
                      <a:pPr algn="ctr"/>
                      <a:r>
                        <a:rPr lang="en-US"/>
                        <a:t>RCL</a:t>
                      </a:r>
                    </a:p>
                  </a:txBody>
                  <a:tcPr>
                    <a:solidFill>
                      <a:srgbClr val="FF8200"/>
                    </a:solidFill>
                  </a:tcPr>
                </a:tc>
                <a:tc>
                  <a:txBody>
                    <a:bodyPr/>
                    <a:lstStyle/>
                    <a:p>
                      <a:pPr algn="ctr"/>
                      <a:r>
                        <a:rPr lang="en-US"/>
                        <a:t>NCLR</a:t>
                      </a:r>
                    </a:p>
                  </a:txBody>
                  <a:tcPr>
                    <a:solidFill>
                      <a:srgbClr val="685BC7"/>
                    </a:solidFill>
                  </a:tcPr>
                </a:tc>
                <a:tc>
                  <a:txBody>
                    <a:bodyPr/>
                    <a:lstStyle/>
                    <a:p>
                      <a:pPr algn="ctr"/>
                      <a:r>
                        <a:rPr lang="en-US"/>
                        <a:t>CLR</a:t>
                      </a:r>
                    </a:p>
                  </a:txBody>
                  <a:tcPr>
                    <a:solidFill>
                      <a:srgbClr val="00AEC7"/>
                    </a:solidFill>
                  </a:tcPr>
                </a:tc>
                <a:extLst>
                  <a:ext uri="{0D108BD9-81ED-4DB2-BD59-A6C34878D82A}">
                    <a16:rowId xmlns:a16="http://schemas.microsoft.com/office/drawing/2014/main" val="4155893577"/>
                  </a:ext>
                </a:extLst>
              </a:tr>
              <a:tr h="370840">
                <a:tc>
                  <a:txBody>
                    <a:bodyPr/>
                    <a:lstStyle/>
                    <a:p>
                      <a:r>
                        <a:rPr lang="en-US" sz="1600"/>
                        <a:t>Must provide registration data to ERCOT</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3068967475"/>
                  </a:ext>
                </a:extLst>
              </a:tr>
              <a:tr h="370840">
                <a:tc>
                  <a:txBody>
                    <a:bodyPr/>
                    <a:lstStyle/>
                    <a:p>
                      <a:r>
                        <a:rPr lang="en-US" sz="1600"/>
                        <a:t>Is a Resource as defined in the Protocols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1847754938"/>
                  </a:ext>
                </a:extLst>
              </a:tr>
              <a:tr h="370840">
                <a:tc>
                  <a:txBody>
                    <a:bodyPr/>
                    <a:lstStyle/>
                    <a:p>
                      <a:r>
                        <a:rPr lang="en-US" sz="1600" dirty="0"/>
                        <a:t>May be reduced to min Load in Planning studies for system capacity issues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211897895"/>
                  </a:ext>
                </a:extLst>
              </a:tr>
              <a:tr h="370840">
                <a:tc>
                  <a:txBody>
                    <a:bodyPr/>
                    <a:lstStyle/>
                    <a:p>
                      <a:r>
                        <a:rPr lang="en-US" sz="1600"/>
                        <a:t>May be dispatched like a Generation Resource in Planning studies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61196968"/>
                  </a:ext>
                </a:extLst>
              </a:tr>
              <a:tr h="370840">
                <a:tc>
                  <a:txBody>
                    <a:bodyPr/>
                    <a:lstStyle/>
                    <a:p>
                      <a:r>
                        <a:rPr lang="en-US" sz="1600"/>
                        <a:t>Required to have a QSE</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2571662553"/>
                  </a:ext>
                </a:extLst>
              </a:tr>
              <a:tr h="370840">
                <a:tc>
                  <a:txBody>
                    <a:bodyPr/>
                    <a:lstStyle/>
                    <a:p>
                      <a:r>
                        <a:rPr lang="en-US" sz="1600"/>
                        <a:t>May be curtailed by ERCOT at 3,100 MW PRC</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extLst>
                  <a:ext uri="{0D108BD9-81ED-4DB2-BD59-A6C34878D82A}">
                    <a16:rowId xmlns:a16="http://schemas.microsoft.com/office/drawing/2014/main" val="2692825330"/>
                  </a:ext>
                </a:extLst>
              </a:tr>
              <a:tr h="370840">
                <a:tc>
                  <a:txBody>
                    <a:bodyPr/>
                    <a:lstStyle/>
                    <a:p>
                      <a:r>
                        <a:rPr lang="en-US" sz="1600"/>
                        <a:t>May participate in Emergency Response Service (ERS)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extLst>
                  <a:ext uri="{0D108BD9-81ED-4DB2-BD59-A6C34878D82A}">
                    <a16:rowId xmlns:a16="http://schemas.microsoft.com/office/drawing/2014/main" val="174289001"/>
                  </a:ext>
                </a:extLst>
              </a:tr>
              <a:tr h="370840">
                <a:tc>
                  <a:txBody>
                    <a:bodyPr/>
                    <a:lstStyle/>
                    <a:p>
                      <a:r>
                        <a:rPr lang="en-US" sz="1600"/>
                        <a:t>May qualify to provide Ancillary Services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337915486"/>
                  </a:ext>
                </a:extLst>
              </a:tr>
              <a:tr h="370840">
                <a:tc>
                  <a:txBody>
                    <a:bodyPr/>
                    <a:lstStyle/>
                    <a:p>
                      <a:r>
                        <a:rPr lang="en-US" sz="1600"/>
                        <a:t>Can change Demand level outside of SCED</a:t>
                      </a:r>
                    </a:p>
                  </a:txBody>
                  <a:tcPr anchor="ct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extLst>
                  <a:ext uri="{0D108BD9-81ED-4DB2-BD59-A6C34878D82A}">
                    <a16:rowId xmlns:a16="http://schemas.microsoft.com/office/drawing/2014/main" val="2711627556"/>
                  </a:ext>
                </a:extLst>
              </a:tr>
              <a:tr h="370840">
                <a:tc>
                  <a:txBody>
                    <a:bodyPr/>
                    <a:lstStyle/>
                    <a:p>
                      <a:r>
                        <a:rPr lang="en-US" sz="1600"/>
                        <a:t>Rate at which Demand may change (ramp rate) will be restricted</a:t>
                      </a:r>
                    </a:p>
                  </a:txBody>
                  <a:tcPr anchor="ct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kern="1200">
                          <a:solidFill>
                            <a:schemeClr val="bg1"/>
                          </a:solidFill>
                          <a:latin typeface="+mn-lt"/>
                          <a:ea typeface="+mn-ea"/>
                          <a:cs typeface="+mn-cs"/>
                          <a:sym typeface="Wingdings" panose="05000000000000000000" pitchFamily="2" charset="2"/>
                        </a:rPr>
                        <a:t></a:t>
                      </a:r>
                      <a:endParaRPr lang="en-US" sz="2400" kern="1200">
                        <a:solidFill>
                          <a:schemeClr val="bg1"/>
                        </a:solidFill>
                        <a:latin typeface="+mn-lt"/>
                        <a:ea typeface="+mn-ea"/>
                        <a:cs typeface="+mn-cs"/>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extLst>
                  <a:ext uri="{0D108BD9-81ED-4DB2-BD59-A6C34878D82A}">
                    <a16:rowId xmlns:a16="http://schemas.microsoft.com/office/drawing/2014/main" val="3348731588"/>
                  </a:ext>
                </a:extLst>
              </a:tr>
              <a:tr h="370840">
                <a:tc>
                  <a:txBody>
                    <a:bodyPr/>
                    <a:lstStyle/>
                    <a:p>
                      <a:r>
                        <a:rPr lang="en-US" sz="1600"/>
                        <a:t>Is dispatched by SCED at all times when consuming energy</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extLst>
                  <a:ext uri="{0D108BD9-81ED-4DB2-BD59-A6C34878D82A}">
                    <a16:rowId xmlns:a16="http://schemas.microsoft.com/office/drawing/2014/main" val="2798924337"/>
                  </a:ext>
                </a:extLst>
              </a:tr>
              <a:tr h="370840">
                <a:tc>
                  <a:txBody>
                    <a:bodyPr/>
                    <a:lstStyle/>
                    <a:p>
                      <a:r>
                        <a:rPr lang="en-US" sz="1600"/>
                        <a:t>Settled at Zonal prices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26D07C"/>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extLst>
                  <a:ext uri="{0D108BD9-81ED-4DB2-BD59-A6C34878D82A}">
                    <a16:rowId xmlns:a16="http://schemas.microsoft.com/office/drawing/2014/main" val="1564032350"/>
                  </a:ext>
                </a:extLst>
              </a:tr>
              <a:tr h="370840">
                <a:tc>
                  <a:txBody>
                    <a:bodyPr/>
                    <a:lstStyle/>
                    <a:p>
                      <a:r>
                        <a:rPr lang="en-US" sz="1600"/>
                        <a:t>Settled at Nodal prices</a:t>
                      </a:r>
                    </a:p>
                  </a:txBody>
                  <a:tcPr anchor="ct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a:solidFill>
                            <a:schemeClr val="bg1"/>
                          </a:solidFill>
                          <a:sym typeface="Wingdings" panose="05000000000000000000" pitchFamily="2" charset="2"/>
                        </a:rPr>
                        <a:t></a:t>
                      </a:r>
                      <a:endParaRPr lang="en-US" sz="2400">
                        <a:solidFill>
                          <a:schemeClr val="bg1"/>
                        </a:solidFill>
                      </a:endParaRPr>
                    </a:p>
                  </a:txBody>
                  <a:tcPr marT="0" marB="0" anchor="ctr">
                    <a:solidFill>
                      <a:srgbClr val="FF5050"/>
                    </a:solidFill>
                  </a:tcPr>
                </a:tc>
                <a:tc>
                  <a:txBody>
                    <a:bodyPr/>
                    <a:lstStyle/>
                    <a:p>
                      <a:pPr algn="ctr"/>
                      <a:r>
                        <a:rPr lang="en-US" sz="2400" dirty="0">
                          <a:solidFill>
                            <a:schemeClr val="bg1"/>
                          </a:solidFill>
                          <a:sym typeface="Wingdings" panose="05000000000000000000" pitchFamily="2" charset="2"/>
                        </a:rPr>
                        <a:t>*</a:t>
                      </a:r>
                      <a:endParaRPr lang="en-US" sz="2400" dirty="0">
                        <a:solidFill>
                          <a:schemeClr val="bg1"/>
                        </a:solidFill>
                      </a:endParaRPr>
                    </a:p>
                  </a:txBody>
                  <a:tcPr marT="0" marB="0" anchor="ctr">
                    <a:solidFill>
                      <a:srgbClr val="26D07C"/>
                    </a:solidFill>
                  </a:tcPr>
                </a:tc>
                <a:extLst>
                  <a:ext uri="{0D108BD9-81ED-4DB2-BD59-A6C34878D82A}">
                    <a16:rowId xmlns:a16="http://schemas.microsoft.com/office/drawing/2014/main" val="2315665387"/>
                  </a:ext>
                </a:extLst>
              </a:tr>
            </a:tbl>
          </a:graphicData>
        </a:graphic>
      </p:graphicFrame>
      <p:sp>
        <p:nvSpPr>
          <p:cNvPr id="4" name="Slide Number Placeholder 3">
            <a:extLst>
              <a:ext uri="{FF2B5EF4-FFF2-40B4-BE49-F238E27FC236}">
                <a16:creationId xmlns:a16="http://schemas.microsoft.com/office/drawing/2014/main" id="{CCD0A07E-BF94-47F9-1A81-0D6F01586410}"/>
              </a:ext>
            </a:extLst>
          </p:cNvPr>
          <p:cNvSpPr>
            <a:spLocks noGrp="1"/>
          </p:cNvSpPr>
          <p:nvPr>
            <p:ph type="sldNum" sz="quarter" idx="4"/>
          </p:nvPr>
        </p:nvSpPr>
        <p:spPr/>
        <p:txBody>
          <a:bodyPr/>
          <a:lstStyle/>
          <a:p>
            <a:fld id="{1D93BD3E-1E9A-4970-A6F7-E7AC52762E0C}" type="slidenum">
              <a:rPr lang="en-US" smtClean="0"/>
              <a:pPr/>
              <a:t>19</a:t>
            </a:fld>
            <a:endParaRPr lang="en-US"/>
          </a:p>
        </p:txBody>
      </p:sp>
      <p:sp>
        <p:nvSpPr>
          <p:cNvPr id="7" name="TextBox 6">
            <a:extLst>
              <a:ext uri="{FF2B5EF4-FFF2-40B4-BE49-F238E27FC236}">
                <a16:creationId xmlns:a16="http://schemas.microsoft.com/office/drawing/2014/main" id="{BB92DD9A-F4C6-26D6-2FE4-F0B44EF52CF8}"/>
              </a:ext>
            </a:extLst>
          </p:cNvPr>
          <p:cNvSpPr txBox="1"/>
          <p:nvPr/>
        </p:nvSpPr>
        <p:spPr>
          <a:xfrm>
            <a:off x="8833416" y="6169096"/>
            <a:ext cx="2952184" cy="261610"/>
          </a:xfrm>
          <a:prstGeom prst="rect">
            <a:avLst/>
          </a:prstGeom>
          <a:noFill/>
        </p:spPr>
        <p:txBody>
          <a:bodyPr wrap="square" rIns="0" rtlCol="0">
            <a:spAutoFit/>
          </a:bodyPr>
          <a:lstStyle/>
          <a:p>
            <a:pPr algn="r"/>
            <a:r>
              <a:rPr lang="en-US" sz="1100" dirty="0">
                <a:solidFill>
                  <a:srgbClr val="5B6770"/>
                </a:solidFill>
              </a:rPr>
              <a:t>* Pending approval of NPRR1188</a:t>
            </a:r>
          </a:p>
        </p:txBody>
      </p:sp>
      <p:sp>
        <p:nvSpPr>
          <p:cNvPr id="3" name="Rectangle: Rounded Corners 2">
            <a:hlinkClick r:id="rId3" action="ppaction://hlinksldjump"/>
            <a:extLst>
              <a:ext uri="{FF2B5EF4-FFF2-40B4-BE49-F238E27FC236}">
                <a16:creationId xmlns:a16="http://schemas.microsoft.com/office/drawing/2014/main" id="{46D0119D-6BD5-766B-E244-18ED61752BC3}"/>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3144891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7AA4-E8BA-03A1-A601-69776177B66A}"/>
              </a:ext>
            </a:extLst>
          </p:cNvPr>
          <p:cNvSpPr>
            <a:spLocks noGrp="1"/>
          </p:cNvSpPr>
          <p:nvPr>
            <p:ph type="title"/>
          </p:nvPr>
        </p:nvSpPr>
        <p:spPr/>
        <p:txBody>
          <a:bodyPr/>
          <a:lstStyle/>
          <a:p>
            <a:r>
              <a:rPr lang="en-US" dirty="0"/>
              <a:t>Workshop Agenda</a:t>
            </a:r>
          </a:p>
        </p:txBody>
      </p:sp>
      <p:sp>
        <p:nvSpPr>
          <p:cNvPr id="3" name="Content Placeholder 2">
            <a:extLst>
              <a:ext uri="{FF2B5EF4-FFF2-40B4-BE49-F238E27FC236}">
                <a16:creationId xmlns:a16="http://schemas.microsoft.com/office/drawing/2014/main" id="{7B80D3AA-37C2-98C8-2D2E-2364F4776321}"/>
              </a:ext>
            </a:extLst>
          </p:cNvPr>
          <p:cNvSpPr>
            <a:spLocks noGrp="1"/>
          </p:cNvSpPr>
          <p:nvPr>
            <p:ph idx="1"/>
          </p:nvPr>
        </p:nvSpPr>
        <p:spPr/>
        <p:txBody>
          <a:bodyPr/>
          <a:lstStyle/>
          <a:p>
            <a:pPr marL="514350" indent="-514350">
              <a:buFont typeface="+mj-lt"/>
              <a:buAutoNum type="arabicPeriod"/>
            </a:pPr>
            <a:r>
              <a:rPr lang="en-US" dirty="0"/>
              <a:t>Welcome and Antitrust Admonition</a:t>
            </a:r>
          </a:p>
          <a:p>
            <a:pPr marL="514350" indent="-514350">
              <a:buFont typeface="+mj-lt"/>
              <a:buAutoNum type="arabicPeriod"/>
            </a:pPr>
            <a:r>
              <a:rPr lang="en-US" dirty="0"/>
              <a:t>Large Loads – Impact on Reliability</a:t>
            </a:r>
          </a:p>
          <a:p>
            <a:pPr marL="514350" indent="-514350">
              <a:buFont typeface="+mj-lt"/>
              <a:buAutoNum type="arabicPeriod"/>
            </a:pPr>
            <a:r>
              <a:rPr lang="en-US" dirty="0"/>
              <a:t>Overview of the Large Load Revision Request Package</a:t>
            </a:r>
          </a:p>
          <a:p>
            <a:pPr marL="514350" indent="-514350">
              <a:buFont typeface="+mj-lt"/>
              <a:buAutoNum type="arabicPeriod"/>
            </a:pPr>
            <a:r>
              <a:rPr lang="en-US" dirty="0"/>
              <a:t>Next Steps</a:t>
            </a:r>
          </a:p>
        </p:txBody>
      </p:sp>
      <p:sp>
        <p:nvSpPr>
          <p:cNvPr id="4" name="Slide Number Placeholder 3">
            <a:extLst>
              <a:ext uri="{FF2B5EF4-FFF2-40B4-BE49-F238E27FC236}">
                <a16:creationId xmlns:a16="http://schemas.microsoft.com/office/drawing/2014/main" id="{A9721DF6-7251-42CC-1A56-2D6CCB739B6D}"/>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334456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C215-D60E-F389-16CC-B18C62CA965E}"/>
              </a:ext>
            </a:extLst>
          </p:cNvPr>
          <p:cNvSpPr>
            <a:spLocks noGrp="1"/>
          </p:cNvSpPr>
          <p:nvPr>
            <p:ph type="title"/>
          </p:nvPr>
        </p:nvSpPr>
        <p:spPr/>
        <p:txBody>
          <a:bodyPr/>
          <a:lstStyle/>
          <a:p>
            <a:r>
              <a:rPr lang="en-US" dirty="0"/>
              <a:t>Provision of Information from ≥ 25 MW Loads</a:t>
            </a:r>
          </a:p>
        </p:txBody>
      </p:sp>
      <p:sp>
        <p:nvSpPr>
          <p:cNvPr id="3" name="Content Placeholder 2">
            <a:extLst>
              <a:ext uri="{FF2B5EF4-FFF2-40B4-BE49-F238E27FC236}">
                <a16:creationId xmlns:a16="http://schemas.microsoft.com/office/drawing/2014/main" id="{4E4063D7-B95F-BBAE-6CB7-4F4CD36B325E}"/>
              </a:ext>
            </a:extLst>
          </p:cNvPr>
          <p:cNvSpPr>
            <a:spLocks noGrp="1"/>
          </p:cNvSpPr>
          <p:nvPr>
            <p:ph idx="1"/>
          </p:nvPr>
        </p:nvSpPr>
        <p:spPr>
          <a:xfrm>
            <a:off x="406400" y="762000"/>
            <a:ext cx="11379200" cy="5470357"/>
          </a:xfrm>
        </p:spPr>
        <p:txBody>
          <a:bodyPr>
            <a:normAutofit fontScale="92500" lnSpcReduction="10000"/>
          </a:bodyPr>
          <a:lstStyle/>
          <a:p>
            <a:r>
              <a:rPr lang="en-US" dirty="0"/>
              <a:t>Requires any existing or proposed Load 25 MW or greater at a single site to provide additional information to ERCOT via RIOO.</a:t>
            </a:r>
          </a:p>
          <a:p>
            <a:pPr lvl="1"/>
            <a:r>
              <a:rPr lang="en-US" sz="2600" dirty="0">
                <a:solidFill>
                  <a:schemeClr val="tx1"/>
                </a:solidFill>
              </a:rPr>
              <a:t>Proposed Loads going through the new Large Load Interconnection Study (LLIS) process must submit their information prior to the start of the study.</a:t>
            </a:r>
          </a:p>
          <a:p>
            <a:pPr lvl="1"/>
            <a:r>
              <a:rPr lang="en-US" sz="2600" dirty="0">
                <a:solidFill>
                  <a:schemeClr val="tx1"/>
                </a:solidFill>
              </a:rPr>
              <a:t>Proposed Loads not going through the LLIS have 30 days to submit information after signing a binding interconnection agreement with the interconnecting TSP.</a:t>
            </a:r>
          </a:p>
          <a:p>
            <a:pPr lvl="1"/>
            <a:r>
              <a:rPr lang="en-US" sz="2600" dirty="0">
                <a:solidFill>
                  <a:schemeClr val="tx1"/>
                </a:solidFill>
              </a:rPr>
              <a:t>Existing Loads have 60 days to submit information once their consumption reaches 25 MW.</a:t>
            </a:r>
          </a:p>
          <a:p>
            <a:endParaRPr lang="en-US" dirty="0"/>
          </a:p>
          <a:p>
            <a:r>
              <a:rPr lang="en-US" dirty="0"/>
              <a:t>Prohibits affected proposed Loads from being added to the Network Operations Model and receiving Approval to Energize until information has been submitted.</a:t>
            </a:r>
          </a:p>
        </p:txBody>
      </p:sp>
      <p:sp>
        <p:nvSpPr>
          <p:cNvPr id="4" name="Slide Number Placeholder 3">
            <a:extLst>
              <a:ext uri="{FF2B5EF4-FFF2-40B4-BE49-F238E27FC236}">
                <a16:creationId xmlns:a16="http://schemas.microsoft.com/office/drawing/2014/main" id="{432F7B9B-0F18-695F-2F40-3DA2D5699E91}"/>
              </a:ext>
            </a:extLst>
          </p:cNvPr>
          <p:cNvSpPr>
            <a:spLocks noGrp="1"/>
          </p:cNvSpPr>
          <p:nvPr>
            <p:ph type="sldNum" sz="quarter" idx="4"/>
          </p:nvPr>
        </p:nvSpPr>
        <p:spPr/>
        <p:txBody>
          <a:bodyPr/>
          <a:lstStyle/>
          <a:p>
            <a:fld id="{1D93BD3E-1E9A-4970-A6F7-E7AC52762E0C}" type="slidenum">
              <a:rPr lang="en-US" smtClean="0"/>
              <a:pPr/>
              <a:t>20</a:t>
            </a:fld>
            <a:endParaRPr lang="en-US"/>
          </a:p>
        </p:txBody>
      </p:sp>
      <p:sp>
        <p:nvSpPr>
          <p:cNvPr id="12" name="TextBox 11">
            <a:extLst>
              <a:ext uri="{FF2B5EF4-FFF2-40B4-BE49-F238E27FC236}">
                <a16:creationId xmlns:a16="http://schemas.microsoft.com/office/drawing/2014/main" id="{A3E7EA84-276F-83BD-FD4B-A60D764EFA7F}"/>
              </a:ext>
            </a:extLst>
          </p:cNvPr>
          <p:cNvSpPr txBox="1"/>
          <p:nvPr/>
        </p:nvSpPr>
        <p:spPr>
          <a:xfrm>
            <a:off x="2056793" y="6517580"/>
            <a:ext cx="5908112"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16.20, </a:t>
            </a:r>
            <a:r>
              <a:rPr lang="en-US" sz="1400" b="1">
                <a:solidFill>
                  <a:srgbClr val="093C61"/>
                </a:solidFill>
              </a:rPr>
              <a:t>PGRR111 </a:t>
            </a:r>
            <a:r>
              <a:rPr lang="en-US" sz="1400">
                <a:solidFill>
                  <a:srgbClr val="093C61"/>
                </a:solidFill>
              </a:rPr>
              <a:t>9.2.1, 9.2.2</a:t>
            </a:r>
            <a:endParaRPr lang="en-US" sz="1400" b="1">
              <a:solidFill>
                <a:srgbClr val="093C61"/>
              </a:solidFill>
            </a:endParaRPr>
          </a:p>
        </p:txBody>
      </p:sp>
      <p:sp>
        <p:nvSpPr>
          <p:cNvPr id="6" name="Rectangle: Rounded Corners 5">
            <a:hlinkClick r:id="rId3" action="ppaction://hlinksldjump"/>
            <a:extLst>
              <a:ext uri="{FF2B5EF4-FFF2-40B4-BE49-F238E27FC236}">
                <a16:creationId xmlns:a16="http://schemas.microsoft.com/office/drawing/2014/main" id="{E0116630-D8A4-5E81-2214-580892E6DA74}"/>
              </a:ext>
            </a:extLst>
          </p:cNvPr>
          <p:cNvSpPr/>
          <p:nvPr/>
        </p:nvSpPr>
        <p:spPr>
          <a:xfrm>
            <a:off x="7451558" y="6523038"/>
            <a:ext cx="1580076" cy="296862"/>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More Details</a:t>
            </a:r>
          </a:p>
        </p:txBody>
      </p:sp>
      <p:sp>
        <p:nvSpPr>
          <p:cNvPr id="5" name="Rectangle: Rounded Corners 4">
            <a:hlinkClick r:id="rId4" action="ppaction://hlinksldjump"/>
            <a:extLst>
              <a:ext uri="{FF2B5EF4-FFF2-40B4-BE49-F238E27FC236}">
                <a16:creationId xmlns:a16="http://schemas.microsoft.com/office/drawing/2014/main" id="{6FA71CB1-8EE9-8952-E55B-4868645FC5A0}"/>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054280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07132-2C94-82B4-9E03-19CF250EB8E7}"/>
              </a:ext>
            </a:extLst>
          </p:cNvPr>
          <p:cNvSpPr>
            <a:spLocks noGrp="1"/>
          </p:cNvSpPr>
          <p:nvPr>
            <p:ph type="title"/>
          </p:nvPr>
        </p:nvSpPr>
        <p:spPr/>
        <p:txBody>
          <a:bodyPr/>
          <a:lstStyle/>
          <a:p>
            <a:r>
              <a:rPr lang="en-US"/>
              <a:t>Ramp Rate Limits</a:t>
            </a:r>
          </a:p>
        </p:txBody>
      </p:sp>
      <p:sp>
        <p:nvSpPr>
          <p:cNvPr id="3" name="Content Placeholder 2">
            <a:extLst>
              <a:ext uri="{FF2B5EF4-FFF2-40B4-BE49-F238E27FC236}">
                <a16:creationId xmlns:a16="http://schemas.microsoft.com/office/drawing/2014/main" id="{BDD578C0-BCD1-C1B1-256F-4254D582FA86}"/>
              </a:ext>
            </a:extLst>
          </p:cNvPr>
          <p:cNvSpPr>
            <a:spLocks noGrp="1"/>
          </p:cNvSpPr>
          <p:nvPr>
            <p:ph idx="1"/>
          </p:nvPr>
        </p:nvSpPr>
        <p:spPr>
          <a:xfrm>
            <a:off x="406400" y="762000"/>
            <a:ext cx="11379200" cy="5470357"/>
          </a:xfrm>
        </p:spPr>
        <p:txBody>
          <a:bodyPr>
            <a:normAutofit fontScale="85000" lnSpcReduction="10000"/>
          </a:bodyPr>
          <a:lstStyle/>
          <a:p>
            <a:r>
              <a:rPr lang="en-US" dirty="0"/>
              <a:t>Similar to intermittent Resources, </a:t>
            </a:r>
            <a:r>
              <a:rPr lang="en-US" b="1" dirty="0"/>
              <a:t>Large Loads registered as CLRs </a:t>
            </a:r>
            <a:r>
              <a:rPr lang="en-US" dirty="0"/>
              <a:t>will be limited to a telemetered ramp rate of </a:t>
            </a:r>
            <a:r>
              <a:rPr lang="en-US" b="1" dirty="0"/>
              <a:t>20% per min</a:t>
            </a:r>
            <a:r>
              <a:rPr lang="en-US" dirty="0"/>
              <a:t>. The actual ramping of these Loads will be managed by SCED. </a:t>
            </a:r>
          </a:p>
          <a:p>
            <a:endParaRPr lang="en-US" dirty="0"/>
          </a:p>
          <a:p>
            <a:r>
              <a:rPr lang="en-US" dirty="0"/>
              <a:t>All Large Loads that are </a:t>
            </a:r>
            <a:r>
              <a:rPr lang="en-US" b="1" u="sng" dirty="0"/>
              <a:t>not</a:t>
            </a:r>
            <a:r>
              <a:rPr lang="en-US" b="1" dirty="0"/>
              <a:t> registered as CLRs</a:t>
            </a:r>
            <a:r>
              <a:rPr lang="en-US" dirty="0"/>
              <a:t> will be subject to ramp rate restrictions, measured at the POI or Service Delivery Point:</a:t>
            </a:r>
          </a:p>
          <a:p>
            <a:pPr lvl="1"/>
            <a:r>
              <a:rPr lang="en-US" sz="2600" dirty="0">
                <a:solidFill>
                  <a:schemeClr val="tx1"/>
                </a:solidFill>
              </a:rPr>
              <a:t>Lesser of 5% peak Demand or 20 MW per min when reducing consumption</a:t>
            </a:r>
          </a:p>
          <a:p>
            <a:pPr lvl="1"/>
            <a:r>
              <a:rPr lang="en-US" sz="2600" dirty="0">
                <a:solidFill>
                  <a:schemeClr val="tx1"/>
                </a:solidFill>
              </a:rPr>
              <a:t>Lesser of 2% peak Demand or 8 MW per min when increasing consumption</a:t>
            </a:r>
          </a:p>
          <a:p>
            <a:endParaRPr lang="en-US" dirty="0"/>
          </a:p>
          <a:p>
            <a:r>
              <a:rPr lang="en-US" dirty="0"/>
              <a:t>These limits do not apply to NCLRs while appropriately responding to an ERCOT deployment.</a:t>
            </a:r>
          </a:p>
          <a:p>
            <a:endParaRPr lang="en-US" dirty="0"/>
          </a:p>
          <a:p>
            <a:r>
              <a:rPr lang="en-US" dirty="0"/>
              <a:t>Large Loads connected before the March 25, 2022 Market Notice will be grandfathered unless a material change to the Facility is made.</a:t>
            </a:r>
          </a:p>
        </p:txBody>
      </p:sp>
      <p:sp>
        <p:nvSpPr>
          <p:cNvPr id="4" name="Slide Number Placeholder 3">
            <a:extLst>
              <a:ext uri="{FF2B5EF4-FFF2-40B4-BE49-F238E27FC236}">
                <a16:creationId xmlns:a16="http://schemas.microsoft.com/office/drawing/2014/main" id="{9E44768C-32F1-5729-85B0-7C48FC036CB2}"/>
              </a:ext>
            </a:extLst>
          </p:cNvPr>
          <p:cNvSpPr>
            <a:spLocks noGrp="1"/>
          </p:cNvSpPr>
          <p:nvPr>
            <p:ph type="sldNum" sz="quarter" idx="4"/>
          </p:nvPr>
        </p:nvSpPr>
        <p:spPr/>
        <p:txBody>
          <a:bodyPr/>
          <a:lstStyle/>
          <a:p>
            <a:fld id="{1D93BD3E-1E9A-4970-A6F7-E7AC52762E0C}" type="slidenum">
              <a:rPr lang="en-US" smtClean="0"/>
              <a:pPr/>
              <a:t>21</a:t>
            </a:fld>
            <a:endParaRPr lang="en-US"/>
          </a:p>
        </p:txBody>
      </p:sp>
      <p:sp>
        <p:nvSpPr>
          <p:cNvPr id="9" name="TextBox 8">
            <a:extLst>
              <a:ext uri="{FF2B5EF4-FFF2-40B4-BE49-F238E27FC236}">
                <a16:creationId xmlns:a16="http://schemas.microsoft.com/office/drawing/2014/main" id="{542D47F3-0E43-B2CD-E3EC-559236CCA888}"/>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6.5.7.12</a:t>
            </a:r>
            <a:endParaRPr lang="en-US" sz="1400" b="1">
              <a:solidFill>
                <a:srgbClr val="093C61"/>
              </a:solidFill>
            </a:endParaRPr>
          </a:p>
        </p:txBody>
      </p:sp>
      <p:sp>
        <p:nvSpPr>
          <p:cNvPr id="6" name="Rectangle: Rounded Corners 5">
            <a:hlinkClick r:id="rId3" action="ppaction://hlinksldjump"/>
            <a:extLst>
              <a:ext uri="{FF2B5EF4-FFF2-40B4-BE49-F238E27FC236}">
                <a16:creationId xmlns:a16="http://schemas.microsoft.com/office/drawing/2014/main" id="{109D094D-9884-BF0E-74BB-66AF3936E5C7}"/>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489848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F27B-408C-E3E2-12E5-211DAA97DE81}"/>
              </a:ext>
            </a:extLst>
          </p:cNvPr>
          <p:cNvSpPr>
            <a:spLocks noGrp="1"/>
          </p:cNvSpPr>
          <p:nvPr>
            <p:ph type="title"/>
          </p:nvPr>
        </p:nvSpPr>
        <p:spPr/>
        <p:txBody>
          <a:bodyPr/>
          <a:lstStyle/>
          <a:p>
            <a:r>
              <a:rPr lang="en-US"/>
              <a:t>SSO/SSR Changes</a:t>
            </a:r>
          </a:p>
        </p:txBody>
      </p:sp>
      <p:sp>
        <p:nvSpPr>
          <p:cNvPr id="3" name="Content Placeholder 2">
            <a:extLst>
              <a:ext uri="{FF2B5EF4-FFF2-40B4-BE49-F238E27FC236}">
                <a16:creationId xmlns:a16="http://schemas.microsoft.com/office/drawing/2014/main" id="{6DFF030A-A41D-989B-FBAA-4D870C7F1D5B}"/>
              </a:ext>
            </a:extLst>
          </p:cNvPr>
          <p:cNvSpPr>
            <a:spLocks noGrp="1"/>
          </p:cNvSpPr>
          <p:nvPr>
            <p:ph idx="1"/>
          </p:nvPr>
        </p:nvSpPr>
        <p:spPr>
          <a:xfrm>
            <a:off x="406400" y="762000"/>
            <a:ext cx="11379200" cy="5403129"/>
          </a:xfrm>
        </p:spPr>
        <p:txBody>
          <a:bodyPr>
            <a:normAutofit fontScale="92500"/>
          </a:bodyPr>
          <a:lstStyle/>
          <a:p>
            <a:r>
              <a:rPr lang="en-US" dirty="0"/>
              <a:t>Numerous references to </a:t>
            </a:r>
            <a:r>
              <a:rPr lang="en-US" dirty="0" err="1"/>
              <a:t>Subsynchronous</a:t>
            </a:r>
            <a:r>
              <a:rPr lang="en-US" dirty="0"/>
              <a:t> Resonance (SSR) are updated to </a:t>
            </a:r>
            <a:r>
              <a:rPr lang="en-US" dirty="0" err="1"/>
              <a:t>Subsynchronous</a:t>
            </a:r>
            <a:r>
              <a:rPr lang="en-US" dirty="0"/>
              <a:t> Oscillation (SSO).</a:t>
            </a:r>
          </a:p>
          <a:p>
            <a:endParaRPr lang="en-US" dirty="0"/>
          </a:p>
          <a:p>
            <a:r>
              <a:rPr lang="en-US" dirty="0"/>
              <a:t>Defines how Large Loads are assessed for SSO vulnerability and how Large Loads are incorporated into SSO assessments for Generation Resources and transmission projects.</a:t>
            </a:r>
          </a:p>
          <a:p>
            <a:endParaRPr lang="en-US" dirty="0"/>
          </a:p>
          <a:p>
            <a:r>
              <a:rPr lang="en-US" dirty="0"/>
              <a:t>The SSO study is separate from the Large Load Interconnection Study (LLIS), but it will be scoped at the same time as the LLIS.</a:t>
            </a:r>
          </a:p>
          <a:p>
            <a:endParaRPr lang="en-US" dirty="0"/>
          </a:p>
          <a:p>
            <a:r>
              <a:rPr lang="en-US" dirty="0"/>
              <a:t>The Interconnecting Large Load Entity will be required to mitigate any SSO vulnerability identified during the initial SSO study prior to Initial Energization.</a:t>
            </a:r>
          </a:p>
        </p:txBody>
      </p:sp>
      <p:sp>
        <p:nvSpPr>
          <p:cNvPr id="4" name="Slide Number Placeholder 3">
            <a:extLst>
              <a:ext uri="{FF2B5EF4-FFF2-40B4-BE49-F238E27FC236}">
                <a16:creationId xmlns:a16="http://schemas.microsoft.com/office/drawing/2014/main" id="{45B220A7-47CC-09E7-C75B-1FA3A77EBFE1}"/>
              </a:ext>
            </a:extLst>
          </p:cNvPr>
          <p:cNvSpPr>
            <a:spLocks noGrp="1"/>
          </p:cNvSpPr>
          <p:nvPr>
            <p:ph type="sldNum" sz="quarter" idx="4"/>
          </p:nvPr>
        </p:nvSpPr>
        <p:spPr/>
        <p:txBody>
          <a:bodyPr/>
          <a:lstStyle/>
          <a:p>
            <a:fld id="{1D93BD3E-1E9A-4970-A6F7-E7AC52762E0C}" type="slidenum">
              <a:rPr lang="en-US" smtClean="0"/>
              <a:pPr/>
              <a:t>22</a:t>
            </a:fld>
            <a:endParaRPr lang="en-US"/>
          </a:p>
        </p:txBody>
      </p:sp>
      <p:sp>
        <p:nvSpPr>
          <p:cNvPr id="5" name="TextBox 4">
            <a:extLst>
              <a:ext uri="{FF2B5EF4-FFF2-40B4-BE49-F238E27FC236}">
                <a16:creationId xmlns:a16="http://schemas.microsoft.com/office/drawing/2014/main" id="{B90320F2-2B6D-71C0-324F-82C8275054F3}"/>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3.22</a:t>
            </a:r>
            <a:endParaRPr lang="en-US" sz="1400" b="1">
              <a:solidFill>
                <a:srgbClr val="093C61"/>
              </a:solidFill>
            </a:endParaRPr>
          </a:p>
        </p:txBody>
      </p:sp>
      <p:sp>
        <p:nvSpPr>
          <p:cNvPr id="6" name="Rectangle: Rounded Corners 5">
            <a:hlinkClick r:id="rId3" action="ppaction://hlinksldjump"/>
            <a:extLst>
              <a:ext uri="{FF2B5EF4-FFF2-40B4-BE49-F238E27FC236}">
                <a16:creationId xmlns:a16="http://schemas.microsoft.com/office/drawing/2014/main" id="{6FA2C0B1-5FA3-5054-BBBD-131E145E05B3}"/>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3428429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AEC60-9B9E-1E91-AD27-D2EAEB1345D7}"/>
              </a:ext>
            </a:extLst>
          </p:cNvPr>
          <p:cNvSpPr>
            <a:spLocks noGrp="1"/>
          </p:cNvSpPr>
          <p:nvPr>
            <p:ph type="title"/>
          </p:nvPr>
        </p:nvSpPr>
        <p:spPr/>
        <p:txBody>
          <a:bodyPr/>
          <a:lstStyle/>
          <a:p>
            <a:r>
              <a:rPr lang="en-US"/>
              <a:t>Interconnection Fee and Other Changes</a:t>
            </a:r>
          </a:p>
        </p:txBody>
      </p:sp>
      <p:sp>
        <p:nvSpPr>
          <p:cNvPr id="3" name="Content Placeholder 2">
            <a:extLst>
              <a:ext uri="{FF2B5EF4-FFF2-40B4-BE49-F238E27FC236}">
                <a16:creationId xmlns:a16="http://schemas.microsoft.com/office/drawing/2014/main" id="{54D81D55-995D-7A18-8565-B968CE6877DE}"/>
              </a:ext>
            </a:extLst>
          </p:cNvPr>
          <p:cNvSpPr>
            <a:spLocks noGrp="1"/>
          </p:cNvSpPr>
          <p:nvPr>
            <p:ph idx="1"/>
          </p:nvPr>
        </p:nvSpPr>
        <p:spPr>
          <a:xfrm>
            <a:off x="406400" y="762000"/>
            <a:ext cx="11379200" cy="5454315"/>
          </a:xfrm>
        </p:spPr>
        <p:txBody>
          <a:bodyPr>
            <a:normAutofit lnSpcReduction="10000"/>
          </a:bodyPr>
          <a:lstStyle/>
          <a:p>
            <a:r>
              <a:rPr lang="en-US" dirty="0"/>
              <a:t>A $14,000 fee is added to the ERCOT Fee Schedule for LLIS studies.</a:t>
            </a:r>
          </a:p>
          <a:p>
            <a:endParaRPr lang="en-US" dirty="0"/>
          </a:p>
          <a:p>
            <a:r>
              <a:rPr lang="en-US" dirty="0"/>
              <a:t>Any non-netted Large Load not registered as a CLR or NCLR is added to the Peak Load Estimate used in the SARA.</a:t>
            </a:r>
          </a:p>
          <a:p>
            <a:pPr lvl="1"/>
            <a:r>
              <a:rPr lang="en-US" sz="2600" dirty="0">
                <a:solidFill>
                  <a:schemeClr val="tx1"/>
                </a:solidFill>
              </a:rPr>
              <a:t>Other categories in the calculation already capture CLRs, NCLRs, and netted Loads.</a:t>
            </a:r>
          </a:p>
          <a:p>
            <a:endParaRPr lang="en-US" dirty="0"/>
          </a:p>
          <a:p>
            <a:r>
              <a:rPr lang="en-US" dirty="0"/>
              <a:t>The interconnection of a Large Load is added to the list in Section 3.3.2(1), Types of Work Requiring ERCOT Approval.</a:t>
            </a:r>
          </a:p>
          <a:p>
            <a:endParaRPr lang="en-US" dirty="0"/>
          </a:p>
          <a:p>
            <a:r>
              <a:rPr lang="en-US" dirty="0"/>
              <a:t>Adds a requirement that a Generation Resource adding 20 MW or more Load submit a new Reactive Power Study.</a:t>
            </a:r>
          </a:p>
        </p:txBody>
      </p:sp>
      <p:sp>
        <p:nvSpPr>
          <p:cNvPr id="4" name="Slide Number Placeholder 3">
            <a:extLst>
              <a:ext uri="{FF2B5EF4-FFF2-40B4-BE49-F238E27FC236}">
                <a16:creationId xmlns:a16="http://schemas.microsoft.com/office/drawing/2014/main" id="{9A88D1DE-FE8C-8EDE-5510-742FA84A6E33}"/>
              </a:ext>
            </a:extLst>
          </p:cNvPr>
          <p:cNvSpPr>
            <a:spLocks noGrp="1"/>
          </p:cNvSpPr>
          <p:nvPr>
            <p:ph type="sldNum" sz="quarter" idx="4"/>
          </p:nvPr>
        </p:nvSpPr>
        <p:spPr/>
        <p:txBody>
          <a:bodyPr/>
          <a:lstStyle/>
          <a:p>
            <a:fld id="{1D93BD3E-1E9A-4970-A6F7-E7AC52762E0C}" type="slidenum">
              <a:rPr lang="en-US" smtClean="0"/>
              <a:pPr/>
              <a:t>23</a:t>
            </a:fld>
            <a:endParaRPr lang="en-US"/>
          </a:p>
        </p:txBody>
      </p:sp>
      <p:sp>
        <p:nvSpPr>
          <p:cNvPr id="5" name="TextBox 4">
            <a:extLst>
              <a:ext uri="{FF2B5EF4-FFF2-40B4-BE49-F238E27FC236}">
                <a16:creationId xmlns:a16="http://schemas.microsoft.com/office/drawing/2014/main" id="{38AC22D9-716C-6908-2F42-8D402AC53ACC}"/>
              </a:ext>
            </a:extLst>
          </p:cNvPr>
          <p:cNvSpPr txBox="1"/>
          <p:nvPr/>
        </p:nvSpPr>
        <p:spPr>
          <a:xfrm>
            <a:off x="2056793" y="6517580"/>
            <a:ext cx="6776122"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3.2.6.2.1, 3.3.2, 3.15, Fee Schedule</a:t>
            </a:r>
            <a:endParaRPr lang="en-US" sz="1400" b="1">
              <a:solidFill>
                <a:srgbClr val="093C61"/>
              </a:solidFill>
            </a:endParaRPr>
          </a:p>
        </p:txBody>
      </p:sp>
      <p:sp>
        <p:nvSpPr>
          <p:cNvPr id="7" name="Rectangle: Rounded Corners 6">
            <a:hlinkClick r:id="rId3" action="ppaction://hlinksldjump"/>
            <a:extLst>
              <a:ext uri="{FF2B5EF4-FFF2-40B4-BE49-F238E27FC236}">
                <a16:creationId xmlns:a16="http://schemas.microsoft.com/office/drawing/2014/main" id="{0BB8CBFF-7928-116F-DAA8-2CE0BDD32FA0}"/>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35300025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A9A3-3BB5-40FD-F317-653A55A5462B}"/>
              </a:ext>
            </a:extLst>
          </p:cNvPr>
          <p:cNvSpPr>
            <a:spLocks noGrp="1"/>
          </p:cNvSpPr>
          <p:nvPr>
            <p:ph type="title"/>
          </p:nvPr>
        </p:nvSpPr>
        <p:spPr/>
        <p:txBody>
          <a:bodyPr/>
          <a:lstStyle/>
          <a:p>
            <a:r>
              <a:rPr lang="en-US" dirty="0"/>
              <a:t>Handling of Large Loads in Planning Studies</a:t>
            </a:r>
          </a:p>
        </p:txBody>
      </p:sp>
      <p:sp>
        <p:nvSpPr>
          <p:cNvPr id="3" name="Content Placeholder 2">
            <a:extLst>
              <a:ext uri="{FF2B5EF4-FFF2-40B4-BE49-F238E27FC236}">
                <a16:creationId xmlns:a16="http://schemas.microsoft.com/office/drawing/2014/main" id="{46F10B74-1D79-521D-E67B-6ACD62713CC6}"/>
              </a:ext>
            </a:extLst>
          </p:cNvPr>
          <p:cNvSpPr>
            <a:spLocks noGrp="1"/>
          </p:cNvSpPr>
          <p:nvPr>
            <p:ph idx="1"/>
          </p:nvPr>
        </p:nvSpPr>
        <p:spPr/>
        <p:txBody>
          <a:bodyPr/>
          <a:lstStyle/>
          <a:p>
            <a:r>
              <a:rPr lang="en-US" dirty="0"/>
              <a:t>Adds a requirement to study the contingency loss of a Large Load in all planning studies in the ERCOT region.</a:t>
            </a:r>
          </a:p>
          <a:p>
            <a:endParaRPr lang="en-US" dirty="0"/>
          </a:p>
          <a:p>
            <a:r>
              <a:rPr lang="en-US" dirty="0"/>
              <a:t>Updates language in other paragraphs to add the opening of a line section without a fault as a valid transmission contingency. This is to align with current practice.</a:t>
            </a:r>
          </a:p>
        </p:txBody>
      </p:sp>
      <p:sp>
        <p:nvSpPr>
          <p:cNvPr id="4" name="Slide Number Placeholder 3">
            <a:extLst>
              <a:ext uri="{FF2B5EF4-FFF2-40B4-BE49-F238E27FC236}">
                <a16:creationId xmlns:a16="http://schemas.microsoft.com/office/drawing/2014/main" id="{DFDA3E17-A934-D278-3E96-E826A9D7EA11}"/>
              </a:ext>
            </a:extLst>
          </p:cNvPr>
          <p:cNvSpPr>
            <a:spLocks noGrp="1"/>
          </p:cNvSpPr>
          <p:nvPr>
            <p:ph type="sldNum" sz="quarter" idx="4"/>
          </p:nvPr>
        </p:nvSpPr>
        <p:spPr/>
        <p:txBody>
          <a:bodyPr/>
          <a:lstStyle/>
          <a:p>
            <a:fld id="{1D93BD3E-1E9A-4970-A6F7-E7AC52762E0C}" type="slidenum">
              <a:rPr lang="en-US" smtClean="0"/>
              <a:pPr/>
              <a:t>24</a:t>
            </a:fld>
            <a:endParaRPr lang="en-US"/>
          </a:p>
        </p:txBody>
      </p:sp>
      <p:sp>
        <p:nvSpPr>
          <p:cNvPr id="5" name="TextBox 4">
            <a:extLst>
              <a:ext uri="{FF2B5EF4-FFF2-40B4-BE49-F238E27FC236}">
                <a16:creationId xmlns:a16="http://schemas.microsoft.com/office/drawing/2014/main" id="{31D8C556-87C0-1E4C-0568-91C9361D1A34}"/>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4.1.1.2</a:t>
            </a:r>
            <a:endParaRPr lang="en-US" sz="1400" b="1">
              <a:solidFill>
                <a:srgbClr val="093C61"/>
              </a:solidFill>
            </a:endParaRPr>
          </a:p>
        </p:txBody>
      </p:sp>
      <p:sp>
        <p:nvSpPr>
          <p:cNvPr id="6" name="Rectangle: Rounded Corners 5">
            <a:hlinkClick r:id="rId3" action="ppaction://hlinksldjump"/>
            <a:extLst>
              <a:ext uri="{FF2B5EF4-FFF2-40B4-BE49-F238E27FC236}">
                <a16:creationId xmlns:a16="http://schemas.microsoft.com/office/drawing/2014/main" id="{8991C446-9E8E-A0A1-BAC5-38029568DE9E}"/>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524156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1DFEF-3350-16B7-4DFA-A7A2975A407E}"/>
              </a:ext>
            </a:extLst>
          </p:cNvPr>
          <p:cNvSpPr>
            <a:spLocks noGrp="1"/>
          </p:cNvSpPr>
          <p:nvPr>
            <p:ph type="title"/>
          </p:nvPr>
        </p:nvSpPr>
        <p:spPr/>
        <p:txBody>
          <a:bodyPr/>
          <a:lstStyle/>
          <a:p>
            <a:r>
              <a:rPr lang="en-US" dirty="0"/>
              <a:t>Large Load Interconnection Study (LLIS) – Concepts </a:t>
            </a:r>
          </a:p>
        </p:txBody>
      </p:sp>
      <p:sp>
        <p:nvSpPr>
          <p:cNvPr id="3" name="Content Placeholder 2">
            <a:extLst>
              <a:ext uri="{FF2B5EF4-FFF2-40B4-BE49-F238E27FC236}">
                <a16:creationId xmlns:a16="http://schemas.microsoft.com/office/drawing/2014/main" id="{15475867-CDCA-0523-4A60-85D0C97B0B06}"/>
              </a:ext>
            </a:extLst>
          </p:cNvPr>
          <p:cNvSpPr>
            <a:spLocks noGrp="1"/>
          </p:cNvSpPr>
          <p:nvPr>
            <p:ph idx="1"/>
          </p:nvPr>
        </p:nvSpPr>
        <p:spPr>
          <a:xfrm>
            <a:off x="406400" y="762000"/>
            <a:ext cx="11379200" cy="5408118"/>
          </a:xfrm>
        </p:spPr>
        <p:txBody>
          <a:bodyPr>
            <a:normAutofit fontScale="85000" lnSpcReduction="20000"/>
          </a:bodyPr>
          <a:lstStyle/>
          <a:p>
            <a:r>
              <a:rPr lang="en-US" dirty="0"/>
              <a:t>A replacement for the current interim process in place since March 2022</a:t>
            </a:r>
          </a:p>
          <a:p>
            <a:endParaRPr lang="en-US" dirty="0"/>
          </a:p>
          <a:p>
            <a:r>
              <a:rPr lang="en-US" dirty="0"/>
              <a:t>Applies to new Loads of 75 MW or greater (or increases of 75 MW or greater) connecting within 2 years</a:t>
            </a:r>
          </a:p>
          <a:p>
            <a:endParaRPr lang="en-US" dirty="0"/>
          </a:p>
          <a:p>
            <a:r>
              <a:rPr lang="en-US" dirty="0"/>
              <a:t>Defines</a:t>
            </a:r>
          </a:p>
          <a:p>
            <a:pPr lvl="1"/>
            <a:r>
              <a:rPr lang="en-US" sz="2600" dirty="0">
                <a:solidFill>
                  <a:schemeClr val="tx1"/>
                </a:solidFill>
              </a:rPr>
              <a:t>Studies to be performed</a:t>
            </a:r>
          </a:p>
          <a:p>
            <a:pPr lvl="1"/>
            <a:r>
              <a:rPr lang="en-US" sz="2600" dirty="0">
                <a:solidFill>
                  <a:schemeClr val="tx1"/>
                </a:solidFill>
              </a:rPr>
              <a:t>Process and timeline for studies, modeling, and approval to energize</a:t>
            </a:r>
          </a:p>
          <a:p>
            <a:pPr lvl="1"/>
            <a:r>
              <a:rPr lang="en-US" sz="2600" dirty="0">
                <a:solidFill>
                  <a:schemeClr val="tx1"/>
                </a:solidFill>
              </a:rPr>
              <a:t>Ongoing obligations for Large Loads</a:t>
            </a:r>
          </a:p>
          <a:p>
            <a:endParaRPr lang="en-US" dirty="0"/>
          </a:p>
          <a:p>
            <a:r>
              <a:rPr lang="en-US" dirty="0"/>
              <a:t>RIOO will be used to manage this interconnection process.</a:t>
            </a:r>
          </a:p>
          <a:p>
            <a:endParaRPr lang="en-US" dirty="0"/>
          </a:p>
          <a:p>
            <a:r>
              <a:rPr lang="en-US" dirty="0"/>
              <a:t>Wherever possible, the structure of the new Large Load process mirrors the existing interconnection process for generators. </a:t>
            </a:r>
          </a:p>
          <a:p>
            <a:endParaRPr lang="en-US" dirty="0"/>
          </a:p>
        </p:txBody>
      </p:sp>
      <p:sp>
        <p:nvSpPr>
          <p:cNvPr id="4" name="Slide Number Placeholder 3">
            <a:extLst>
              <a:ext uri="{FF2B5EF4-FFF2-40B4-BE49-F238E27FC236}">
                <a16:creationId xmlns:a16="http://schemas.microsoft.com/office/drawing/2014/main" id="{CEF8200F-5337-474F-81F9-F3264EB49634}"/>
              </a:ext>
            </a:extLst>
          </p:cNvPr>
          <p:cNvSpPr>
            <a:spLocks noGrp="1"/>
          </p:cNvSpPr>
          <p:nvPr>
            <p:ph type="sldNum" sz="quarter" idx="4"/>
          </p:nvPr>
        </p:nvSpPr>
        <p:spPr/>
        <p:txBody>
          <a:bodyPr/>
          <a:lstStyle/>
          <a:p>
            <a:fld id="{1D93BD3E-1E9A-4970-A6F7-E7AC52762E0C}" type="slidenum">
              <a:rPr lang="en-US" smtClean="0"/>
              <a:pPr/>
              <a:t>25</a:t>
            </a:fld>
            <a:endParaRPr lang="en-US"/>
          </a:p>
        </p:txBody>
      </p:sp>
      <p:sp>
        <p:nvSpPr>
          <p:cNvPr id="12" name="TextBox 11">
            <a:extLst>
              <a:ext uri="{FF2B5EF4-FFF2-40B4-BE49-F238E27FC236}">
                <a16:creationId xmlns:a16="http://schemas.microsoft.com/office/drawing/2014/main" id="{DF44D91D-A5CC-C13F-8147-4FA239BA4196}"/>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6.6,</a:t>
            </a:r>
            <a:r>
              <a:rPr lang="en-US" sz="1400" b="1">
                <a:solidFill>
                  <a:srgbClr val="093C61"/>
                </a:solidFill>
              </a:rPr>
              <a:t> </a:t>
            </a:r>
            <a:r>
              <a:rPr lang="en-US" sz="1400">
                <a:solidFill>
                  <a:srgbClr val="093C61"/>
                </a:solidFill>
              </a:rPr>
              <a:t>Section 9</a:t>
            </a:r>
            <a:endParaRPr lang="en-US" sz="1400" b="1">
              <a:solidFill>
                <a:srgbClr val="093C61"/>
              </a:solidFill>
            </a:endParaRPr>
          </a:p>
        </p:txBody>
      </p:sp>
      <p:sp>
        <p:nvSpPr>
          <p:cNvPr id="5" name="Rectangle: Rounded Corners 4">
            <a:hlinkClick r:id="rId3" action="ppaction://hlinksldjump"/>
            <a:extLst>
              <a:ext uri="{FF2B5EF4-FFF2-40B4-BE49-F238E27FC236}">
                <a16:creationId xmlns:a16="http://schemas.microsoft.com/office/drawing/2014/main" id="{DC177515-A257-E6FA-9EF8-659F06FE2A56}"/>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7" name="Rectangle: Rounded Corners 6">
            <a:hlinkClick r:id="rId4" action="ppaction://hlinksldjump"/>
            <a:extLst>
              <a:ext uri="{FF2B5EF4-FFF2-40B4-BE49-F238E27FC236}">
                <a16:creationId xmlns:a16="http://schemas.microsoft.com/office/drawing/2014/main" id="{FF6A8407-D383-84BA-244F-1371D5A14E42}"/>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039242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5">
            <a:extLst>
              <a:ext uri="{FF2B5EF4-FFF2-40B4-BE49-F238E27FC236}">
                <a16:creationId xmlns:a16="http://schemas.microsoft.com/office/drawing/2014/main" id="{82DDB8F8-BD8D-5E53-95C1-D6363DB0D33F}"/>
              </a:ext>
            </a:extLst>
          </p:cNvPr>
          <p:cNvSpPr txBox="1">
            <a:spLocks/>
          </p:cNvSpPr>
          <p:nvPr/>
        </p:nvSpPr>
        <p:spPr>
          <a:xfrm>
            <a:off x="406400" y="2143679"/>
            <a:ext cx="5613400" cy="4106779"/>
          </a:xfrm>
          <a:prstGeom prst="rect">
            <a:avLst/>
          </a:prstGeom>
        </p:spPr>
        <p:txBody>
          <a:bodyPr lIns="274320" tIns="274320" rIns="274320" bIns="27432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lang="en-US" sz="2400" kern="1200" dirty="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3200" b="1" dirty="0">
                <a:solidFill>
                  <a:srgbClr val="00AEC7"/>
                </a:solidFill>
              </a:rPr>
              <a:t>Similarities to the Interim Process</a:t>
            </a:r>
          </a:p>
          <a:p>
            <a:r>
              <a:rPr lang="en-US" sz="2400" dirty="0"/>
              <a:t>Process still applicable to Loads 75 MW or greater seeking interconnection within 24 months</a:t>
            </a:r>
          </a:p>
          <a:p>
            <a:endParaRPr lang="en-US" sz="2400" dirty="0"/>
          </a:p>
          <a:p>
            <a:r>
              <a:rPr lang="en-US" sz="2400" dirty="0"/>
              <a:t>Same suite of studies as the interim process</a:t>
            </a:r>
          </a:p>
          <a:p>
            <a:endParaRPr lang="en-US" sz="2400" dirty="0"/>
          </a:p>
          <a:p>
            <a:r>
              <a:rPr lang="en-US" sz="2400" dirty="0"/>
              <a:t>TSPs perform the studies, ERCOT reviews and determines operating limit until transmission upgrades in place</a:t>
            </a:r>
          </a:p>
          <a:p>
            <a:endParaRPr lang="en-US" sz="2400" dirty="0"/>
          </a:p>
          <a:p>
            <a:r>
              <a:rPr lang="en-US" sz="2400" dirty="0"/>
              <a:t>Allows for approvals of more Load conditioned on transmission upgrades</a:t>
            </a:r>
            <a:endParaRPr lang="en-US" dirty="0"/>
          </a:p>
        </p:txBody>
      </p:sp>
      <p:sp>
        <p:nvSpPr>
          <p:cNvPr id="8" name="Rectangle: Rounded Corners 7">
            <a:extLst>
              <a:ext uri="{FF2B5EF4-FFF2-40B4-BE49-F238E27FC236}">
                <a16:creationId xmlns:a16="http://schemas.microsoft.com/office/drawing/2014/main" id="{A2A622AD-C59E-24F0-7E13-A9EEB1955FCE}"/>
              </a:ext>
            </a:extLst>
          </p:cNvPr>
          <p:cNvSpPr/>
          <p:nvPr/>
        </p:nvSpPr>
        <p:spPr>
          <a:xfrm>
            <a:off x="406400" y="1032557"/>
            <a:ext cx="11379200" cy="976729"/>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The new LLIS process is designed to formalize current practices with some modifications to cover gaps identified in the interim process that has been in effect since March 25, 2022.</a:t>
            </a:r>
          </a:p>
        </p:txBody>
      </p:sp>
      <p:sp>
        <p:nvSpPr>
          <p:cNvPr id="2" name="Title 1">
            <a:extLst>
              <a:ext uri="{FF2B5EF4-FFF2-40B4-BE49-F238E27FC236}">
                <a16:creationId xmlns:a16="http://schemas.microsoft.com/office/drawing/2014/main" id="{6255D0BA-0C52-24A1-990C-1BA588F3F49C}"/>
              </a:ext>
            </a:extLst>
          </p:cNvPr>
          <p:cNvSpPr>
            <a:spLocks noGrp="1"/>
          </p:cNvSpPr>
          <p:nvPr>
            <p:ph type="title"/>
          </p:nvPr>
        </p:nvSpPr>
        <p:spPr/>
        <p:txBody>
          <a:bodyPr/>
          <a:lstStyle/>
          <a:p>
            <a:r>
              <a:rPr lang="en-US" dirty="0"/>
              <a:t>Large Load Interconnection Study (LLIS) Process</a:t>
            </a:r>
            <a:endParaRPr lang="en-US" dirty="0">
              <a:highlight>
                <a:srgbClr val="FFFF00"/>
              </a:highlight>
            </a:endParaRPr>
          </a:p>
        </p:txBody>
      </p:sp>
      <p:sp>
        <p:nvSpPr>
          <p:cNvPr id="4" name="Slide Number Placeholder 3">
            <a:extLst>
              <a:ext uri="{FF2B5EF4-FFF2-40B4-BE49-F238E27FC236}">
                <a16:creationId xmlns:a16="http://schemas.microsoft.com/office/drawing/2014/main" id="{2AA7E9FC-24E4-2BD2-611C-FE36661D218A}"/>
              </a:ext>
            </a:extLst>
          </p:cNvPr>
          <p:cNvSpPr>
            <a:spLocks noGrp="1"/>
          </p:cNvSpPr>
          <p:nvPr>
            <p:ph type="sldNum" sz="quarter" idx="4"/>
          </p:nvPr>
        </p:nvSpPr>
        <p:spPr/>
        <p:txBody>
          <a:bodyPr/>
          <a:lstStyle/>
          <a:p>
            <a:fld id="{1D93BD3E-1E9A-4970-A6F7-E7AC52762E0C}" type="slidenum">
              <a:rPr lang="en-US" smtClean="0"/>
              <a:pPr/>
              <a:t>26</a:t>
            </a:fld>
            <a:endParaRPr lang="en-US"/>
          </a:p>
        </p:txBody>
      </p:sp>
      <p:sp>
        <p:nvSpPr>
          <p:cNvPr id="6" name="Content Placeholder 5">
            <a:extLst>
              <a:ext uri="{FF2B5EF4-FFF2-40B4-BE49-F238E27FC236}">
                <a16:creationId xmlns:a16="http://schemas.microsoft.com/office/drawing/2014/main" id="{F74A1B66-84AC-99F1-0267-31C3F490853F}"/>
              </a:ext>
            </a:extLst>
          </p:cNvPr>
          <p:cNvSpPr>
            <a:spLocks noGrp="1"/>
          </p:cNvSpPr>
          <p:nvPr>
            <p:ph sz="half" idx="11"/>
          </p:nvPr>
        </p:nvSpPr>
        <p:spPr>
          <a:xfrm>
            <a:off x="6172200" y="2149642"/>
            <a:ext cx="5613400" cy="4281064"/>
          </a:xfrm>
        </p:spPr>
        <p:txBody>
          <a:bodyPr>
            <a:normAutofit fontScale="70000" lnSpcReduction="20000"/>
          </a:bodyPr>
          <a:lstStyle/>
          <a:p>
            <a:pPr marL="0" indent="0">
              <a:buNone/>
            </a:pPr>
            <a:r>
              <a:rPr lang="en-US" sz="3100" b="1" dirty="0">
                <a:solidFill>
                  <a:srgbClr val="00AEC7"/>
                </a:solidFill>
              </a:rPr>
              <a:t>Changes from the Interim Process</a:t>
            </a:r>
          </a:p>
          <a:p>
            <a:r>
              <a:rPr lang="en-US" dirty="0"/>
              <a:t>Scoping meeting to start the LLIS</a:t>
            </a:r>
          </a:p>
          <a:p>
            <a:endParaRPr lang="en-US" dirty="0"/>
          </a:p>
          <a:p>
            <a:r>
              <a:rPr lang="en-US" dirty="0"/>
              <a:t>Allows Loads intending to qualify as a CLRs to be studied as flexible and potentially interconnect more MWs*</a:t>
            </a:r>
          </a:p>
          <a:p>
            <a:endParaRPr lang="en-US" dirty="0"/>
          </a:p>
          <a:p>
            <a:r>
              <a:rPr lang="en-US" dirty="0"/>
              <a:t>Some Large Loads must be included in the quarterly stability assessment (QSA)</a:t>
            </a:r>
          </a:p>
          <a:p>
            <a:endParaRPr lang="en-US" dirty="0"/>
          </a:p>
          <a:p>
            <a:r>
              <a:rPr lang="en-US" dirty="0"/>
              <a:t>More formal Approval to Energize process</a:t>
            </a:r>
          </a:p>
          <a:p>
            <a:endParaRPr lang="en-US" dirty="0"/>
          </a:p>
          <a:p>
            <a:r>
              <a:rPr lang="en-US" dirty="0"/>
              <a:t>Co-located Loads 20-75 MW only require a new Reactive Study – LLIS studies are no longer needed</a:t>
            </a:r>
          </a:p>
        </p:txBody>
      </p:sp>
      <p:sp>
        <p:nvSpPr>
          <p:cNvPr id="11" name="Rectangle: Rounded Corners 10">
            <a:hlinkClick r:id="rId3" action="ppaction://hlinksldjump"/>
            <a:extLst>
              <a:ext uri="{FF2B5EF4-FFF2-40B4-BE49-F238E27FC236}">
                <a16:creationId xmlns:a16="http://schemas.microsoft.com/office/drawing/2014/main" id="{F8B953D8-0DF8-FD76-D28B-83AA2AC11F8A}"/>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3" name="Rectangle: Rounded Corners 2">
            <a:hlinkClick r:id="rId4" action="ppaction://hlinksldjump"/>
            <a:extLst>
              <a:ext uri="{FF2B5EF4-FFF2-40B4-BE49-F238E27FC236}">
                <a16:creationId xmlns:a16="http://schemas.microsoft.com/office/drawing/2014/main" id="{7AE3920E-3B14-5FC8-CE56-35D175C23392}"/>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
        <p:nvSpPr>
          <p:cNvPr id="7" name="TextBox 6">
            <a:extLst>
              <a:ext uri="{FF2B5EF4-FFF2-40B4-BE49-F238E27FC236}">
                <a16:creationId xmlns:a16="http://schemas.microsoft.com/office/drawing/2014/main" id="{0B0718E9-8BCF-717A-011D-03C48C338B8C}"/>
              </a:ext>
            </a:extLst>
          </p:cNvPr>
          <p:cNvSpPr txBox="1"/>
          <p:nvPr/>
        </p:nvSpPr>
        <p:spPr>
          <a:xfrm>
            <a:off x="8833416" y="6169096"/>
            <a:ext cx="2952184" cy="261610"/>
          </a:xfrm>
          <a:prstGeom prst="rect">
            <a:avLst/>
          </a:prstGeom>
          <a:noFill/>
        </p:spPr>
        <p:txBody>
          <a:bodyPr wrap="square" rIns="0" rtlCol="0">
            <a:spAutoFit/>
          </a:bodyPr>
          <a:lstStyle/>
          <a:p>
            <a:pPr algn="r"/>
            <a:r>
              <a:rPr lang="en-US" sz="1100" dirty="0">
                <a:solidFill>
                  <a:srgbClr val="5B6770"/>
                </a:solidFill>
              </a:rPr>
              <a:t>* Pending approval of NPRR1188</a:t>
            </a:r>
          </a:p>
        </p:txBody>
      </p:sp>
    </p:spTree>
    <p:extLst>
      <p:ext uri="{BB962C8B-B14F-4D97-AF65-F5344CB8AC3E}">
        <p14:creationId xmlns:p14="http://schemas.microsoft.com/office/powerpoint/2010/main" val="431793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82BEA-C521-ECF6-5337-8D732C74A7A6}"/>
              </a:ext>
            </a:extLst>
          </p:cNvPr>
          <p:cNvSpPr>
            <a:spLocks noGrp="1"/>
          </p:cNvSpPr>
          <p:nvPr>
            <p:ph type="title"/>
          </p:nvPr>
        </p:nvSpPr>
        <p:spPr/>
        <p:txBody>
          <a:bodyPr/>
          <a:lstStyle/>
          <a:p>
            <a:r>
              <a:rPr lang="en-US"/>
              <a:t>LLIS Process Flow – High-Level Overview</a:t>
            </a:r>
          </a:p>
        </p:txBody>
      </p:sp>
      <p:sp>
        <p:nvSpPr>
          <p:cNvPr id="4" name="Slide Number Placeholder 3">
            <a:extLst>
              <a:ext uri="{FF2B5EF4-FFF2-40B4-BE49-F238E27FC236}">
                <a16:creationId xmlns:a16="http://schemas.microsoft.com/office/drawing/2014/main" id="{1EFE3946-5A2A-F9B4-63FE-CB702031D33F}"/>
              </a:ext>
            </a:extLst>
          </p:cNvPr>
          <p:cNvSpPr>
            <a:spLocks noGrp="1"/>
          </p:cNvSpPr>
          <p:nvPr>
            <p:ph type="sldNum" sz="quarter" idx="4"/>
          </p:nvPr>
        </p:nvSpPr>
        <p:spPr/>
        <p:txBody>
          <a:bodyPr/>
          <a:lstStyle/>
          <a:p>
            <a:fld id="{1D93BD3E-1E9A-4970-A6F7-E7AC52762E0C}" type="slidenum">
              <a:rPr lang="en-US" smtClean="0"/>
              <a:pPr/>
              <a:t>27</a:t>
            </a:fld>
            <a:endParaRPr lang="en-US"/>
          </a:p>
        </p:txBody>
      </p:sp>
      <p:sp>
        <p:nvSpPr>
          <p:cNvPr id="5" name="Rectangle: Rounded Corners 4">
            <a:extLst>
              <a:ext uri="{FF2B5EF4-FFF2-40B4-BE49-F238E27FC236}">
                <a16:creationId xmlns:a16="http://schemas.microsoft.com/office/drawing/2014/main" id="{C615484A-BD1F-26E6-158B-031CF3F92A82}"/>
              </a:ext>
            </a:extLst>
          </p:cNvPr>
          <p:cNvSpPr/>
          <p:nvPr/>
        </p:nvSpPr>
        <p:spPr>
          <a:xfrm>
            <a:off x="508000" y="969587"/>
            <a:ext cx="1384968" cy="1082842"/>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ILLE Requests LLIS</a:t>
            </a:r>
          </a:p>
        </p:txBody>
      </p:sp>
      <p:sp>
        <p:nvSpPr>
          <p:cNvPr id="6" name="Rectangle: Rounded Corners 5">
            <a:extLst>
              <a:ext uri="{FF2B5EF4-FFF2-40B4-BE49-F238E27FC236}">
                <a16:creationId xmlns:a16="http://schemas.microsoft.com/office/drawing/2014/main" id="{9B74E5B4-A5EC-1194-1EE6-BDDD4C841A26}"/>
              </a:ext>
            </a:extLst>
          </p:cNvPr>
          <p:cNvSpPr/>
          <p:nvPr/>
        </p:nvSpPr>
        <p:spPr>
          <a:xfrm>
            <a:off x="508000" y="2981911"/>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Kick-off Meeting Held</a:t>
            </a:r>
          </a:p>
        </p:txBody>
      </p:sp>
      <p:sp>
        <p:nvSpPr>
          <p:cNvPr id="7" name="Rectangle: Rounded Corners 6">
            <a:extLst>
              <a:ext uri="{FF2B5EF4-FFF2-40B4-BE49-F238E27FC236}">
                <a16:creationId xmlns:a16="http://schemas.microsoft.com/office/drawing/2014/main" id="{5EC32E9C-89DD-6E1B-8826-6B52816BC4E4}"/>
              </a:ext>
            </a:extLst>
          </p:cNvPr>
          <p:cNvSpPr/>
          <p:nvPr/>
        </p:nvSpPr>
        <p:spPr>
          <a:xfrm>
            <a:off x="2585454" y="2981911"/>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TSP Performs Studies</a:t>
            </a:r>
          </a:p>
        </p:txBody>
      </p:sp>
      <p:sp>
        <p:nvSpPr>
          <p:cNvPr id="8" name="Rectangle: Rounded Corners 7">
            <a:extLst>
              <a:ext uri="{FF2B5EF4-FFF2-40B4-BE49-F238E27FC236}">
                <a16:creationId xmlns:a16="http://schemas.microsoft.com/office/drawing/2014/main" id="{72CECFB9-4C70-EE75-17D9-EDE1D7631550}"/>
              </a:ext>
            </a:extLst>
          </p:cNvPr>
          <p:cNvSpPr/>
          <p:nvPr/>
        </p:nvSpPr>
        <p:spPr>
          <a:xfrm>
            <a:off x="4711032" y="2981911"/>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ERCOT Determines Reliability Limit</a:t>
            </a:r>
          </a:p>
        </p:txBody>
      </p:sp>
      <p:sp>
        <p:nvSpPr>
          <p:cNvPr id="10" name="Rectangle: Rounded Corners 9">
            <a:extLst>
              <a:ext uri="{FF2B5EF4-FFF2-40B4-BE49-F238E27FC236}">
                <a16:creationId xmlns:a16="http://schemas.microsoft.com/office/drawing/2014/main" id="{E7F66AFD-2533-5117-0B66-769FE7B6926F}"/>
              </a:ext>
            </a:extLst>
          </p:cNvPr>
          <p:cNvSpPr/>
          <p:nvPr/>
        </p:nvSpPr>
        <p:spPr>
          <a:xfrm>
            <a:off x="6788486" y="2981911"/>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Large Load Added to Models</a:t>
            </a:r>
          </a:p>
        </p:txBody>
      </p:sp>
      <p:sp>
        <p:nvSpPr>
          <p:cNvPr id="11" name="Rectangle: Rounded Corners 10">
            <a:extLst>
              <a:ext uri="{FF2B5EF4-FFF2-40B4-BE49-F238E27FC236}">
                <a16:creationId xmlns:a16="http://schemas.microsoft.com/office/drawing/2014/main" id="{02729A50-F0FC-16D8-DF86-7D739A470297}"/>
              </a:ext>
            </a:extLst>
          </p:cNvPr>
          <p:cNvSpPr/>
          <p:nvPr/>
        </p:nvSpPr>
        <p:spPr>
          <a:xfrm>
            <a:off x="10641210" y="4993104"/>
            <a:ext cx="1384968" cy="1082842"/>
          </a:xfrm>
          <a:prstGeom prst="roundRect">
            <a:avLst/>
          </a:prstGeom>
          <a:solidFill>
            <a:srgbClr val="26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Approved to Energize</a:t>
            </a:r>
          </a:p>
        </p:txBody>
      </p:sp>
      <p:sp>
        <p:nvSpPr>
          <p:cNvPr id="12" name="Rectangle: Rounded Corners 11">
            <a:extLst>
              <a:ext uri="{FF2B5EF4-FFF2-40B4-BE49-F238E27FC236}">
                <a16:creationId xmlns:a16="http://schemas.microsoft.com/office/drawing/2014/main" id="{9F2DD110-AA6D-3449-62F0-CF6F83B3B7A1}"/>
              </a:ext>
            </a:extLst>
          </p:cNvPr>
          <p:cNvSpPr/>
          <p:nvPr/>
        </p:nvSpPr>
        <p:spPr>
          <a:xfrm>
            <a:off x="8823161" y="2981911"/>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ILLE Requests Approval to Energize</a:t>
            </a:r>
          </a:p>
        </p:txBody>
      </p:sp>
      <p:sp>
        <p:nvSpPr>
          <p:cNvPr id="13" name="Rectangle: Rounded Corners 12">
            <a:extLst>
              <a:ext uri="{FF2B5EF4-FFF2-40B4-BE49-F238E27FC236}">
                <a16:creationId xmlns:a16="http://schemas.microsoft.com/office/drawing/2014/main" id="{CB6D347A-AB82-2D91-9F65-20AD5323AE15}"/>
              </a:ext>
            </a:extLst>
          </p:cNvPr>
          <p:cNvSpPr/>
          <p:nvPr/>
        </p:nvSpPr>
        <p:spPr>
          <a:xfrm>
            <a:off x="8823161" y="4993104"/>
            <a:ext cx="1384968" cy="1082842"/>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Large Load Studied in QSA</a:t>
            </a:r>
          </a:p>
          <a:p>
            <a:pPr algn="ctr"/>
            <a:r>
              <a:rPr lang="en-US" sz="1200" dirty="0">
                <a:solidFill>
                  <a:srgbClr val="DEE1E2"/>
                </a:solidFill>
              </a:rPr>
              <a:t>(if required)</a:t>
            </a:r>
          </a:p>
        </p:txBody>
      </p:sp>
      <p:cxnSp>
        <p:nvCxnSpPr>
          <p:cNvPr id="19" name="Straight Arrow Connector 18">
            <a:extLst>
              <a:ext uri="{FF2B5EF4-FFF2-40B4-BE49-F238E27FC236}">
                <a16:creationId xmlns:a16="http://schemas.microsoft.com/office/drawing/2014/main" id="{CE4778CA-079B-6EDD-1FA7-7A632DC32B94}"/>
              </a:ext>
            </a:extLst>
          </p:cNvPr>
          <p:cNvCxnSpPr>
            <a:stCxn id="5" idx="2"/>
            <a:endCxn id="6" idx="0"/>
          </p:cNvCxnSpPr>
          <p:nvPr/>
        </p:nvCxnSpPr>
        <p:spPr>
          <a:xfrm>
            <a:off x="1200484" y="2052429"/>
            <a:ext cx="0" cy="929482"/>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68C01843-DC24-A200-A03B-6EF98ABDC0CD}"/>
              </a:ext>
            </a:extLst>
          </p:cNvPr>
          <p:cNvCxnSpPr>
            <a:stCxn id="6" idx="3"/>
            <a:endCxn id="7" idx="1"/>
          </p:cNvCxnSpPr>
          <p:nvPr/>
        </p:nvCxnSpPr>
        <p:spPr>
          <a:xfrm>
            <a:off x="1892968" y="3523332"/>
            <a:ext cx="692486"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B0ACEBD-F350-9BA4-68DB-0D4174B53959}"/>
              </a:ext>
            </a:extLst>
          </p:cNvPr>
          <p:cNvCxnSpPr>
            <a:stCxn id="7" idx="3"/>
            <a:endCxn id="8" idx="1"/>
          </p:cNvCxnSpPr>
          <p:nvPr/>
        </p:nvCxnSpPr>
        <p:spPr>
          <a:xfrm>
            <a:off x="3970422" y="3523332"/>
            <a:ext cx="740610"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AC9D1849-EA26-8C16-5587-51058B92BCB6}"/>
              </a:ext>
            </a:extLst>
          </p:cNvPr>
          <p:cNvCxnSpPr>
            <a:cxnSpLocks/>
            <a:stCxn id="8" idx="3"/>
            <a:endCxn id="10" idx="1"/>
          </p:cNvCxnSpPr>
          <p:nvPr/>
        </p:nvCxnSpPr>
        <p:spPr>
          <a:xfrm>
            <a:off x="6096000" y="3523332"/>
            <a:ext cx="692486"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ADEF9ABA-DC74-06C2-A118-C8E30D8C3251}"/>
              </a:ext>
            </a:extLst>
          </p:cNvPr>
          <p:cNvCxnSpPr>
            <a:cxnSpLocks/>
            <a:stCxn id="10" idx="2"/>
            <a:endCxn id="13" idx="1"/>
          </p:cNvCxnSpPr>
          <p:nvPr/>
        </p:nvCxnSpPr>
        <p:spPr>
          <a:xfrm rot="16200000" flipH="1">
            <a:off x="7417179" y="4128543"/>
            <a:ext cx="1469772" cy="1342191"/>
          </a:xfrm>
          <a:prstGeom prst="bentConnector2">
            <a:avLst/>
          </a:prstGeom>
          <a:ln w="76200">
            <a:solidFill>
              <a:srgbClr val="5B677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E52EA6AA-1D9C-60F7-C36B-890AD4A46F6C}"/>
              </a:ext>
            </a:extLst>
          </p:cNvPr>
          <p:cNvCxnSpPr>
            <a:cxnSpLocks/>
            <a:stCxn id="10" idx="3"/>
            <a:endCxn id="12" idx="1"/>
          </p:cNvCxnSpPr>
          <p:nvPr/>
        </p:nvCxnSpPr>
        <p:spPr>
          <a:xfrm>
            <a:off x="8173454" y="3523332"/>
            <a:ext cx="649707" cy="0"/>
          </a:xfrm>
          <a:prstGeom prst="straightConnector1">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5192565D-23A3-D2F9-8344-8BA21E8ACCBF}"/>
              </a:ext>
            </a:extLst>
          </p:cNvPr>
          <p:cNvCxnSpPr>
            <a:stCxn id="12" idx="3"/>
            <a:endCxn id="11" idx="0"/>
          </p:cNvCxnSpPr>
          <p:nvPr/>
        </p:nvCxnSpPr>
        <p:spPr>
          <a:xfrm>
            <a:off x="10208129" y="3523332"/>
            <a:ext cx="1125565" cy="1469772"/>
          </a:xfrm>
          <a:prstGeom prst="bentConnector2">
            <a:avLst/>
          </a:prstGeom>
          <a:ln w="76200">
            <a:solidFill>
              <a:srgbClr val="5B677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2791C169-EDA5-8288-17C1-F6349A514551}"/>
              </a:ext>
            </a:extLst>
          </p:cNvPr>
          <p:cNvCxnSpPr>
            <a:stCxn id="13" idx="0"/>
            <a:endCxn id="12" idx="2"/>
          </p:cNvCxnSpPr>
          <p:nvPr/>
        </p:nvCxnSpPr>
        <p:spPr>
          <a:xfrm flipV="1">
            <a:off x="9515645" y="4064753"/>
            <a:ext cx="0" cy="928351"/>
          </a:xfrm>
          <a:prstGeom prst="straightConnector1">
            <a:avLst/>
          </a:prstGeom>
          <a:ln w="76200">
            <a:solidFill>
              <a:srgbClr val="5B677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3FC569B9-BB13-E0D4-1A91-318D63E4D746}"/>
              </a:ext>
            </a:extLst>
          </p:cNvPr>
          <p:cNvSpPr txBox="1"/>
          <p:nvPr/>
        </p:nvSpPr>
        <p:spPr>
          <a:xfrm rot="16200000">
            <a:off x="6581410" y="4661139"/>
            <a:ext cx="1269789" cy="276999"/>
          </a:xfrm>
          <a:prstGeom prst="rect">
            <a:avLst/>
          </a:prstGeom>
          <a:noFill/>
        </p:spPr>
        <p:txBody>
          <a:bodyPr wrap="square" rtlCol="0">
            <a:spAutoFit/>
          </a:bodyPr>
          <a:lstStyle/>
          <a:p>
            <a:pPr algn="ctr"/>
            <a:r>
              <a:rPr lang="en-US" sz="1200">
                <a:solidFill>
                  <a:srgbClr val="FF8200"/>
                </a:solidFill>
              </a:rPr>
              <a:t>(IF REQUIRED)</a:t>
            </a:r>
          </a:p>
        </p:txBody>
      </p:sp>
      <p:sp>
        <p:nvSpPr>
          <p:cNvPr id="3" name="Rectangle: Rounded Corners 2">
            <a:hlinkClick r:id="rId3" action="ppaction://hlinksldjump"/>
            <a:extLst>
              <a:ext uri="{FF2B5EF4-FFF2-40B4-BE49-F238E27FC236}">
                <a16:creationId xmlns:a16="http://schemas.microsoft.com/office/drawing/2014/main" id="{7CC32B49-E5F6-7E6E-3FAC-3C63B4C4703A}"/>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56978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3EDD4-3855-D9DC-8154-5351C43654A8}"/>
              </a:ext>
            </a:extLst>
          </p:cNvPr>
          <p:cNvSpPr>
            <a:spLocks noGrp="1"/>
          </p:cNvSpPr>
          <p:nvPr>
            <p:ph type="title"/>
          </p:nvPr>
        </p:nvSpPr>
        <p:spPr/>
        <p:txBody>
          <a:bodyPr/>
          <a:lstStyle/>
          <a:p>
            <a:r>
              <a:rPr lang="en-US" dirty="0"/>
              <a:t>Large Load Interconnection Studies</a:t>
            </a:r>
          </a:p>
        </p:txBody>
      </p:sp>
      <p:sp>
        <p:nvSpPr>
          <p:cNvPr id="3" name="Content Placeholder 2">
            <a:extLst>
              <a:ext uri="{FF2B5EF4-FFF2-40B4-BE49-F238E27FC236}">
                <a16:creationId xmlns:a16="http://schemas.microsoft.com/office/drawing/2014/main" id="{969513C1-9DE6-E067-477C-47537A52866F}"/>
              </a:ext>
            </a:extLst>
          </p:cNvPr>
          <p:cNvSpPr>
            <a:spLocks noGrp="1"/>
          </p:cNvSpPr>
          <p:nvPr>
            <p:ph idx="1"/>
          </p:nvPr>
        </p:nvSpPr>
        <p:spPr/>
        <p:txBody>
          <a:bodyPr/>
          <a:lstStyle/>
          <a:p>
            <a:r>
              <a:rPr lang="en-US" dirty="0"/>
              <a:t>Requires that Large Loads be evaluated through a </a:t>
            </a:r>
            <a:r>
              <a:rPr lang="en-US" b="1" dirty="0"/>
              <a:t>steady-state</a:t>
            </a:r>
            <a:r>
              <a:rPr lang="en-US" dirty="0"/>
              <a:t> analysis, a </a:t>
            </a:r>
            <a:r>
              <a:rPr lang="en-US" b="1" dirty="0"/>
              <a:t>system protection </a:t>
            </a:r>
            <a:r>
              <a:rPr lang="en-US" dirty="0"/>
              <a:t>analysis, and a </a:t>
            </a:r>
            <a:r>
              <a:rPr lang="en-US" b="1" dirty="0"/>
              <a:t>dynamic stability </a:t>
            </a:r>
            <a:r>
              <a:rPr lang="en-US" dirty="0"/>
              <a:t>analysis, unless waived by ERCOT.</a:t>
            </a:r>
          </a:p>
          <a:p>
            <a:endParaRPr lang="en-US" dirty="0"/>
          </a:p>
          <a:p>
            <a:r>
              <a:rPr lang="en-US" dirty="0"/>
              <a:t>The </a:t>
            </a:r>
            <a:r>
              <a:rPr lang="en-US" b="1" dirty="0"/>
              <a:t>steady-state </a:t>
            </a:r>
            <a:r>
              <a:rPr lang="en-US" dirty="0"/>
              <a:t>analysis</a:t>
            </a:r>
          </a:p>
          <a:p>
            <a:pPr lvl="1"/>
            <a:r>
              <a:rPr lang="en-US" dirty="0">
                <a:solidFill>
                  <a:schemeClr val="tx1"/>
                </a:solidFill>
              </a:rPr>
              <a:t>Studies the full proposed amount of Load for the purpose of identifying needed transmission improvements; and</a:t>
            </a:r>
          </a:p>
          <a:p>
            <a:pPr lvl="1"/>
            <a:r>
              <a:rPr lang="en-US" dirty="0">
                <a:solidFill>
                  <a:schemeClr val="tx1"/>
                </a:solidFill>
              </a:rPr>
              <a:t>Studies the Load according to its registration type (CLR, NCLR, RCL, firm) for the purpose of identifying how much Load can be reliably interconnected by the customer’s desired Initial Energization date.</a:t>
            </a:r>
          </a:p>
          <a:p>
            <a:pPr lvl="1"/>
            <a:r>
              <a:rPr lang="en-US" dirty="0">
                <a:solidFill>
                  <a:schemeClr val="tx1"/>
                </a:solidFill>
              </a:rPr>
              <a:t>This study may result in a lesser amount of Load being approved for interconnection until transmission upgrades are in service.</a:t>
            </a:r>
          </a:p>
          <a:p>
            <a:endParaRPr lang="en-US" dirty="0"/>
          </a:p>
        </p:txBody>
      </p:sp>
      <p:sp>
        <p:nvSpPr>
          <p:cNvPr id="4" name="Slide Number Placeholder 3">
            <a:extLst>
              <a:ext uri="{FF2B5EF4-FFF2-40B4-BE49-F238E27FC236}">
                <a16:creationId xmlns:a16="http://schemas.microsoft.com/office/drawing/2014/main" id="{952B5C98-049B-1595-028B-6C47C634684A}"/>
              </a:ext>
            </a:extLst>
          </p:cNvPr>
          <p:cNvSpPr>
            <a:spLocks noGrp="1"/>
          </p:cNvSpPr>
          <p:nvPr>
            <p:ph type="sldNum" sz="quarter" idx="4"/>
          </p:nvPr>
        </p:nvSpPr>
        <p:spPr/>
        <p:txBody>
          <a:bodyPr/>
          <a:lstStyle/>
          <a:p>
            <a:fld id="{1D93BD3E-1E9A-4970-A6F7-E7AC52762E0C}" type="slidenum">
              <a:rPr lang="en-US" smtClean="0"/>
              <a:pPr/>
              <a:t>28</a:t>
            </a:fld>
            <a:endParaRPr lang="en-US"/>
          </a:p>
        </p:txBody>
      </p:sp>
      <p:sp>
        <p:nvSpPr>
          <p:cNvPr id="5" name="TextBox 4">
            <a:extLst>
              <a:ext uri="{FF2B5EF4-FFF2-40B4-BE49-F238E27FC236}">
                <a16:creationId xmlns:a16="http://schemas.microsoft.com/office/drawing/2014/main" id="{4F727553-D6DC-9F33-3041-D62358AC7610}"/>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9.3.4</a:t>
            </a:r>
            <a:endParaRPr lang="en-US" sz="1400" b="1">
              <a:solidFill>
                <a:srgbClr val="093C61"/>
              </a:solidFill>
            </a:endParaRPr>
          </a:p>
        </p:txBody>
      </p:sp>
      <p:sp>
        <p:nvSpPr>
          <p:cNvPr id="7" name="Rectangle: Rounded Corners 6">
            <a:hlinkClick r:id="rId3" action="ppaction://hlinksldjump"/>
            <a:extLst>
              <a:ext uri="{FF2B5EF4-FFF2-40B4-BE49-F238E27FC236}">
                <a16:creationId xmlns:a16="http://schemas.microsoft.com/office/drawing/2014/main" id="{6E6BE1F0-0017-601B-E7E6-21FEBB47C810}"/>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Next Slide</a:t>
            </a:r>
          </a:p>
        </p:txBody>
      </p:sp>
      <p:sp>
        <p:nvSpPr>
          <p:cNvPr id="6" name="Rectangle: Rounded Corners 5">
            <a:hlinkClick r:id="rId4" action="ppaction://hlinksldjump"/>
            <a:extLst>
              <a:ext uri="{FF2B5EF4-FFF2-40B4-BE49-F238E27FC236}">
                <a16:creationId xmlns:a16="http://schemas.microsoft.com/office/drawing/2014/main" id="{CD0DED46-36FB-FBEB-C28D-39586A91F5DE}"/>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39368369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4883-EA23-CC50-C893-E7642A2E692A}"/>
              </a:ext>
            </a:extLst>
          </p:cNvPr>
          <p:cNvSpPr>
            <a:spLocks noGrp="1"/>
          </p:cNvSpPr>
          <p:nvPr>
            <p:ph type="title"/>
          </p:nvPr>
        </p:nvSpPr>
        <p:spPr/>
        <p:txBody>
          <a:bodyPr/>
          <a:lstStyle/>
          <a:p>
            <a:r>
              <a:rPr lang="en-US" dirty="0"/>
              <a:t>Steady-State Study – Examples</a:t>
            </a:r>
          </a:p>
        </p:txBody>
      </p:sp>
      <p:sp>
        <p:nvSpPr>
          <p:cNvPr id="4" name="Slide Number Placeholder 3">
            <a:extLst>
              <a:ext uri="{FF2B5EF4-FFF2-40B4-BE49-F238E27FC236}">
                <a16:creationId xmlns:a16="http://schemas.microsoft.com/office/drawing/2014/main" id="{4173FCF6-E0C4-FD74-54ED-5D99001FADE1}"/>
              </a:ext>
            </a:extLst>
          </p:cNvPr>
          <p:cNvSpPr>
            <a:spLocks noGrp="1"/>
          </p:cNvSpPr>
          <p:nvPr>
            <p:ph type="sldNum" sz="quarter" idx="4"/>
          </p:nvPr>
        </p:nvSpPr>
        <p:spPr/>
        <p:txBody>
          <a:bodyPr/>
          <a:lstStyle/>
          <a:p>
            <a:fld id="{1D93BD3E-1E9A-4970-A6F7-E7AC52762E0C}" type="slidenum">
              <a:rPr lang="en-US" smtClean="0"/>
              <a:pPr/>
              <a:t>29</a:t>
            </a:fld>
            <a:endParaRPr lang="en-US"/>
          </a:p>
        </p:txBody>
      </p:sp>
      <p:sp>
        <p:nvSpPr>
          <p:cNvPr id="12" name="TextBox 11">
            <a:extLst>
              <a:ext uri="{FF2B5EF4-FFF2-40B4-BE49-F238E27FC236}">
                <a16:creationId xmlns:a16="http://schemas.microsoft.com/office/drawing/2014/main" id="{95BCDB00-3D9A-B4CC-A0CA-759F21B63A98}"/>
              </a:ext>
            </a:extLst>
          </p:cNvPr>
          <p:cNvSpPr txBox="1"/>
          <p:nvPr/>
        </p:nvSpPr>
        <p:spPr>
          <a:xfrm>
            <a:off x="5239909" y="2891914"/>
            <a:ext cx="6615485" cy="1477328"/>
          </a:xfrm>
          <a:prstGeom prst="rect">
            <a:avLst/>
          </a:prstGeom>
          <a:noFill/>
        </p:spPr>
        <p:txBody>
          <a:bodyPr wrap="square" rtlCol="0">
            <a:spAutoFit/>
          </a:bodyPr>
          <a:lstStyle/>
          <a:p>
            <a:r>
              <a:rPr lang="en-US" b="1" dirty="0">
                <a:solidFill>
                  <a:srgbClr val="00AEC7"/>
                </a:solidFill>
              </a:rPr>
              <a:t>Notes</a:t>
            </a:r>
          </a:p>
          <a:p>
            <a:pPr marL="285750" indent="-285750">
              <a:buFont typeface="Arial" panose="020B0604020202020204" pitchFamily="34" charset="0"/>
              <a:buChar char="•"/>
            </a:pPr>
            <a:r>
              <a:rPr lang="en-US" dirty="0"/>
              <a:t>Since the steady-state study did not identify reliability violations under any Planning contingency, the study concludes that 300 MW could be reliably interconnected regardless of the Load’s planned participation type.</a:t>
            </a:r>
          </a:p>
        </p:txBody>
      </p:sp>
      <p:sp>
        <p:nvSpPr>
          <p:cNvPr id="13" name="Rectangle: Rounded Corners 12">
            <a:extLst>
              <a:ext uri="{FF2B5EF4-FFF2-40B4-BE49-F238E27FC236}">
                <a16:creationId xmlns:a16="http://schemas.microsoft.com/office/drawing/2014/main" id="{100DA0B7-DAE4-D384-E003-AF0DFBD64B50}"/>
              </a:ext>
            </a:extLst>
          </p:cNvPr>
          <p:cNvSpPr/>
          <p:nvPr/>
        </p:nvSpPr>
        <p:spPr>
          <a:xfrm>
            <a:off x="406400" y="842838"/>
            <a:ext cx="11379200" cy="1971924"/>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Scenario 1</a:t>
            </a:r>
          </a:p>
          <a:p>
            <a:pPr algn="ctr"/>
            <a:endParaRPr lang="en-US" sz="2000" dirty="0"/>
          </a:p>
          <a:p>
            <a:pPr algn="ctr"/>
            <a:r>
              <a:rPr lang="en-US" sz="2000" dirty="0"/>
              <a:t>A customer requests to interconnect a 300 MW Load via the LLIS process. The steady-state study shows no reliability violations under any Planning contingency.</a:t>
            </a:r>
          </a:p>
          <a:p>
            <a:pPr algn="ctr"/>
            <a:endParaRPr lang="en-US" sz="2000" b="1" dirty="0"/>
          </a:p>
        </p:txBody>
      </p:sp>
      <p:graphicFrame>
        <p:nvGraphicFramePr>
          <p:cNvPr id="14" name="Chart 13">
            <a:extLst>
              <a:ext uri="{FF2B5EF4-FFF2-40B4-BE49-F238E27FC236}">
                <a16:creationId xmlns:a16="http://schemas.microsoft.com/office/drawing/2014/main" id="{462F0DD9-4A58-1CBF-02C4-FB6A4310ABBB}"/>
              </a:ext>
            </a:extLst>
          </p:cNvPr>
          <p:cNvGraphicFramePr>
            <a:graphicFrameLocks/>
          </p:cNvGraphicFramePr>
          <p:nvPr>
            <p:extLst>
              <p:ext uri="{D42A27DB-BD31-4B8C-83A1-F6EECF244321}">
                <p14:modId xmlns:p14="http://schemas.microsoft.com/office/powerpoint/2010/main" val="2209139632"/>
              </p:ext>
            </p:extLst>
          </p:nvPr>
        </p:nvGraphicFramePr>
        <p:xfrm>
          <a:off x="406400" y="2891914"/>
          <a:ext cx="4560277" cy="3345107"/>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Rounded Corners 14">
            <a:hlinkClick r:id="rId4" action="ppaction://hlinksldjump"/>
            <a:extLst>
              <a:ext uri="{FF2B5EF4-FFF2-40B4-BE49-F238E27FC236}">
                <a16:creationId xmlns:a16="http://schemas.microsoft.com/office/drawing/2014/main" id="{F54B3E07-E52A-9CCF-5672-2B0A5D46364D}"/>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Next Slide</a:t>
            </a:r>
          </a:p>
        </p:txBody>
      </p:sp>
      <p:sp>
        <p:nvSpPr>
          <p:cNvPr id="16" name="Rectangle: Rounded Corners 15">
            <a:hlinkClick r:id="rId5" action="ppaction://hlinksldjump"/>
            <a:extLst>
              <a:ext uri="{FF2B5EF4-FFF2-40B4-BE49-F238E27FC236}">
                <a16:creationId xmlns:a16="http://schemas.microsoft.com/office/drawing/2014/main" id="{B799CEFD-3E45-DB86-6B62-DCF0DAD90AC3}"/>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389565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6127FB5-4650-E40D-1320-884359B9D87C}"/>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7" name="Rectangle 6">
            <a:extLst>
              <a:ext uri="{FF2B5EF4-FFF2-40B4-BE49-F238E27FC236}">
                <a16:creationId xmlns:a16="http://schemas.microsoft.com/office/drawing/2014/main" id="{E9AA24E5-96B9-8798-B0DE-082638F32B10}"/>
              </a:ext>
            </a:extLst>
          </p:cNvPr>
          <p:cNvSpPr/>
          <p:nvPr/>
        </p:nvSpPr>
        <p:spPr>
          <a:xfrm>
            <a:off x="406400" y="240527"/>
            <a:ext cx="2369489" cy="9621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0376A65-72DB-5722-932C-0B45404CCF85}"/>
              </a:ext>
            </a:extLst>
          </p:cNvPr>
          <p:cNvSpPr>
            <a:spLocks noGrp="1"/>
          </p:cNvSpPr>
          <p:nvPr>
            <p:ph idx="1"/>
          </p:nvPr>
        </p:nvSpPr>
        <p:spPr>
          <a:xfrm>
            <a:off x="406400" y="246490"/>
            <a:ext cx="11379200" cy="5796333"/>
          </a:xfrm>
        </p:spPr>
        <p:txBody>
          <a:bodyPr>
            <a:normAutofit fontScale="92500" lnSpcReduction="10000"/>
          </a:bodyPr>
          <a:lstStyle/>
          <a:p>
            <a:pPr marL="0" indent="0" algn="ctr">
              <a:buNone/>
            </a:pPr>
            <a:r>
              <a:rPr lang="en-US" sz="3000" b="1" dirty="0">
                <a:solidFill>
                  <a:srgbClr val="00AEC7"/>
                </a:solidFill>
              </a:rPr>
              <a:t>Antitrust Admonition</a:t>
            </a:r>
          </a:p>
          <a:p>
            <a:pPr marL="0" indent="0">
              <a:buNone/>
            </a:pPr>
            <a:r>
              <a:rPr lang="en-US" dirty="0"/>
              <a:t>To avoid raising concerns about antitrust liability, participants in ERCOT activities should refrain from proposing any action or measure that would exceed ERCOT’s authority under federal or state law. For additional information, stakeholders should consult the Statement of Position on Antitrust Issues for Members of ERCOT Committees, Subcommittees, and Working Groups, which is posted on the ERCOT website.</a:t>
            </a:r>
            <a:r>
              <a:rPr lang="en-US" baseline="30000" dirty="0"/>
              <a:t>1</a:t>
            </a:r>
            <a:r>
              <a:rPr lang="en-US" dirty="0"/>
              <a:t> </a:t>
            </a:r>
          </a:p>
          <a:p>
            <a:pPr marL="0" indent="0">
              <a:buNone/>
            </a:pPr>
            <a:endParaRPr lang="en-US" dirty="0"/>
          </a:p>
          <a:p>
            <a:pPr marL="0" indent="0">
              <a:buNone/>
            </a:pPr>
            <a:endParaRPr lang="en-US" dirty="0"/>
          </a:p>
          <a:p>
            <a:pPr marL="0" indent="0" algn="ctr">
              <a:buNone/>
            </a:pPr>
            <a:r>
              <a:rPr lang="en-US" sz="3000" b="1" dirty="0">
                <a:solidFill>
                  <a:srgbClr val="00AEC7"/>
                </a:solidFill>
              </a:rPr>
              <a:t>Disclaimer</a:t>
            </a:r>
          </a:p>
          <a:p>
            <a:pPr marL="0" indent="0">
              <a:buNone/>
            </a:pPr>
            <a:r>
              <a:rPr lang="en-US" dirty="0"/>
              <a:t>All presentations and materials submitted by Market Participants or any other Entity to ERCOT staff for this meeting are received and posted with the acknowledgement that the information will be considered public in accordance with the ERCOT Websites Content Management Operating Procedure.</a:t>
            </a:r>
          </a:p>
        </p:txBody>
      </p:sp>
      <p:sp>
        <p:nvSpPr>
          <p:cNvPr id="8" name="TextBox 7">
            <a:extLst>
              <a:ext uri="{FF2B5EF4-FFF2-40B4-BE49-F238E27FC236}">
                <a16:creationId xmlns:a16="http://schemas.microsoft.com/office/drawing/2014/main" id="{D8330314-4343-B2D6-3A01-5C1DE26F4C83}"/>
              </a:ext>
            </a:extLst>
          </p:cNvPr>
          <p:cNvSpPr txBox="1"/>
          <p:nvPr/>
        </p:nvSpPr>
        <p:spPr>
          <a:xfrm>
            <a:off x="3617843" y="6169096"/>
            <a:ext cx="8167757" cy="261610"/>
          </a:xfrm>
          <a:prstGeom prst="rect">
            <a:avLst/>
          </a:prstGeom>
          <a:noFill/>
        </p:spPr>
        <p:txBody>
          <a:bodyPr wrap="square" rIns="0" rtlCol="0">
            <a:spAutoFit/>
          </a:bodyPr>
          <a:lstStyle/>
          <a:p>
            <a:pPr algn="r"/>
            <a:r>
              <a:rPr lang="en-US" sz="1100" baseline="30000" dirty="0">
                <a:solidFill>
                  <a:srgbClr val="5B6770"/>
                </a:solidFill>
              </a:rPr>
              <a:t>1</a:t>
            </a:r>
            <a:r>
              <a:rPr lang="en-US" sz="1100" dirty="0">
                <a:solidFill>
                  <a:srgbClr val="5B6770"/>
                </a:solidFill>
              </a:rPr>
              <a:t>The document is available at </a:t>
            </a:r>
            <a:r>
              <a:rPr lang="en-US" sz="1100" dirty="0">
                <a:solidFill>
                  <a:srgbClr val="00AEC7"/>
                </a:solidFill>
                <a:hlinkClick r:id="rId3">
                  <a:extLst>
                    <a:ext uri="{A12FA001-AC4F-418D-AE19-62706E023703}">
                      <ahyp:hlinkClr xmlns:ahyp="http://schemas.microsoft.com/office/drawing/2018/hyperlinkcolor" val="tx"/>
                    </a:ext>
                  </a:extLst>
                </a:hlinkClick>
              </a:rPr>
              <a:t>http://www.ercot.com/about/governance/index.html</a:t>
            </a:r>
            <a:r>
              <a:rPr lang="en-US" sz="1100" dirty="0">
                <a:solidFill>
                  <a:srgbClr val="5B6770"/>
                </a:solidFill>
              </a:rPr>
              <a:t>.</a:t>
            </a:r>
          </a:p>
        </p:txBody>
      </p:sp>
    </p:spTree>
    <p:extLst>
      <p:ext uri="{BB962C8B-B14F-4D97-AF65-F5344CB8AC3E}">
        <p14:creationId xmlns:p14="http://schemas.microsoft.com/office/powerpoint/2010/main" val="3503849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4883-EA23-CC50-C893-E7642A2E692A}"/>
              </a:ext>
            </a:extLst>
          </p:cNvPr>
          <p:cNvSpPr>
            <a:spLocks noGrp="1"/>
          </p:cNvSpPr>
          <p:nvPr>
            <p:ph type="title"/>
          </p:nvPr>
        </p:nvSpPr>
        <p:spPr/>
        <p:txBody>
          <a:bodyPr/>
          <a:lstStyle/>
          <a:p>
            <a:r>
              <a:rPr lang="en-US" dirty="0"/>
              <a:t>Steady-State Study – Examples</a:t>
            </a:r>
          </a:p>
        </p:txBody>
      </p:sp>
      <p:sp>
        <p:nvSpPr>
          <p:cNvPr id="4" name="Slide Number Placeholder 3">
            <a:extLst>
              <a:ext uri="{FF2B5EF4-FFF2-40B4-BE49-F238E27FC236}">
                <a16:creationId xmlns:a16="http://schemas.microsoft.com/office/drawing/2014/main" id="{4173FCF6-E0C4-FD74-54ED-5D99001FADE1}"/>
              </a:ext>
            </a:extLst>
          </p:cNvPr>
          <p:cNvSpPr>
            <a:spLocks noGrp="1"/>
          </p:cNvSpPr>
          <p:nvPr>
            <p:ph type="sldNum" sz="quarter" idx="4"/>
          </p:nvPr>
        </p:nvSpPr>
        <p:spPr/>
        <p:txBody>
          <a:bodyPr/>
          <a:lstStyle/>
          <a:p>
            <a:fld id="{1D93BD3E-1E9A-4970-A6F7-E7AC52762E0C}" type="slidenum">
              <a:rPr lang="en-US" smtClean="0"/>
              <a:pPr/>
              <a:t>30</a:t>
            </a:fld>
            <a:endParaRPr lang="en-US"/>
          </a:p>
        </p:txBody>
      </p:sp>
      <p:sp>
        <p:nvSpPr>
          <p:cNvPr id="5" name="Rectangle: Rounded Corners 4">
            <a:extLst>
              <a:ext uri="{FF2B5EF4-FFF2-40B4-BE49-F238E27FC236}">
                <a16:creationId xmlns:a16="http://schemas.microsoft.com/office/drawing/2014/main" id="{004E0DC8-4EB0-6E29-7DEA-43EB365E9AC5}"/>
              </a:ext>
            </a:extLst>
          </p:cNvPr>
          <p:cNvSpPr/>
          <p:nvPr/>
        </p:nvSpPr>
        <p:spPr>
          <a:xfrm>
            <a:off x="406400" y="842838"/>
            <a:ext cx="11379200" cy="1971924"/>
          </a:xfrm>
          <a:prstGeom prst="round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Scenario 2</a:t>
            </a:r>
          </a:p>
          <a:p>
            <a:pPr algn="ctr"/>
            <a:endParaRPr lang="en-US" sz="2000" dirty="0"/>
          </a:p>
          <a:p>
            <a:pPr algn="ctr"/>
            <a:r>
              <a:rPr lang="en-US" sz="2000" dirty="0"/>
              <a:t>A customer requests to interconnect a 300 MW Load via the LLIS process. The steady-state study identifies a N-1 contingency that overloads a nearby transmission line to 108% when the Load is at 300 MW. Reducing the Load to 210 MW resolves the issue.</a:t>
            </a:r>
            <a:endParaRPr lang="en-US" sz="2000" b="1" dirty="0"/>
          </a:p>
        </p:txBody>
      </p:sp>
      <p:graphicFrame>
        <p:nvGraphicFramePr>
          <p:cNvPr id="11" name="Chart 10">
            <a:extLst>
              <a:ext uri="{FF2B5EF4-FFF2-40B4-BE49-F238E27FC236}">
                <a16:creationId xmlns:a16="http://schemas.microsoft.com/office/drawing/2014/main" id="{C49B29AF-71EF-29F5-78B2-833A6B9DF192}"/>
              </a:ext>
            </a:extLst>
          </p:cNvPr>
          <p:cNvGraphicFramePr>
            <a:graphicFrameLocks/>
          </p:cNvGraphicFramePr>
          <p:nvPr>
            <p:extLst>
              <p:ext uri="{D42A27DB-BD31-4B8C-83A1-F6EECF244321}">
                <p14:modId xmlns:p14="http://schemas.microsoft.com/office/powerpoint/2010/main" val="2399568872"/>
              </p:ext>
            </p:extLst>
          </p:nvPr>
        </p:nvGraphicFramePr>
        <p:xfrm>
          <a:off x="406400" y="2891914"/>
          <a:ext cx="4560277" cy="3345107"/>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95BCDB00-3D9A-B4CC-A0CA-759F21B63A98}"/>
              </a:ext>
            </a:extLst>
          </p:cNvPr>
          <p:cNvSpPr txBox="1"/>
          <p:nvPr/>
        </p:nvSpPr>
        <p:spPr>
          <a:xfrm>
            <a:off x="5239909" y="2891914"/>
            <a:ext cx="6615485" cy="2031325"/>
          </a:xfrm>
          <a:prstGeom prst="rect">
            <a:avLst/>
          </a:prstGeom>
          <a:noFill/>
        </p:spPr>
        <p:txBody>
          <a:bodyPr wrap="square" rtlCol="0">
            <a:spAutoFit/>
          </a:bodyPr>
          <a:lstStyle/>
          <a:p>
            <a:r>
              <a:rPr lang="en-US" b="1" dirty="0">
                <a:solidFill>
                  <a:srgbClr val="00AEC7"/>
                </a:solidFill>
              </a:rPr>
              <a:t>Notes</a:t>
            </a:r>
          </a:p>
          <a:p>
            <a:pPr marL="285750" indent="-285750">
              <a:buFont typeface="Arial" panose="020B0604020202020204" pitchFamily="34" charset="0"/>
              <a:buChar char="•"/>
            </a:pPr>
            <a:r>
              <a:rPr lang="en-US" dirty="0"/>
              <a:t>The proposed Firm load would be limited to 210 MW until the needed transmission upgrades are in service.</a:t>
            </a:r>
          </a:p>
          <a:p>
            <a:pPr marL="285750" indent="-285750">
              <a:buFont typeface="Arial" panose="020B0604020202020204" pitchFamily="34" charset="0"/>
              <a:buChar char="•"/>
            </a:pPr>
            <a:r>
              <a:rPr lang="en-US" dirty="0"/>
              <a:t>The proposed CLR would be allowed to connect the full 300 MW. In operation, SCED would be able to dispatch the CLR </a:t>
            </a:r>
            <a:r>
              <a:rPr lang="en-US" b="1" dirty="0"/>
              <a:t>according to its bid-to-buy curve</a:t>
            </a:r>
            <a:r>
              <a:rPr lang="en-US" dirty="0"/>
              <a:t> to resolve the N-1 constraint if needed.</a:t>
            </a:r>
          </a:p>
        </p:txBody>
      </p:sp>
      <p:sp>
        <p:nvSpPr>
          <p:cNvPr id="3" name="Rectangle: Rounded Corners 2">
            <a:hlinkClick r:id="rId4" action="ppaction://hlinksldjump"/>
            <a:extLst>
              <a:ext uri="{FF2B5EF4-FFF2-40B4-BE49-F238E27FC236}">
                <a16:creationId xmlns:a16="http://schemas.microsoft.com/office/drawing/2014/main" id="{4902989B-ADBE-F351-498B-912106E52166}"/>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
        <p:nvSpPr>
          <p:cNvPr id="6" name="Rectangle: Rounded Corners 5">
            <a:hlinkClick r:id="rId5" action="ppaction://hlinksldjump"/>
            <a:extLst>
              <a:ext uri="{FF2B5EF4-FFF2-40B4-BE49-F238E27FC236}">
                <a16:creationId xmlns:a16="http://schemas.microsoft.com/office/drawing/2014/main" id="{8394EF5D-CC95-5643-445F-B4D42AAB040D}"/>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Next Slide</a:t>
            </a:r>
          </a:p>
        </p:txBody>
      </p:sp>
    </p:spTree>
    <p:extLst>
      <p:ext uri="{BB962C8B-B14F-4D97-AF65-F5344CB8AC3E}">
        <p14:creationId xmlns:p14="http://schemas.microsoft.com/office/powerpoint/2010/main" val="10331857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4883-EA23-CC50-C893-E7642A2E692A}"/>
              </a:ext>
            </a:extLst>
          </p:cNvPr>
          <p:cNvSpPr>
            <a:spLocks noGrp="1"/>
          </p:cNvSpPr>
          <p:nvPr>
            <p:ph type="title"/>
          </p:nvPr>
        </p:nvSpPr>
        <p:spPr/>
        <p:txBody>
          <a:bodyPr/>
          <a:lstStyle/>
          <a:p>
            <a:r>
              <a:rPr lang="en-US" dirty="0"/>
              <a:t>Steady-State Study – Examples</a:t>
            </a:r>
          </a:p>
        </p:txBody>
      </p:sp>
      <p:sp>
        <p:nvSpPr>
          <p:cNvPr id="4" name="Slide Number Placeholder 3">
            <a:extLst>
              <a:ext uri="{FF2B5EF4-FFF2-40B4-BE49-F238E27FC236}">
                <a16:creationId xmlns:a16="http://schemas.microsoft.com/office/drawing/2014/main" id="{4173FCF6-E0C4-FD74-54ED-5D99001FADE1}"/>
              </a:ext>
            </a:extLst>
          </p:cNvPr>
          <p:cNvSpPr>
            <a:spLocks noGrp="1"/>
          </p:cNvSpPr>
          <p:nvPr>
            <p:ph type="sldNum" sz="quarter" idx="4"/>
          </p:nvPr>
        </p:nvSpPr>
        <p:spPr/>
        <p:txBody>
          <a:bodyPr/>
          <a:lstStyle/>
          <a:p>
            <a:fld id="{1D93BD3E-1E9A-4970-A6F7-E7AC52762E0C}" type="slidenum">
              <a:rPr lang="en-US" smtClean="0"/>
              <a:pPr/>
              <a:t>31</a:t>
            </a:fld>
            <a:endParaRPr lang="en-US"/>
          </a:p>
        </p:txBody>
      </p:sp>
      <p:sp>
        <p:nvSpPr>
          <p:cNvPr id="5" name="Rectangle: Rounded Corners 4">
            <a:extLst>
              <a:ext uri="{FF2B5EF4-FFF2-40B4-BE49-F238E27FC236}">
                <a16:creationId xmlns:a16="http://schemas.microsoft.com/office/drawing/2014/main" id="{004E0DC8-4EB0-6E29-7DEA-43EB365E9AC5}"/>
              </a:ext>
            </a:extLst>
          </p:cNvPr>
          <p:cNvSpPr/>
          <p:nvPr/>
        </p:nvSpPr>
        <p:spPr>
          <a:xfrm>
            <a:off x="406400" y="842838"/>
            <a:ext cx="11379200" cy="1971924"/>
          </a:xfrm>
          <a:prstGeom prst="round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Scenario 3</a:t>
            </a:r>
          </a:p>
          <a:p>
            <a:pPr algn="ctr"/>
            <a:endParaRPr lang="en-US" sz="2000" dirty="0"/>
          </a:p>
          <a:p>
            <a:pPr algn="ctr"/>
            <a:r>
              <a:rPr lang="en-US" sz="2000" dirty="0"/>
              <a:t>A customer requests to interconnect a 300 MW Load via the LLIS process. The steady-state study identifies a N-1 contingency that overloads a nearby transmission line to 130% when the Load is at 300 MW. The overload is reduced to 125% at 270 MW of Load and to 100% at 150 MW.</a:t>
            </a:r>
            <a:endParaRPr lang="en-US" sz="2000" b="1" dirty="0"/>
          </a:p>
        </p:txBody>
      </p:sp>
      <p:graphicFrame>
        <p:nvGraphicFramePr>
          <p:cNvPr id="11" name="Chart 10">
            <a:extLst>
              <a:ext uri="{FF2B5EF4-FFF2-40B4-BE49-F238E27FC236}">
                <a16:creationId xmlns:a16="http://schemas.microsoft.com/office/drawing/2014/main" id="{C49B29AF-71EF-29F5-78B2-833A6B9DF192}"/>
              </a:ext>
            </a:extLst>
          </p:cNvPr>
          <p:cNvGraphicFramePr>
            <a:graphicFrameLocks/>
          </p:cNvGraphicFramePr>
          <p:nvPr>
            <p:extLst>
              <p:ext uri="{D42A27DB-BD31-4B8C-83A1-F6EECF244321}">
                <p14:modId xmlns:p14="http://schemas.microsoft.com/office/powerpoint/2010/main" val="4177156038"/>
              </p:ext>
            </p:extLst>
          </p:nvPr>
        </p:nvGraphicFramePr>
        <p:xfrm>
          <a:off x="406400" y="2891914"/>
          <a:ext cx="4560277" cy="3345107"/>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95BCDB00-3D9A-B4CC-A0CA-759F21B63A98}"/>
              </a:ext>
            </a:extLst>
          </p:cNvPr>
          <p:cNvSpPr txBox="1"/>
          <p:nvPr/>
        </p:nvSpPr>
        <p:spPr>
          <a:xfrm>
            <a:off x="5239909" y="2891914"/>
            <a:ext cx="6615485" cy="2585323"/>
          </a:xfrm>
          <a:prstGeom prst="rect">
            <a:avLst/>
          </a:prstGeom>
          <a:noFill/>
        </p:spPr>
        <p:txBody>
          <a:bodyPr wrap="square" rtlCol="0">
            <a:spAutoFit/>
          </a:bodyPr>
          <a:lstStyle/>
          <a:p>
            <a:r>
              <a:rPr lang="en-US" b="1" dirty="0">
                <a:solidFill>
                  <a:srgbClr val="00AEC7"/>
                </a:solidFill>
              </a:rPr>
              <a:t>Notes</a:t>
            </a:r>
          </a:p>
          <a:p>
            <a:pPr marL="285750" indent="-285750">
              <a:buFont typeface="Arial" panose="020B0604020202020204" pitchFamily="34" charset="0"/>
              <a:buChar char="•"/>
            </a:pPr>
            <a:r>
              <a:rPr lang="en-US" dirty="0"/>
              <a:t>The proposed Firm load would be limited to 150 MW until the needed transmission upgrades are in service.</a:t>
            </a:r>
          </a:p>
          <a:p>
            <a:pPr marL="285750" indent="-285750">
              <a:buFont typeface="Arial" panose="020B0604020202020204" pitchFamily="34" charset="0"/>
              <a:buChar char="•"/>
            </a:pPr>
            <a:r>
              <a:rPr lang="en-US" dirty="0"/>
              <a:t>The CLR would be limited 270 MW until the needed transmission upgrades are in service.</a:t>
            </a:r>
          </a:p>
          <a:p>
            <a:pPr marL="742950" lvl="1" indent="-285750">
              <a:buFont typeface="Arial" panose="020B0604020202020204" pitchFamily="34" charset="0"/>
              <a:buChar char="•"/>
            </a:pPr>
            <a:r>
              <a:rPr lang="en-US" dirty="0"/>
              <a:t>An overload of greater than 125% is considered a cascading condition and is not resolvable by SCED.</a:t>
            </a:r>
          </a:p>
          <a:p>
            <a:pPr marL="742950" lvl="1" indent="-285750">
              <a:buFont typeface="Arial" panose="020B0604020202020204" pitchFamily="34" charset="0"/>
              <a:buChar char="•"/>
            </a:pPr>
            <a:r>
              <a:rPr lang="en-US" dirty="0"/>
              <a:t>The load will be limited to the point where any overload can be resolved via SCED dispatch.</a:t>
            </a:r>
          </a:p>
        </p:txBody>
      </p:sp>
      <p:sp>
        <p:nvSpPr>
          <p:cNvPr id="3" name="Rectangle: Rounded Corners 2">
            <a:hlinkClick r:id="rId4" action="ppaction://hlinksldjump"/>
            <a:extLst>
              <a:ext uri="{FF2B5EF4-FFF2-40B4-BE49-F238E27FC236}">
                <a16:creationId xmlns:a16="http://schemas.microsoft.com/office/drawing/2014/main" id="{40E52887-E828-44DE-73ED-80F2CB676C3C}"/>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
        <p:nvSpPr>
          <p:cNvPr id="6" name="Rectangle: Rounded Corners 5">
            <a:hlinkClick r:id="rId5" action="ppaction://hlinksldjump"/>
            <a:extLst>
              <a:ext uri="{FF2B5EF4-FFF2-40B4-BE49-F238E27FC236}">
                <a16:creationId xmlns:a16="http://schemas.microsoft.com/office/drawing/2014/main" id="{954AC9F8-BCD8-A66C-D0FC-0A218B79AD1D}"/>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Next Slide</a:t>
            </a:r>
          </a:p>
        </p:txBody>
      </p:sp>
    </p:spTree>
    <p:extLst>
      <p:ext uri="{BB962C8B-B14F-4D97-AF65-F5344CB8AC3E}">
        <p14:creationId xmlns:p14="http://schemas.microsoft.com/office/powerpoint/2010/main" val="39714803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C4883-EA23-CC50-C893-E7642A2E692A}"/>
              </a:ext>
            </a:extLst>
          </p:cNvPr>
          <p:cNvSpPr>
            <a:spLocks noGrp="1"/>
          </p:cNvSpPr>
          <p:nvPr>
            <p:ph type="title"/>
          </p:nvPr>
        </p:nvSpPr>
        <p:spPr/>
        <p:txBody>
          <a:bodyPr/>
          <a:lstStyle/>
          <a:p>
            <a:r>
              <a:rPr lang="en-US" dirty="0"/>
              <a:t>Steady-State Study – Examples</a:t>
            </a:r>
          </a:p>
        </p:txBody>
      </p:sp>
      <p:sp>
        <p:nvSpPr>
          <p:cNvPr id="4" name="Slide Number Placeholder 3">
            <a:extLst>
              <a:ext uri="{FF2B5EF4-FFF2-40B4-BE49-F238E27FC236}">
                <a16:creationId xmlns:a16="http://schemas.microsoft.com/office/drawing/2014/main" id="{4173FCF6-E0C4-FD74-54ED-5D99001FADE1}"/>
              </a:ext>
            </a:extLst>
          </p:cNvPr>
          <p:cNvSpPr>
            <a:spLocks noGrp="1"/>
          </p:cNvSpPr>
          <p:nvPr>
            <p:ph type="sldNum" sz="quarter" idx="4"/>
          </p:nvPr>
        </p:nvSpPr>
        <p:spPr/>
        <p:txBody>
          <a:bodyPr/>
          <a:lstStyle/>
          <a:p>
            <a:fld id="{1D93BD3E-1E9A-4970-A6F7-E7AC52762E0C}" type="slidenum">
              <a:rPr lang="en-US" smtClean="0"/>
              <a:pPr/>
              <a:t>32</a:t>
            </a:fld>
            <a:endParaRPr lang="en-US"/>
          </a:p>
        </p:txBody>
      </p:sp>
      <p:sp>
        <p:nvSpPr>
          <p:cNvPr id="5" name="Rectangle: Rounded Corners 4">
            <a:extLst>
              <a:ext uri="{FF2B5EF4-FFF2-40B4-BE49-F238E27FC236}">
                <a16:creationId xmlns:a16="http://schemas.microsoft.com/office/drawing/2014/main" id="{004E0DC8-4EB0-6E29-7DEA-43EB365E9AC5}"/>
              </a:ext>
            </a:extLst>
          </p:cNvPr>
          <p:cNvSpPr/>
          <p:nvPr/>
        </p:nvSpPr>
        <p:spPr>
          <a:xfrm>
            <a:off x="406400" y="842838"/>
            <a:ext cx="11379200" cy="1971924"/>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Scenario 4</a:t>
            </a:r>
          </a:p>
          <a:p>
            <a:pPr algn="ctr"/>
            <a:endParaRPr lang="en-US" sz="2000" dirty="0"/>
          </a:p>
          <a:p>
            <a:pPr algn="ctr"/>
            <a:r>
              <a:rPr lang="en-US" sz="2000" dirty="0"/>
              <a:t>A customer requests to interconnect a 300 MW Load via the LLIS process. The steady-state study does not identify any thermal violations but does identify a N-1 contingency that creates a low voltage condition when the load is greater than 190 MW.</a:t>
            </a:r>
            <a:endParaRPr lang="en-US" sz="2000" b="1" dirty="0"/>
          </a:p>
        </p:txBody>
      </p:sp>
      <p:graphicFrame>
        <p:nvGraphicFramePr>
          <p:cNvPr id="11" name="Chart 10">
            <a:extLst>
              <a:ext uri="{FF2B5EF4-FFF2-40B4-BE49-F238E27FC236}">
                <a16:creationId xmlns:a16="http://schemas.microsoft.com/office/drawing/2014/main" id="{C49B29AF-71EF-29F5-78B2-833A6B9DF192}"/>
              </a:ext>
            </a:extLst>
          </p:cNvPr>
          <p:cNvGraphicFramePr>
            <a:graphicFrameLocks/>
          </p:cNvGraphicFramePr>
          <p:nvPr>
            <p:extLst>
              <p:ext uri="{D42A27DB-BD31-4B8C-83A1-F6EECF244321}">
                <p14:modId xmlns:p14="http://schemas.microsoft.com/office/powerpoint/2010/main" val="2104045752"/>
              </p:ext>
            </p:extLst>
          </p:nvPr>
        </p:nvGraphicFramePr>
        <p:xfrm>
          <a:off x="406400" y="2891914"/>
          <a:ext cx="4560277" cy="3345107"/>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95BCDB00-3D9A-B4CC-A0CA-759F21B63A98}"/>
              </a:ext>
            </a:extLst>
          </p:cNvPr>
          <p:cNvSpPr txBox="1"/>
          <p:nvPr/>
        </p:nvSpPr>
        <p:spPr>
          <a:xfrm>
            <a:off x="5239909" y="2891914"/>
            <a:ext cx="6615485" cy="1754326"/>
          </a:xfrm>
          <a:prstGeom prst="rect">
            <a:avLst/>
          </a:prstGeom>
          <a:noFill/>
        </p:spPr>
        <p:txBody>
          <a:bodyPr wrap="square" rtlCol="0">
            <a:spAutoFit/>
          </a:bodyPr>
          <a:lstStyle/>
          <a:p>
            <a:r>
              <a:rPr lang="en-US" b="1" dirty="0">
                <a:solidFill>
                  <a:srgbClr val="00AEC7"/>
                </a:solidFill>
              </a:rPr>
              <a:t>Notes</a:t>
            </a:r>
          </a:p>
          <a:p>
            <a:pPr marL="285750" indent="-285750">
              <a:buFont typeface="Arial" panose="020B0604020202020204" pitchFamily="34" charset="0"/>
              <a:buChar char="•"/>
            </a:pPr>
            <a:r>
              <a:rPr lang="en-US" dirty="0"/>
              <a:t>SCED does not resolve voltage violations.</a:t>
            </a:r>
          </a:p>
          <a:p>
            <a:pPr marL="285750" indent="-285750">
              <a:buFont typeface="Arial" panose="020B0604020202020204" pitchFamily="34" charset="0"/>
              <a:buChar char="•"/>
            </a:pPr>
            <a:r>
              <a:rPr lang="en-US" dirty="0"/>
              <a:t>The proposed Firm load would be limited to 190 MW until the needed transmission upgrades are in service.</a:t>
            </a:r>
          </a:p>
          <a:p>
            <a:pPr marL="285750" indent="-285750">
              <a:buFont typeface="Arial" panose="020B0604020202020204" pitchFamily="34" charset="0"/>
              <a:buChar char="•"/>
            </a:pPr>
            <a:r>
              <a:rPr lang="en-US" dirty="0"/>
              <a:t>The CLR would also be limited 190 MW until the needed transmission upgrades are in service.</a:t>
            </a:r>
          </a:p>
        </p:txBody>
      </p:sp>
      <p:sp>
        <p:nvSpPr>
          <p:cNvPr id="3" name="Rectangle: Rounded Corners 2">
            <a:hlinkClick r:id="rId4" action="ppaction://hlinksldjump"/>
            <a:extLst>
              <a:ext uri="{FF2B5EF4-FFF2-40B4-BE49-F238E27FC236}">
                <a16:creationId xmlns:a16="http://schemas.microsoft.com/office/drawing/2014/main" id="{E0709917-A0D9-5FB0-0857-9A56A3893987}"/>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
        <p:nvSpPr>
          <p:cNvPr id="6" name="Rectangle: Rounded Corners 5">
            <a:hlinkClick r:id="rId5" action="ppaction://hlinksldjump"/>
            <a:extLst>
              <a:ext uri="{FF2B5EF4-FFF2-40B4-BE49-F238E27FC236}">
                <a16:creationId xmlns:a16="http://schemas.microsoft.com/office/drawing/2014/main" id="{9F4E81A3-3305-669F-99DD-F3F6CDF7E0E7}"/>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Next Slide</a:t>
            </a:r>
          </a:p>
        </p:txBody>
      </p:sp>
    </p:spTree>
    <p:extLst>
      <p:ext uri="{BB962C8B-B14F-4D97-AF65-F5344CB8AC3E}">
        <p14:creationId xmlns:p14="http://schemas.microsoft.com/office/powerpoint/2010/main" val="968473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3EDD4-3855-D9DC-8154-5351C43654A8}"/>
              </a:ext>
            </a:extLst>
          </p:cNvPr>
          <p:cNvSpPr>
            <a:spLocks noGrp="1"/>
          </p:cNvSpPr>
          <p:nvPr>
            <p:ph type="title"/>
          </p:nvPr>
        </p:nvSpPr>
        <p:spPr/>
        <p:txBody>
          <a:bodyPr/>
          <a:lstStyle/>
          <a:p>
            <a:r>
              <a:rPr lang="en-US" dirty="0"/>
              <a:t>Large Load Interconnection Studies</a:t>
            </a:r>
          </a:p>
        </p:txBody>
      </p:sp>
      <p:sp>
        <p:nvSpPr>
          <p:cNvPr id="3" name="Content Placeholder 2">
            <a:extLst>
              <a:ext uri="{FF2B5EF4-FFF2-40B4-BE49-F238E27FC236}">
                <a16:creationId xmlns:a16="http://schemas.microsoft.com/office/drawing/2014/main" id="{969513C1-9DE6-E067-477C-47537A52866F}"/>
              </a:ext>
            </a:extLst>
          </p:cNvPr>
          <p:cNvSpPr>
            <a:spLocks noGrp="1"/>
          </p:cNvSpPr>
          <p:nvPr>
            <p:ph idx="1"/>
          </p:nvPr>
        </p:nvSpPr>
        <p:spPr>
          <a:xfrm>
            <a:off x="406400" y="762000"/>
            <a:ext cx="11379200" cy="5755580"/>
          </a:xfrm>
        </p:spPr>
        <p:txBody>
          <a:bodyPr>
            <a:normAutofit fontScale="92500" lnSpcReduction="10000"/>
          </a:bodyPr>
          <a:lstStyle/>
          <a:p>
            <a:r>
              <a:rPr lang="en-US" dirty="0"/>
              <a:t>The </a:t>
            </a:r>
            <a:r>
              <a:rPr lang="en-US" b="1" dirty="0"/>
              <a:t>system protection</a:t>
            </a:r>
            <a:r>
              <a:rPr lang="en-US" dirty="0"/>
              <a:t> (short circuit) analysis</a:t>
            </a:r>
          </a:p>
          <a:p>
            <a:pPr lvl="1"/>
            <a:r>
              <a:rPr lang="en-US" dirty="0">
                <a:solidFill>
                  <a:schemeClr val="tx1"/>
                </a:solidFill>
              </a:rPr>
              <a:t>Identifies the maximum fault currents at the interconnection substation for sizing switching devices and determining relay settings.</a:t>
            </a:r>
          </a:p>
          <a:p>
            <a:pPr lvl="1"/>
            <a:r>
              <a:rPr lang="en-US" dirty="0">
                <a:solidFill>
                  <a:schemeClr val="tx1"/>
                </a:solidFill>
              </a:rPr>
              <a:t>This study is required for reliable interconnection but will not limit the size of the Load.</a:t>
            </a:r>
          </a:p>
          <a:p>
            <a:endParaRPr lang="en-US" dirty="0"/>
          </a:p>
          <a:p>
            <a:r>
              <a:rPr lang="en-US" dirty="0"/>
              <a:t>The </a:t>
            </a:r>
            <a:r>
              <a:rPr lang="en-US" b="1" dirty="0"/>
              <a:t>dynamic stability </a:t>
            </a:r>
            <a:r>
              <a:rPr lang="en-US" dirty="0"/>
              <a:t>analysis</a:t>
            </a:r>
          </a:p>
          <a:p>
            <a:pPr lvl="1"/>
            <a:r>
              <a:rPr lang="en-US" dirty="0">
                <a:solidFill>
                  <a:schemeClr val="tx1"/>
                </a:solidFill>
              </a:rPr>
              <a:t>Studies stability of the ERCOT system in terms of angular stability, voltage stability, and excessive frequency excursions. Other studies may be performed.</a:t>
            </a:r>
          </a:p>
          <a:p>
            <a:pPr lvl="1"/>
            <a:r>
              <a:rPr lang="en-US" dirty="0">
                <a:solidFill>
                  <a:schemeClr val="tx1"/>
                </a:solidFill>
              </a:rPr>
              <a:t>If the TSP identifies instability:</a:t>
            </a:r>
          </a:p>
          <a:p>
            <a:pPr lvl="2"/>
            <a:r>
              <a:rPr lang="en-US" dirty="0">
                <a:solidFill>
                  <a:schemeClr val="tx1"/>
                </a:solidFill>
              </a:rPr>
              <a:t>The proposed Load will need to be included in the next quarterly stability assessment (QSA)</a:t>
            </a:r>
          </a:p>
          <a:p>
            <a:pPr lvl="2"/>
            <a:r>
              <a:rPr lang="en-US" dirty="0">
                <a:solidFill>
                  <a:schemeClr val="tx1"/>
                </a:solidFill>
              </a:rPr>
              <a:t>The TSP should identify mitigation, including transmission improvements</a:t>
            </a:r>
          </a:p>
          <a:p>
            <a:pPr lvl="1"/>
            <a:r>
              <a:rPr lang="en-US" dirty="0">
                <a:solidFill>
                  <a:schemeClr val="tx1"/>
                </a:solidFill>
              </a:rPr>
              <a:t>This study may result in a lesser amount of Load being approved for interconnection until transmission upgrades are in service.</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952B5C98-049B-1595-028B-6C47C634684A}"/>
              </a:ext>
            </a:extLst>
          </p:cNvPr>
          <p:cNvSpPr>
            <a:spLocks noGrp="1"/>
          </p:cNvSpPr>
          <p:nvPr>
            <p:ph type="sldNum" sz="quarter" idx="4"/>
          </p:nvPr>
        </p:nvSpPr>
        <p:spPr/>
        <p:txBody>
          <a:bodyPr/>
          <a:lstStyle/>
          <a:p>
            <a:fld id="{1D93BD3E-1E9A-4970-A6F7-E7AC52762E0C}" type="slidenum">
              <a:rPr lang="en-US" smtClean="0"/>
              <a:pPr/>
              <a:t>33</a:t>
            </a:fld>
            <a:endParaRPr lang="en-US"/>
          </a:p>
        </p:txBody>
      </p:sp>
      <p:sp>
        <p:nvSpPr>
          <p:cNvPr id="5" name="TextBox 4">
            <a:extLst>
              <a:ext uri="{FF2B5EF4-FFF2-40B4-BE49-F238E27FC236}">
                <a16:creationId xmlns:a16="http://schemas.microsoft.com/office/drawing/2014/main" id="{4F727553-D6DC-9F33-3041-D62358AC7610}"/>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9.3.4</a:t>
            </a:r>
            <a:endParaRPr lang="en-US" sz="1400" b="1">
              <a:solidFill>
                <a:srgbClr val="093C61"/>
              </a:solidFill>
            </a:endParaRPr>
          </a:p>
        </p:txBody>
      </p:sp>
      <p:sp>
        <p:nvSpPr>
          <p:cNvPr id="6" name="Rectangle: Rounded Corners 5">
            <a:hlinkClick r:id="rId3" action="ppaction://hlinksldjump"/>
            <a:extLst>
              <a:ext uri="{FF2B5EF4-FFF2-40B4-BE49-F238E27FC236}">
                <a16:creationId xmlns:a16="http://schemas.microsoft.com/office/drawing/2014/main" id="{2B62B8B5-C838-EFAD-F082-F628650402A7}"/>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190360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dirty="0"/>
              <a:t>Large Loads in the Quarterly Stability Assessment (QSA)</a:t>
            </a:r>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a:xfrm>
            <a:off x="406400" y="762001"/>
            <a:ext cx="11379200" cy="5465544"/>
          </a:xfrm>
        </p:spPr>
        <p:txBody>
          <a:bodyPr>
            <a:normAutofit/>
          </a:bodyPr>
          <a:lstStyle/>
          <a:p>
            <a:r>
              <a:rPr lang="en-US" dirty="0"/>
              <a:t>Large Loads subject to the LLIS will be included in the QSA if:</a:t>
            </a:r>
          </a:p>
          <a:p>
            <a:pPr lvl="1"/>
            <a:r>
              <a:rPr lang="en-US" dirty="0">
                <a:solidFill>
                  <a:schemeClr val="tx1"/>
                </a:solidFill>
              </a:rPr>
              <a:t>ERCOT determines during the LLIS scoping process that the Load may have an impact on an existing GTC, or </a:t>
            </a:r>
          </a:p>
          <a:p>
            <a:pPr lvl="1"/>
            <a:r>
              <a:rPr lang="en-US" dirty="0">
                <a:solidFill>
                  <a:schemeClr val="tx1"/>
                </a:solidFill>
              </a:rPr>
              <a:t>The LLIS stability study identifies one or more stability issues</a:t>
            </a:r>
          </a:p>
          <a:p>
            <a:endParaRPr lang="en-US" dirty="0"/>
          </a:p>
          <a:p>
            <a:r>
              <a:rPr lang="en-US" dirty="0"/>
              <a:t>Large Loads subject to the QSA will need to meet the same deadlines as Generation Resources and will not be permitted to energize prior to being included in a QSA.</a:t>
            </a:r>
          </a:p>
          <a:p>
            <a:endParaRPr lang="en-US" dirty="0"/>
          </a:p>
          <a:p>
            <a:r>
              <a:rPr lang="en-US" dirty="0"/>
              <a:t>Large Loads </a:t>
            </a:r>
            <a:r>
              <a:rPr lang="en-US" b="1" dirty="0"/>
              <a:t>not</a:t>
            </a:r>
            <a:r>
              <a:rPr lang="en-US" dirty="0"/>
              <a:t> subject to the LLIS will not be included in the QSA but will be reviewed as part of the annual stability assessment.</a:t>
            </a:r>
          </a:p>
          <a:p>
            <a:endParaRPr lang="en-US" dirty="0"/>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34</a:t>
            </a:fld>
            <a:endParaRPr lang="en-US"/>
          </a:p>
        </p:txBody>
      </p:sp>
      <p:sp>
        <p:nvSpPr>
          <p:cNvPr id="12" name="TextBox 11">
            <a:extLst>
              <a:ext uri="{FF2B5EF4-FFF2-40B4-BE49-F238E27FC236}">
                <a16:creationId xmlns:a16="http://schemas.microsoft.com/office/drawing/2014/main" id="{B3362329-4693-AF34-ACBB-11A11F9FF9A9}"/>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5.3.5, 9.3.4.3, 9.4</a:t>
            </a:r>
            <a:endParaRPr lang="en-US" sz="1400" b="1">
              <a:solidFill>
                <a:srgbClr val="093C61"/>
              </a:solidFill>
            </a:endParaRPr>
          </a:p>
        </p:txBody>
      </p:sp>
      <p:sp>
        <p:nvSpPr>
          <p:cNvPr id="5" name="Rectangle: Rounded Corners 4">
            <a:hlinkClick r:id="rId3" action="ppaction://hlinksldjump"/>
            <a:extLst>
              <a:ext uri="{FF2B5EF4-FFF2-40B4-BE49-F238E27FC236}">
                <a16:creationId xmlns:a16="http://schemas.microsoft.com/office/drawing/2014/main" id="{9995A329-573E-BBFE-A30C-A311C7708CF8}"/>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4094097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8B7C1-215E-8CD2-23CC-AC1CDE9D5669}"/>
              </a:ext>
            </a:extLst>
          </p:cNvPr>
          <p:cNvSpPr>
            <a:spLocks noGrp="1"/>
          </p:cNvSpPr>
          <p:nvPr>
            <p:ph type="title"/>
          </p:nvPr>
        </p:nvSpPr>
        <p:spPr/>
        <p:txBody>
          <a:bodyPr/>
          <a:lstStyle/>
          <a:p>
            <a:r>
              <a:rPr lang="en-US" dirty="0"/>
              <a:t>Modeling of Large Loads</a:t>
            </a:r>
          </a:p>
        </p:txBody>
      </p:sp>
      <p:sp>
        <p:nvSpPr>
          <p:cNvPr id="3" name="Content Placeholder 2">
            <a:extLst>
              <a:ext uri="{FF2B5EF4-FFF2-40B4-BE49-F238E27FC236}">
                <a16:creationId xmlns:a16="http://schemas.microsoft.com/office/drawing/2014/main" id="{28A7EEC0-866D-9CE0-D762-159378306ACA}"/>
              </a:ext>
            </a:extLst>
          </p:cNvPr>
          <p:cNvSpPr>
            <a:spLocks noGrp="1"/>
          </p:cNvSpPr>
          <p:nvPr>
            <p:ph idx="1"/>
          </p:nvPr>
        </p:nvSpPr>
        <p:spPr>
          <a:xfrm>
            <a:off x="406400" y="762000"/>
            <a:ext cx="11379200" cy="5654842"/>
          </a:xfrm>
        </p:spPr>
        <p:txBody>
          <a:bodyPr>
            <a:normAutofit fontScale="92500" lnSpcReduction="10000"/>
          </a:bodyPr>
          <a:lstStyle/>
          <a:p>
            <a:r>
              <a:rPr lang="en-US" dirty="0"/>
              <a:t>Establishes a set of criteria that must be met before a Large Load may be included in SSWG base cases and the Network Operations Model.</a:t>
            </a:r>
          </a:p>
          <a:p>
            <a:endParaRPr lang="en-US" dirty="0"/>
          </a:p>
          <a:p>
            <a:r>
              <a:rPr lang="en-US" dirty="0"/>
              <a:t>No Large Load may be modeled prior to signing a binding interconnection agreement with the TSP.</a:t>
            </a:r>
          </a:p>
          <a:p>
            <a:endParaRPr lang="en-US" dirty="0"/>
          </a:p>
          <a:p>
            <a:r>
              <a:rPr lang="en-US" dirty="0"/>
              <a:t>The interconnecting TSP will be responsible for modeling Large Loads not co-located with a Generation Resource, subject to the new restrictions.</a:t>
            </a:r>
          </a:p>
          <a:p>
            <a:endParaRPr lang="en-US" dirty="0"/>
          </a:p>
          <a:p>
            <a:r>
              <a:rPr lang="en-US" dirty="0"/>
              <a:t>Large Loads co-locating with a Generation Resource will be treated as a modification of the registration data for that Resource, and it will be the responsibility of the RE for the Generation Resource to submit updated registration data to ERCOT. ERCOT will then model the Load on the RE’s behalf using that data.</a:t>
            </a:r>
          </a:p>
        </p:txBody>
      </p:sp>
      <p:sp>
        <p:nvSpPr>
          <p:cNvPr id="4" name="Slide Number Placeholder 3">
            <a:extLst>
              <a:ext uri="{FF2B5EF4-FFF2-40B4-BE49-F238E27FC236}">
                <a16:creationId xmlns:a16="http://schemas.microsoft.com/office/drawing/2014/main" id="{842DE2D7-D601-FF61-C27E-FF9825B70371}"/>
              </a:ext>
            </a:extLst>
          </p:cNvPr>
          <p:cNvSpPr>
            <a:spLocks noGrp="1"/>
          </p:cNvSpPr>
          <p:nvPr>
            <p:ph type="sldNum" sz="quarter" idx="4"/>
          </p:nvPr>
        </p:nvSpPr>
        <p:spPr/>
        <p:txBody>
          <a:bodyPr/>
          <a:lstStyle/>
          <a:p>
            <a:fld id="{1D93BD3E-1E9A-4970-A6F7-E7AC52762E0C}" type="slidenum">
              <a:rPr lang="en-US" smtClean="0"/>
              <a:pPr/>
              <a:t>35</a:t>
            </a:fld>
            <a:endParaRPr lang="en-US"/>
          </a:p>
        </p:txBody>
      </p:sp>
      <p:sp>
        <p:nvSpPr>
          <p:cNvPr id="6" name="TextBox 5">
            <a:extLst>
              <a:ext uri="{FF2B5EF4-FFF2-40B4-BE49-F238E27FC236}">
                <a16:creationId xmlns:a16="http://schemas.microsoft.com/office/drawing/2014/main" id="{B0AF15D2-FE3F-7DFD-D011-45A8AA4A6C73}"/>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6.6</a:t>
            </a:r>
            <a:endParaRPr lang="en-US" sz="1400" b="1">
              <a:solidFill>
                <a:srgbClr val="093C61"/>
              </a:solidFill>
            </a:endParaRPr>
          </a:p>
        </p:txBody>
      </p:sp>
      <p:sp>
        <p:nvSpPr>
          <p:cNvPr id="5" name="Rectangle: Rounded Corners 4">
            <a:hlinkClick r:id="rId3" action="ppaction://hlinksldjump"/>
            <a:extLst>
              <a:ext uri="{FF2B5EF4-FFF2-40B4-BE49-F238E27FC236}">
                <a16:creationId xmlns:a16="http://schemas.microsoft.com/office/drawing/2014/main" id="{821E8CBE-260E-5AC0-F0EC-E662E0B74E64}"/>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4348568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5BAC-7BFA-2847-4AE3-63E263DB510D}"/>
              </a:ext>
            </a:extLst>
          </p:cNvPr>
          <p:cNvSpPr>
            <a:spLocks noGrp="1"/>
          </p:cNvSpPr>
          <p:nvPr>
            <p:ph type="title"/>
          </p:nvPr>
        </p:nvSpPr>
        <p:spPr/>
        <p:txBody>
          <a:bodyPr/>
          <a:lstStyle/>
          <a:p>
            <a:r>
              <a:rPr lang="en-US" dirty="0"/>
              <a:t>Approval to Energize Process for Large Loads</a:t>
            </a:r>
          </a:p>
        </p:txBody>
      </p:sp>
      <p:sp>
        <p:nvSpPr>
          <p:cNvPr id="3" name="Content Placeholder 2">
            <a:extLst>
              <a:ext uri="{FF2B5EF4-FFF2-40B4-BE49-F238E27FC236}">
                <a16:creationId xmlns:a16="http://schemas.microsoft.com/office/drawing/2014/main" id="{D5F396C1-7E19-C336-127F-E37017D73F1D}"/>
              </a:ext>
            </a:extLst>
          </p:cNvPr>
          <p:cNvSpPr>
            <a:spLocks noGrp="1"/>
          </p:cNvSpPr>
          <p:nvPr>
            <p:ph idx="1"/>
          </p:nvPr>
        </p:nvSpPr>
        <p:spPr>
          <a:xfrm>
            <a:off x="406400" y="762000"/>
            <a:ext cx="11379200" cy="5686926"/>
          </a:xfrm>
        </p:spPr>
        <p:txBody>
          <a:bodyPr>
            <a:normAutofit/>
          </a:bodyPr>
          <a:lstStyle/>
          <a:p>
            <a:r>
              <a:rPr lang="en-US" dirty="0"/>
              <a:t>Requires </a:t>
            </a:r>
            <a:r>
              <a:rPr lang="en-US" b="1" dirty="0"/>
              <a:t>all </a:t>
            </a:r>
            <a:r>
              <a:rPr lang="en-US" dirty="0"/>
              <a:t>Large Loads (even those not going through the LLIS) to provide to ERCOT a Load Commissioning Plan before receiving Approval to Energize.</a:t>
            </a:r>
          </a:p>
          <a:p>
            <a:endParaRPr lang="en-US" dirty="0"/>
          </a:p>
          <a:p>
            <a:r>
              <a:rPr lang="en-US" dirty="0"/>
              <a:t>Several validation checks are also performed by ERCOT:</a:t>
            </a:r>
          </a:p>
          <a:p>
            <a:pPr lvl="1"/>
            <a:r>
              <a:rPr lang="en-US" dirty="0">
                <a:solidFill>
                  <a:schemeClr val="tx1"/>
                </a:solidFill>
              </a:rPr>
              <a:t>The Large Load has been properly modeled as described in PG 6.6</a:t>
            </a:r>
          </a:p>
          <a:p>
            <a:pPr lvl="1"/>
            <a:r>
              <a:rPr lang="en-US" dirty="0">
                <a:solidFill>
                  <a:schemeClr val="tx1"/>
                </a:solidFill>
              </a:rPr>
              <a:t>The Load has been studied in the QSA, if applicable</a:t>
            </a:r>
          </a:p>
          <a:p>
            <a:pPr lvl="1"/>
            <a:r>
              <a:rPr lang="en-US" dirty="0">
                <a:solidFill>
                  <a:schemeClr val="tx1"/>
                </a:solidFill>
              </a:rPr>
              <a:t>The Load has completed any SSO mitigation and monitoring, if required</a:t>
            </a:r>
          </a:p>
          <a:p>
            <a:pPr lvl="1"/>
            <a:r>
              <a:rPr lang="en-US" dirty="0">
                <a:solidFill>
                  <a:schemeClr val="tx1"/>
                </a:solidFill>
              </a:rPr>
              <a:t>The telemetry for the Load is in place and accurate</a:t>
            </a:r>
          </a:p>
          <a:p>
            <a:pPr lvl="1"/>
            <a:r>
              <a:rPr lang="en-US" dirty="0">
                <a:solidFill>
                  <a:schemeClr val="tx1"/>
                </a:solidFill>
              </a:rPr>
              <a:t>The Load has provided a current Load Commissioning Plan</a:t>
            </a:r>
          </a:p>
        </p:txBody>
      </p:sp>
      <p:sp>
        <p:nvSpPr>
          <p:cNvPr id="4" name="Slide Number Placeholder 3">
            <a:extLst>
              <a:ext uri="{FF2B5EF4-FFF2-40B4-BE49-F238E27FC236}">
                <a16:creationId xmlns:a16="http://schemas.microsoft.com/office/drawing/2014/main" id="{EEF7062B-2552-69D7-0A35-4D232C063303}"/>
              </a:ext>
            </a:extLst>
          </p:cNvPr>
          <p:cNvSpPr>
            <a:spLocks noGrp="1"/>
          </p:cNvSpPr>
          <p:nvPr>
            <p:ph type="sldNum" sz="quarter" idx="4"/>
          </p:nvPr>
        </p:nvSpPr>
        <p:spPr/>
        <p:txBody>
          <a:bodyPr/>
          <a:lstStyle/>
          <a:p>
            <a:fld id="{1D93BD3E-1E9A-4970-A6F7-E7AC52762E0C}" type="slidenum">
              <a:rPr lang="en-US" smtClean="0"/>
              <a:pPr/>
              <a:t>36</a:t>
            </a:fld>
            <a:endParaRPr lang="en-US"/>
          </a:p>
        </p:txBody>
      </p:sp>
      <p:sp>
        <p:nvSpPr>
          <p:cNvPr id="6" name="TextBox 5">
            <a:extLst>
              <a:ext uri="{FF2B5EF4-FFF2-40B4-BE49-F238E27FC236}">
                <a16:creationId xmlns:a16="http://schemas.microsoft.com/office/drawing/2014/main" id="{71517F51-CD19-E864-9A0F-2EF1D04E0126}"/>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9.5, 9.6</a:t>
            </a:r>
            <a:endParaRPr lang="en-US" sz="1400" b="1">
              <a:solidFill>
                <a:srgbClr val="093C61"/>
              </a:solidFill>
            </a:endParaRPr>
          </a:p>
        </p:txBody>
      </p:sp>
      <p:sp>
        <p:nvSpPr>
          <p:cNvPr id="7" name="Rectangle: Rounded Corners 6">
            <a:hlinkClick r:id="rId3" action="ppaction://hlinksldjump"/>
            <a:extLst>
              <a:ext uri="{FF2B5EF4-FFF2-40B4-BE49-F238E27FC236}">
                <a16:creationId xmlns:a16="http://schemas.microsoft.com/office/drawing/2014/main" id="{285B55B0-25B8-7843-EA74-10AB83D97193}"/>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5" name="Rectangle: Rounded Corners 4">
            <a:hlinkClick r:id="rId4" action="ppaction://hlinksldjump"/>
            <a:extLst>
              <a:ext uri="{FF2B5EF4-FFF2-40B4-BE49-F238E27FC236}">
                <a16:creationId xmlns:a16="http://schemas.microsoft.com/office/drawing/2014/main" id="{61EFF340-2C2C-116B-02C6-BE5C06E19ABF}"/>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40775204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95BAC-7BFA-2847-4AE3-63E263DB510D}"/>
              </a:ext>
            </a:extLst>
          </p:cNvPr>
          <p:cNvSpPr>
            <a:spLocks noGrp="1"/>
          </p:cNvSpPr>
          <p:nvPr>
            <p:ph type="title"/>
          </p:nvPr>
        </p:nvSpPr>
        <p:spPr/>
        <p:txBody>
          <a:bodyPr/>
          <a:lstStyle/>
          <a:p>
            <a:r>
              <a:rPr lang="en-US" dirty="0"/>
              <a:t>Approval to Energize Process for Large Loads</a:t>
            </a:r>
          </a:p>
        </p:txBody>
      </p:sp>
      <p:sp>
        <p:nvSpPr>
          <p:cNvPr id="3" name="Content Placeholder 2">
            <a:extLst>
              <a:ext uri="{FF2B5EF4-FFF2-40B4-BE49-F238E27FC236}">
                <a16:creationId xmlns:a16="http://schemas.microsoft.com/office/drawing/2014/main" id="{D5F396C1-7E19-C336-127F-E37017D73F1D}"/>
              </a:ext>
            </a:extLst>
          </p:cNvPr>
          <p:cNvSpPr>
            <a:spLocks noGrp="1"/>
          </p:cNvSpPr>
          <p:nvPr>
            <p:ph idx="1"/>
          </p:nvPr>
        </p:nvSpPr>
        <p:spPr>
          <a:xfrm>
            <a:off x="406400" y="762000"/>
            <a:ext cx="11379200" cy="5686926"/>
          </a:xfrm>
        </p:spPr>
        <p:txBody>
          <a:bodyPr>
            <a:normAutofit/>
          </a:bodyPr>
          <a:lstStyle/>
          <a:p>
            <a:r>
              <a:rPr lang="en-US" dirty="0"/>
              <a:t>After receiving approval to energize, Large Loads that indicated during the planning phase an intent to register as a Controllable Load Resource (CLR) or Load Resource (NCLR) </a:t>
            </a:r>
            <a:r>
              <a:rPr lang="en-US" b="1" dirty="0"/>
              <a:t>will be limited to 10 MW </a:t>
            </a:r>
            <a:r>
              <a:rPr lang="en-US" dirty="0"/>
              <a:t>of consumption until the Load has completed all required qualification tests.</a:t>
            </a:r>
          </a:p>
          <a:p>
            <a:endParaRPr lang="en-US" dirty="0"/>
          </a:p>
          <a:p>
            <a:r>
              <a:rPr lang="en-US" dirty="0"/>
              <a:t>As with the Generation Interconnection process, the full Approval to Energize process for Large Loads will be described in a Handbook.</a:t>
            </a:r>
          </a:p>
        </p:txBody>
      </p:sp>
      <p:sp>
        <p:nvSpPr>
          <p:cNvPr id="4" name="Slide Number Placeholder 3">
            <a:extLst>
              <a:ext uri="{FF2B5EF4-FFF2-40B4-BE49-F238E27FC236}">
                <a16:creationId xmlns:a16="http://schemas.microsoft.com/office/drawing/2014/main" id="{EEF7062B-2552-69D7-0A35-4D232C063303}"/>
              </a:ext>
            </a:extLst>
          </p:cNvPr>
          <p:cNvSpPr>
            <a:spLocks noGrp="1"/>
          </p:cNvSpPr>
          <p:nvPr>
            <p:ph type="sldNum" sz="quarter" idx="4"/>
          </p:nvPr>
        </p:nvSpPr>
        <p:spPr/>
        <p:txBody>
          <a:bodyPr/>
          <a:lstStyle/>
          <a:p>
            <a:fld id="{1D93BD3E-1E9A-4970-A6F7-E7AC52762E0C}" type="slidenum">
              <a:rPr lang="en-US" smtClean="0"/>
              <a:pPr/>
              <a:t>37</a:t>
            </a:fld>
            <a:endParaRPr lang="en-US"/>
          </a:p>
        </p:txBody>
      </p:sp>
      <p:sp>
        <p:nvSpPr>
          <p:cNvPr id="6" name="TextBox 5">
            <a:extLst>
              <a:ext uri="{FF2B5EF4-FFF2-40B4-BE49-F238E27FC236}">
                <a16:creationId xmlns:a16="http://schemas.microsoft.com/office/drawing/2014/main" id="{630B76AE-3840-0B55-C369-9DC7DB32F0EC}"/>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9.6</a:t>
            </a:r>
            <a:endParaRPr lang="en-US" sz="1400" b="1">
              <a:solidFill>
                <a:srgbClr val="093C61"/>
              </a:solidFill>
            </a:endParaRPr>
          </a:p>
        </p:txBody>
      </p:sp>
      <p:sp>
        <p:nvSpPr>
          <p:cNvPr id="5" name="Rectangle: Rounded Corners 4">
            <a:hlinkClick r:id="rId3" action="ppaction://hlinksldjump"/>
            <a:extLst>
              <a:ext uri="{FF2B5EF4-FFF2-40B4-BE49-F238E27FC236}">
                <a16:creationId xmlns:a16="http://schemas.microsoft.com/office/drawing/2014/main" id="{6DDA4670-4070-08BD-DC62-4C78ADD47063}"/>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275113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dirty="0"/>
              <a:t>Continuing Obligations for Large Loads</a:t>
            </a:r>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p:txBody>
          <a:bodyPr>
            <a:normAutofit fontScale="92500" lnSpcReduction="10000"/>
          </a:bodyPr>
          <a:lstStyle/>
          <a:p>
            <a:r>
              <a:rPr lang="en-US" dirty="0"/>
              <a:t>Requires the Interconnecting Large Load Entity (ILLE) to maintain current project information in RIOO.</a:t>
            </a:r>
          </a:p>
          <a:p>
            <a:endParaRPr lang="en-US" dirty="0"/>
          </a:p>
          <a:p>
            <a:r>
              <a:rPr lang="en-US" dirty="0"/>
              <a:t>Requires the ILLE to maintain the Load Commissioning Plan for 2 years after Initial Energization and update the document within 5 business days of a material change.</a:t>
            </a:r>
          </a:p>
          <a:p>
            <a:endParaRPr lang="en-US" dirty="0"/>
          </a:p>
          <a:p>
            <a:r>
              <a:rPr lang="en-US" dirty="0"/>
              <a:t>Prohibits the Large Load from exceeding any limit placed on it by ERCOT.</a:t>
            </a:r>
          </a:p>
          <a:p>
            <a:endParaRPr lang="en-US" dirty="0"/>
          </a:p>
          <a:p>
            <a:r>
              <a:rPr lang="en-US" dirty="0"/>
              <a:t>Once a transmission upgrade identified in the LLIS becomes operational, the Large Load may increase its Demand level after receiving written approval from ERCOT.</a:t>
            </a:r>
            <a:endParaRPr lang="en-US" dirty="0">
              <a:highlight>
                <a:srgbClr val="FFFF00"/>
              </a:highlight>
            </a:endParaRPr>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38</a:t>
            </a:fld>
            <a:endParaRPr lang="en-US"/>
          </a:p>
        </p:txBody>
      </p:sp>
      <p:sp>
        <p:nvSpPr>
          <p:cNvPr id="14" name="TextBox 13">
            <a:extLst>
              <a:ext uri="{FF2B5EF4-FFF2-40B4-BE49-F238E27FC236}">
                <a16:creationId xmlns:a16="http://schemas.microsoft.com/office/drawing/2014/main" id="{EEBE513F-FA21-81AC-2A56-9AD929D666BC}"/>
              </a:ext>
            </a:extLst>
          </p:cNvPr>
          <p:cNvSpPr txBox="1"/>
          <p:nvPr/>
        </p:nvSpPr>
        <p:spPr>
          <a:xfrm>
            <a:off x="2056793" y="6517580"/>
            <a:ext cx="4870765" cy="307777"/>
          </a:xfrm>
          <a:prstGeom prst="rect">
            <a:avLst/>
          </a:prstGeom>
          <a:noFill/>
        </p:spPr>
        <p:txBody>
          <a:bodyPr wrap="square" rtlCol="0">
            <a:spAutoFit/>
          </a:bodyPr>
          <a:lstStyle/>
          <a:p>
            <a:r>
              <a:rPr lang="en-US" sz="1400" b="1">
                <a:solidFill>
                  <a:srgbClr val="5B6770"/>
                </a:solidFill>
              </a:rPr>
              <a:t>References – </a:t>
            </a:r>
            <a:r>
              <a:rPr lang="en-US" sz="1400" b="1">
                <a:solidFill>
                  <a:srgbClr val="093C61"/>
                </a:solidFill>
              </a:rPr>
              <a:t>PGRR111 </a:t>
            </a:r>
            <a:r>
              <a:rPr lang="en-US" sz="1400">
                <a:solidFill>
                  <a:srgbClr val="093C61"/>
                </a:solidFill>
              </a:rPr>
              <a:t>9.6</a:t>
            </a:r>
            <a:endParaRPr lang="en-US" sz="1400" b="1">
              <a:solidFill>
                <a:srgbClr val="093C61"/>
              </a:solidFill>
            </a:endParaRPr>
          </a:p>
        </p:txBody>
      </p:sp>
      <p:sp>
        <p:nvSpPr>
          <p:cNvPr id="5" name="Rectangle: Rounded Corners 4">
            <a:hlinkClick r:id="rId3" action="ppaction://hlinksldjump"/>
            <a:extLst>
              <a:ext uri="{FF2B5EF4-FFF2-40B4-BE49-F238E27FC236}">
                <a16:creationId xmlns:a16="http://schemas.microsoft.com/office/drawing/2014/main" id="{1705240E-BA84-1298-576F-97D51680923F}"/>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8914204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AA9D5-6879-B70C-49D4-19E7517F82C8}"/>
              </a:ext>
            </a:extLst>
          </p:cNvPr>
          <p:cNvSpPr>
            <a:spLocks noGrp="1"/>
          </p:cNvSpPr>
          <p:nvPr>
            <p:ph type="title"/>
          </p:nvPr>
        </p:nvSpPr>
        <p:spPr/>
        <p:txBody>
          <a:bodyPr/>
          <a:lstStyle/>
          <a:p>
            <a:r>
              <a:rPr lang="en-US"/>
              <a:t>Voltage Ride-Through (VRT) Requirements</a:t>
            </a:r>
          </a:p>
        </p:txBody>
      </p:sp>
      <p:sp>
        <p:nvSpPr>
          <p:cNvPr id="3" name="Content Placeholder 2">
            <a:extLst>
              <a:ext uri="{FF2B5EF4-FFF2-40B4-BE49-F238E27FC236}">
                <a16:creationId xmlns:a16="http://schemas.microsoft.com/office/drawing/2014/main" id="{763E4337-3280-D8FF-96A3-E2D1497BF4FE}"/>
              </a:ext>
            </a:extLst>
          </p:cNvPr>
          <p:cNvSpPr>
            <a:spLocks noGrp="1"/>
          </p:cNvSpPr>
          <p:nvPr>
            <p:ph idx="1"/>
          </p:nvPr>
        </p:nvSpPr>
        <p:spPr/>
        <p:txBody>
          <a:bodyPr>
            <a:normAutofit fontScale="85000" lnSpcReduction="10000"/>
          </a:bodyPr>
          <a:lstStyle/>
          <a:p>
            <a:r>
              <a:rPr lang="en-US" dirty="0"/>
              <a:t>Historically, engineers have considered some load reduction or tripping during a fault or low-voltage event as permissible and sometimes preferable, particularly for Loads that increase real or reactive power consumption at lower voltages.</a:t>
            </a:r>
          </a:p>
          <a:p>
            <a:endParaRPr lang="en-US" dirty="0"/>
          </a:p>
          <a:p>
            <a:r>
              <a:rPr lang="en-US" dirty="0"/>
              <a:t>However, as the amount of voltage-sensitive Load increases and system strength decreases, the likelihood of large amounts of load loss, perhaps gigawatts, during a voltage excursion increases, which can lead to frequency instability and potentially other reliability issues.</a:t>
            </a:r>
          </a:p>
          <a:p>
            <a:endParaRPr lang="en-US" dirty="0"/>
          </a:p>
          <a:p>
            <a:r>
              <a:rPr lang="en-US" dirty="0"/>
              <a:t>To address this reliability risk, ERCOT </a:t>
            </a:r>
            <a:r>
              <a:rPr lang="en-US" b="1" dirty="0"/>
              <a:t>proposes</a:t>
            </a:r>
            <a:r>
              <a:rPr lang="en-US" dirty="0"/>
              <a:t> a ride-through standard for Large Loads.</a:t>
            </a:r>
          </a:p>
          <a:p>
            <a:endParaRPr lang="en-US" dirty="0"/>
          </a:p>
          <a:p>
            <a:r>
              <a:rPr lang="en-US" dirty="0"/>
              <a:t>In developing these requirements, consideration was given to IBR ride-through requirements, CBEMA (1970s), ITIC (1990s), and IEEE 1668 (2017).</a:t>
            </a:r>
            <a:r>
              <a:rPr lang="en-US" baseline="30000" dirty="0"/>
              <a:t>1</a:t>
            </a:r>
          </a:p>
          <a:p>
            <a:endParaRPr lang="en-US" dirty="0"/>
          </a:p>
        </p:txBody>
      </p:sp>
      <p:sp>
        <p:nvSpPr>
          <p:cNvPr id="4" name="Slide Number Placeholder 3">
            <a:extLst>
              <a:ext uri="{FF2B5EF4-FFF2-40B4-BE49-F238E27FC236}">
                <a16:creationId xmlns:a16="http://schemas.microsoft.com/office/drawing/2014/main" id="{AEC65942-40FC-DCD5-6A03-7C814771B4F5}"/>
              </a:ext>
            </a:extLst>
          </p:cNvPr>
          <p:cNvSpPr>
            <a:spLocks noGrp="1"/>
          </p:cNvSpPr>
          <p:nvPr>
            <p:ph type="sldNum" sz="quarter" idx="4"/>
          </p:nvPr>
        </p:nvSpPr>
        <p:spPr/>
        <p:txBody>
          <a:bodyPr/>
          <a:lstStyle/>
          <a:p>
            <a:fld id="{1D93BD3E-1E9A-4970-A6F7-E7AC52762E0C}" type="slidenum">
              <a:rPr lang="en-US" smtClean="0"/>
              <a:pPr/>
              <a:t>39</a:t>
            </a:fld>
            <a:endParaRPr lang="en-US"/>
          </a:p>
        </p:txBody>
      </p:sp>
      <p:sp>
        <p:nvSpPr>
          <p:cNvPr id="5" name="TextBox 4">
            <a:extLst>
              <a:ext uri="{FF2B5EF4-FFF2-40B4-BE49-F238E27FC236}">
                <a16:creationId xmlns:a16="http://schemas.microsoft.com/office/drawing/2014/main" id="{1E4D6A34-A858-2BEF-1514-8B79EADB376C}"/>
              </a:ext>
            </a:extLst>
          </p:cNvPr>
          <p:cNvSpPr txBox="1"/>
          <p:nvPr/>
        </p:nvSpPr>
        <p:spPr>
          <a:xfrm>
            <a:off x="9073994" y="6169096"/>
            <a:ext cx="2952184" cy="261610"/>
          </a:xfrm>
          <a:prstGeom prst="rect">
            <a:avLst/>
          </a:prstGeom>
          <a:noFill/>
        </p:spPr>
        <p:txBody>
          <a:bodyPr wrap="square" rtlCol="0">
            <a:spAutoFit/>
          </a:bodyPr>
          <a:lstStyle/>
          <a:p>
            <a:pPr algn="r"/>
            <a:r>
              <a:rPr lang="en-US" sz="1100"/>
              <a:t>1 </a:t>
            </a:r>
            <a:r>
              <a:rPr lang="en-US" sz="1100">
                <a:hlinkClick r:id="rId3"/>
              </a:rPr>
              <a:t>https://standards.ieee.org/ieee/1668/6798/</a:t>
            </a:r>
            <a:r>
              <a:rPr lang="en-US" sz="1100"/>
              <a:t> </a:t>
            </a:r>
          </a:p>
        </p:txBody>
      </p:sp>
      <p:sp>
        <p:nvSpPr>
          <p:cNvPr id="7" name="Rectangle: Rounded Corners 6">
            <a:hlinkClick r:id="rId4" action="ppaction://hlinksldjump"/>
            <a:extLst>
              <a:ext uri="{FF2B5EF4-FFF2-40B4-BE49-F238E27FC236}">
                <a16:creationId xmlns:a16="http://schemas.microsoft.com/office/drawing/2014/main" id="{BC46FA33-D131-7BCC-3FA6-84B82DA3763D}"/>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8" name="TextBox 7">
            <a:extLst>
              <a:ext uri="{FF2B5EF4-FFF2-40B4-BE49-F238E27FC236}">
                <a16:creationId xmlns:a16="http://schemas.microsoft.com/office/drawing/2014/main" id="{ADBF2032-E19F-6E50-F39B-3CB21ABAA262}"/>
              </a:ext>
            </a:extLst>
          </p:cNvPr>
          <p:cNvSpPr txBox="1"/>
          <p:nvPr/>
        </p:nvSpPr>
        <p:spPr>
          <a:xfrm>
            <a:off x="2056794" y="6517580"/>
            <a:ext cx="5362102" cy="307777"/>
          </a:xfrm>
          <a:prstGeom prst="rect">
            <a:avLst/>
          </a:prstGeom>
          <a:noFill/>
        </p:spPr>
        <p:txBody>
          <a:bodyPr wrap="square" rtlCol="0">
            <a:spAutoFit/>
          </a:bodyPr>
          <a:lstStyle/>
          <a:p>
            <a:r>
              <a:rPr lang="en-US" sz="1400" b="1">
                <a:solidFill>
                  <a:srgbClr val="5B6770"/>
                </a:solidFill>
              </a:rPr>
              <a:t>References – </a:t>
            </a:r>
            <a:r>
              <a:rPr lang="en-US" sz="1400" b="1">
                <a:solidFill>
                  <a:srgbClr val="26D07C"/>
                </a:solidFill>
              </a:rPr>
              <a:t>NOGRR256 </a:t>
            </a:r>
            <a:r>
              <a:rPr lang="en-US" sz="1400">
                <a:solidFill>
                  <a:srgbClr val="26D07C"/>
                </a:solidFill>
              </a:rPr>
              <a:t>2.11</a:t>
            </a:r>
            <a:endParaRPr lang="en-US" sz="1400" b="1">
              <a:solidFill>
                <a:srgbClr val="26D07C"/>
              </a:solidFill>
            </a:endParaRPr>
          </a:p>
        </p:txBody>
      </p:sp>
      <p:sp>
        <p:nvSpPr>
          <p:cNvPr id="6" name="Rectangle: Rounded Corners 5">
            <a:hlinkClick r:id="rId5" action="ppaction://hlinksldjump"/>
            <a:extLst>
              <a:ext uri="{FF2B5EF4-FFF2-40B4-BE49-F238E27FC236}">
                <a16:creationId xmlns:a16="http://schemas.microsoft.com/office/drawing/2014/main" id="{9F569528-E396-DF70-1F21-E68C85D33CFB}"/>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46347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17957" y="2921168"/>
            <a:ext cx="6192253" cy="1015663"/>
          </a:xfrm>
          <a:prstGeom prst="rect">
            <a:avLst/>
          </a:prstGeom>
          <a:noFill/>
        </p:spPr>
        <p:txBody>
          <a:bodyPr wrap="square" rtlCol="0">
            <a:spAutoFit/>
          </a:bodyPr>
          <a:lstStyle/>
          <a:p>
            <a:r>
              <a:rPr lang="en-US" sz="2400" b="1" dirty="0"/>
              <a:t>Large Loads – Impact on Grid Reliability</a:t>
            </a:r>
          </a:p>
          <a:p>
            <a:endParaRPr lang="en-US" dirty="0"/>
          </a:p>
          <a:p>
            <a:endParaRPr lang="en-US" dirty="0"/>
          </a:p>
        </p:txBody>
      </p:sp>
    </p:spTree>
    <p:extLst>
      <p:ext uri="{BB962C8B-B14F-4D97-AF65-F5344CB8AC3E}">
        <p14:creationId xmlns:p14="http://schemas.microsoft.com/office/powerpoint/2010/main" val="17009767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19FE0-0FB2-624D-0164-2D3B239E160B}"/>
              </a:ext>
            </a:extLst>
          </p:cNvPr>
          <p:cNvSpPr>
            <a:spLocks noGrp="1"/>
          </p:cNvSpPr>
          <p:nvPr>
            <p:ph type="title"/>
          </p:nvPr>
        </p:nvSpPr>
        <p:spPr/>
        <p:txBody>
          <a:bodyPr/>
          <a:lstStyle/>
          <a:p>
            <a:r>
              <a:rPr lang="en-US"/>
              <a:t>Voltage Ride-Through (VRT) Requirements (1 of 2)</a:t>
            </a:r>
          </a:p>
        </p:txBody>
      </p:sp>
      <p:sp>
        <p:nvSpPr>
          <p:cNvPr id="4" name="Content Placeholder 3">
            <a:extLst>
              <a:ext uri="{FF2B5EF4-FFF2-40B4-BE49-F238E27FC236}">
                <a16:creationId xmlns:a16="http://schemas.microsoft.com/office/drawing/2014/main" id="{0EB17A1E-E4F5-9740-7C19-EAAAF7530E09}"/>
              </a:ext>
            </a:extLst>
          </p:cNvPr>
          <p:cNvSpPr>
            <a:spLocks noGrp="1"/>
          </p:cNvSpPr>
          <p:nvPr>
            <p:ph idx="10"/>
          </p:nvPr>
        </p:nvSpPr>
        <p:spPr>
          <a:xfrm>
            <a:off x="406400" y="997271"/>
            <a:ext cx="11379200" cy="1207728"/>
          </a:xfrm>
        </p:spPr>
        <p:txBody>
          <a:bodyPr lIns="137160" tIns="137160" rIns="137160" bIns="137160"/>
          <a:lstStyle/>
          <a:p>
            <a:r>
              <a:rPr lang="en-US" sz="2000" b="1" dirty="0"/>
              <a:t>REQUIREMENT 1: </a:t>
            </a:r>
            <a:r>
              <a:rPr lang="en-US" sz="2000" dirty="0"/>
              <a:t>Large Loads that interconnect to the ERCOT Transmission Grid must be designed and relays must be set to ride through and continue to consume power for the following operating conditions in Tables A and B, as measured at the Large Load’s Point of Interconnection:</a:t>
            </a:r>
          </a:p>
        </p:txBody>
      </p:sp>
      <p:sp>
        <p:nvSpPr>
          <p:cNvPr id="5" name="Slide Number Placeholder 4">
            <a:extLst>
              <a:ext uri="{FF2B5EF4-FFF2-40B4-BE49-F238E27FC236}">
                <a16:creationId xmlns:a16="http://schemas.microsoft.com/office/drawing/2014/main" id="{77031A6E-D005-4D61-3D60-FF85AAD43BD0}"/>
              </a:ext>
            </a:extLst>
          </p:cNvPr>
          <p:cNvSpPr>
            <a:spLocks noGrp="1"/>
          </p:cNvSpPr>
          <p:nvPr>
            <p:ph type="sldNum" sz="quarter" idx="4"/>
          </p:nvPr>
        </p:nvSpPr>
        <p:spPr/>
        <p:txBody>
          <a:bodyPr/>
          <a:lstStyle/>
          <a:p>
            <a:fld id="{1D93BD3E-1E9A-4970-A6F7-E7AC52762E0C}" type="slidenum">
              <a:rPr lang="en-US" smtClean="0"/>
              <a:pPr/>
              <a:t>40</a:t>
            </a:fld>
            <a:endParaRPr lang="en-US"/>
          </a:p>
        </p:txBody>
      </p:sp>
      <p:pic>
        <p:nvPicPr>
          <p:cNvPr id="6" name="Picture 5">
            <a:extLst>
              <a:ext uri="{FF2B5EF4-FFF2-40B4-BE49-F238E27FC236}">
                <a16:creationId xmlns:a16="http://schemas.microsoft.com/office/drawing/2014/main" id="{6C935169-1305-7B00-D7C1-D90C00399721}"/>
              </a:ext>
            </a:extLst>
          </p:cNvPr>
          <p:cNvPicPr>
            <a:picLocks noChangeAspect="1"/>
          </p:cNvPicPr>
          <p:nvPr/>
        </p:nvPicPr>
        <p:blipFill>
          <a:blip r:embed="rId3"/>
          <a:stretch>
            <a:fillRect/>
          </a:stretch>
        </p:blipFill>
        <p:spPr>
          <a:xfrm>
            <a:off x="3010277" y="2463864"/>
            <a:ext cx="5942076" cy="2209800"/>
          </a:xfrm>
          <a:prstGeom prst="rect">
            <a:avLst/>
          </a:prstGeom>
        </p:spPr>
      </p:pic>
      <p:pic>
        <p:nvPicPr>
          <p:cNvPr id="7" name="Picture 6">
            <a:extLst>
              <a:ext uri="{FF2B5EF4-FFF2-40B4-BE49-F238E27FC236}">
                <a16:creationId xmlns:a16="http://schemas.microsoft.com/office/drawing/2014/main" id="{B7F9E5EA-30D9-C8AA-FAE5-CC70CE452407}"/>
              </a:ext>
            </a:extLst>
          </p:cNvPr>
          <p:cNvPicPr>
            <a:picLocks noChangeAspect="1"/>
          </p:cNvPicPr>
          <p:nvPr/>
        </p:nvPicPr>
        <p:blipFill>
          <a:blip r:embed="rId4"/>
          <a:stretch>
            <a:fillRect/>
          </a:stretch>
        </p:blipFill>
        <p:spPr>
          <a:xfrm>
            <a:off x="3010277" y="4614990"/>
            <a:ext cx="5942076" cy="1946148"/>
          </a:xfrm>
          <a:prstGeom prst="rect">
            <a:avLst/>
          </a:prstGeom>
        </p:spPr>
      </p:pic>
      <p:sp>
        <p:nvSpPr>
          <p:cNvPr id="8" name="Rectangle 7">
            <a:extLst>
              <a:ext uri="{FF2B5EF4-FFF2-40B4-BE49-F238E27FC236}">
                <a16:creationId xmlns:a16="http://schemas.microsoft.com/office/drawing/2014/main" id="{F49372BC-123A-351A-136F-DF9D328522F9}"/>
              </a:ext>
            </a:extLst>
          </p:cNvPr>
          <p:cNvSpPr/>
          <p:nvPr/>
        </p:nvSpPr>
        <p:spPr>
          <a:xfrm>
            <a:off x="8725277" y="2597498"/>
            <a:ext cx="1524000" cy="574493"/>
          </a:xfrm>
          <a:prstGeom prst="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2"/>
                </a:solidFill>
              </a:rPr>
              <a:t>From ITIC Curve</a:t>
            </a:r>
          </a:p>
        </p:txBody>
      </p:sp>
      <p:cxnSp>
        <p:nvCxnSpPr>
          <p:cNvPr id="9" name="Straight Connector 8">
            <a:extLst>
              <a:ext uri="{FF2B5EF4-FFF2-40B4-BE49-F238E27FC236}">
                <a16:creationId xmlns:a16="http://schemas.microsoft.com/office/drawing/2014/main" id="{EAAFB60D-9D5C-D5E6-5DCE-8AA80996E9DA}"/>
              </a:ext>
            </a:extLst>
          </p:cNvPr>
          <p:cNvCxnSpPr>
            <a:cxnSpLocks/>
            <a:endCxn id="8" idx="1"/>
          </p:cNvCxnSpPr>
          <p:nvPr/>
        </p:nvCxnSpPr>
        <p:spPr>
          <a:xfrm flipV="1">
            <a:off x="8115677" y="2884745"/>
            <a:ext cx="609600" cy="493519"/>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0" name="Right Brace 9">
            <a:extLst>
              <a:ext uri="{FF2B5EF4-FFF2-40B4-BE49-F238E27FC236}">
                <a16:creationId xmlns:a16="http://schemas.microsoft.com/office/drawing/2014/main" id="{6BC9EA75-4EF0-3E51-3E4C-BF62118F520E}"/>
              </a:ext>
            </a:extLst>
          </p:cNvPr>
          <p:cNvSpPr/>
          <p:nvPr/>
        </p:nvSpPr>
        <p:spPr>
          <a:xfrm>
            <a:off x="8268077" y="3709380"/>
            <a:ext cx="76200" cy="583284"/>
          </a:xfrm>
          <a:prstGeom prst="rightBrace">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ectangle 10">
            <a:extLst>
              <a:ext uri="{FF2B5EF4-FFF2-40B4-BE49-F238E27FC236}">
                <a16:creationId xmlns:a16="http://schemas.microsoft.com/office/drawing/2014/main" id="{3505C471-9DE3-D539-CEB7-8E9410B7EE1A}"/>
              </a:ext>
            </a:extLst>
          </p:cNvPr>
          <p:cNvSpPr/>
          <p:nvPr/>
        </p:nvSpPr>
        <p:spPr>
          <a:xfrm>
            <a:off x="8739388" y="3275442"/>
            <a:ext cx="1524000" cy="1304765"/>
          </a:xfrm>
          <a:prstGeom prst="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2"/>
                </a:solidFill>
              </a:rPr>
              <a:t>Based on IEEE 1668 Single-Phase and Phase-Phase Curve</a:t>
            </a:r>
          </a:p>
        </p:txBody>
      </p:sp>
      <p:cxnSp>
        <p:nvCxnSpPr>
          <p:cNvPr id="12" name="Straight Connector 11">
            <a:extLst>
              <a:ext uri="{FF2B5EF4-FFF2-40B4-BE49-F238E27FC236}">
                <a16:creationId xmlns:a16="http://schemas.microsoft.com/office/drawing/2014/main" id="{0C89B704-B99A-55F2-1625-5D20D9941CDB}"/>
              </a:ext>
            </a:extLst>
          </p:cNvPr>
          <p:cNvCxnSpPr>
            <a:cxnSpLocks/>
          </p:cNvCxnSpPr>
          <p:nvPr/>
        </p:nvCxnSpPr>
        <p:spPr>
          <a:xfrm flipV="1">
            <a:off x="8427532" y="3927824"/>
            <a:ext cx="297745" cy="7319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EB91E3FB-5323-461A-2BDF-71C73E37EDD8}"/>
              </a:ext>
            </a:extLst>
          </p:cNvPr>
          <p:cNvSpPr/>
          <p:nvPr/>
        </p:nvSpPr>
        <p:spPr>
          <a:xfrm>
            <a:off x="8732982" y="4764334"/>
            <a:ext cx="1524000" cy="1128530"/>
          </a:xfrm>
          <a:prstGeom prst="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2"/>
                </a:solidFill>
              </a:rPr>
              <a:t>Based on ITIC Curve, but extended to ride-through fault duration</a:t>
            </a:r>
          </a:p>
        </p:txBody>
      </p:sp>
      <p:cxnSp>
        <p:nvCxnSpPr>
          <p:cNvPr id="14" name="Straight Connector 13">
            <a:extLst>
              <a:ext uri="{FF2B5EF4-FFF2-40B4-BE49-F238E27FC236}">
                <a16:creationId xmlns:a16="http://schemas.microsoft.com/office/drawing/2014/main" id="{4AD8E66E-A208-930A-5D56-891AFAE42328}"/>
              </a:ext>
            </a:extLst>
          </p:cNvPr>
          <p:cNvCxnSpPr>
            <a:cxnSpLocks/>
          </p:cNvCxnSpPr>
          <p:nvPr/>
        </p:nvCxnSpPr>
        <p:spPr>
          <a:xfrm>
            <a:off x="8039477" y="4409957"/>
            <a:ext cx="685800" cy="684588"/>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3D231350-1644-19AF-4E26-E5AD27EFA083}"/>
              </a:ext>
            </a:extLst>
          </p:cNvPr>
          <p:cNvSpPr/>
          <p:nvPr/>
        </p:nvSpPr>
        <p:spPr>
          <a:xfrm>
            <a:off x="1943477" y="4685740"/>
            <a:ext cx="1524000" cy="1128530"/>
          </a:xfrm>
          <a:prstGeom prst="rect">
            <a:avLst/>
          </a:prstGeom>
          <a:solidFill>
            <a:schemeClr val="bg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tx2"/>
                </a:solidFill>
              </a:rPr>
              <a:t>Based on proposed IBR requirements in NOGRR245</a:t>
            </a:r>
          </a:p>
        </p:txBody>
      </p:sp>
      <p:cxnSp>
        <p:nvCxnSpPr>
          <p:cNvPr id="16" name="Straight Connector 15">
            <a:extLst>
              <a:ext uri="{FF2B5EF4-FFF2-40B4-BE49-F238E27FC236}">
                <a16:creationId xmlns:a16="http://schemas.microsoft.com/office/drawing/2014/main" id="{27B534E5-EEE6-C80F-0715-E2BBDCC1C0C9}"/>
              </a:ext>
            </a:extLst>
          </p:cNvPr>
          <p:cNvCxnSpPr>
            <a:cxnSpLocks/>
            <a:stCxn id="15" idx="3"/>
          </p:cNvCxnSpPr>
          <p:nvPr/>
        </p:nvCxnSpPr>
        <p:spPr>
          <a:xfrm flipV="1">
            <a:off x="3467477" y="5223088"/>
            <a:ext cx="228600" cy="2691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7" name="Rectangle: Rounded Corners 16">
            <a:hlinkClick r:id="rId5" action="ppaction://hlinksldjump"/>
            <a:extLst>
              <a:ext uri="{FF2B5EF4-FFF2-40B4-BE49-F238E27FC236}">
                <a16:creationId xmlns:a16="http://schemas.microsoft.com/office/drawing/2014/main" id="{F01BAA27-FB9F-028A-1E79-B21B530495A7}"/>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19" name="TextBox 18">
            <a:extLst>
              <a:ext uri="{FF2B5EF4-FFF2-40B4-BE49-F238E27FC236}">
                <a16:creationId xmlns:a16="http://schemas.microsoft.com/office/drawing/2014/main" id="{36D074DB-50F7-DF69-7714-7E1309063BE8}"/>
              </a:ext>
            </a:extLst>
          </p:cNvPr>
          <p:cNvSpPr txBox="1"/>
          <p:nvPr/>
        </p:nvSpPr>
        <p:spPr>
          <a:xfrm>
            <a:off x="2056794" y="6517580"/>
            <a:ext cx="5362102" cy="307777"/>
          </a:xfrm>
          <a:prstGeom prst="rect">
            <a:avLst/>
          </a:prstGeom>
          <a:noFill/>
        </p:spPr>
        <p:txBody>
          <a:bodyPr wrap="square" rtlCol="0">
            <a:spAutoFit/>
          </a:bodyPr>
          <a:lstStyle/>
          <a:p>
            <a:r>
              <a:rPr lang="en-US" sz="1400" b="1">
                <a:solidFill>
                  <a:srgbClr val="5B6770"/>
                </a:solidFill>
              </a:rPr>
              <a:t>References – </a:t>
            </a:r>
            <a:r>
              <a:rPr lang="en-US" sz="1400" b="1">
                <a:solidFill>
                  <a:srgbClr val="26D07C"/>
                </a:solidFill>
              </a:rPr>
              <a:t>NOGRR256 </a:t>
            </a:r>
            <a:r>
              <a:rPr lang="en-US" sz="1400">
                <a:solidFill>
                  <a:srgbClr val="26D07C"/>
                </a:solidFill>
              </a:rPr>
              <a:t>2.11</a:t>
            </a:r>
            <a:endParaRPr lang="en-US" sz="1400" b="1">
              <a:solidFill>
                <a:srgbClr val="26D07C"/>
              </a:solidFill>
            </a:endParaRPr>
          </a:p>
        </p:txBody>
      </p:sp>
      <p:sp>
        <p:nvSpPr>
          <p:cNvPr id="3" name="Rectangle: Rounded Corners 2">
            <a:hlinkClick r:id="rId6" action="ppaction://hlinksldjump"/>
            <a:extLst>
              <a:ext uri="{FF2B5EF4-FFF2-40B4-BE49-F238E27FC236}">
                <a16:creationId xmlns:a16="http://schemas.microsoft.com/office/drawing/2014/main" id="{60079ED2-DED7-2BEF-2DD7-F12F68E62E83}"/>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42973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3">
            <a:extLst>
              <a:ext uri="{FF2B5EF4-FFF2-40B4-BE49-F238E27FC236}">
                <a16:creationId xmlns:a16="http://schemas.microsoft.com/office/drawing/2014/main" id="{18AA9C17-8C53-C1D0-A312-FE076E97E233}"/>
              </a:ext>
            </a:extLst>
          </p:cNvPr>
          <p:cNvSpPr txBox="1">
            <a:spLocks/>
          </p:cNvSpPr>
          <p:nvPr/>
        </p:nvSpPr>
        <p:spPr>
          <a:xfrm>
            <a:off x="406400" y="997271"/>
            <a:ext cx="11379200" cy="1207728"/>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137160" tIns="137160" rIns="137160" bIns="137160"/>
          <a:lstStyle>
            <a:lvl1pPr marL="0" indent="0" algn="l" defTabSz="914400" rtl="0" eaLnBrk="1" latinLnBrk="0" hangingPunct="1">
              <a:spcBef>
                <a:spcPct val="20000"/>
              </a:spcBef>
              <a:buFont typeface="Arial" panose="020B0604020202020204" pitchFamily="34" charset="0"/>
              <a:buNone/>
              <a:defRPr sz="16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b="1" dirty="0"/>
              <a:t>REQUIREMENT 2: </a:t>
            </a:r>
            <a:r>
              <a:rPr lang="en-US" sz="2000" dirty="0"/>
              <a:t>Large Loads that interconnect to the ERCOT Transmission Grid and that consist of primarily power electronic equipment and/or variable speed drives must be designed to use constant current control and may not be designed to use constant power level control.   </a:t>
            </a:r>
          </a:p>
          <a:p>
            <a:endParaRPr lang="en-US" sz="2000" dirty="0"/>
          </a:p>
        </p:txBody>
      </p:sp>
      <p:sp>
        <p:nvSpPr>
          <p:cNvPr id="2" name="Title 1">
            <a:extLst>
              <a:ext uri="{FF2B5EF4-FFF2-40B4-BE49-F238E27FC236}">
                <a16:creationId xmlns:a16="http://schemas.microsoft.com/office/drawing/2014/main" id="{13A19FE0-0FB2-624D-0164-2D3B239E160B}"/>
              </a:ext>
            </a:extLst>
          </p:cNvPr>
          <p:cNvSpPr>
            <a:spLocks noGrp="1"/>
          </p:cNvSpPr>
          <p:nvPr>
            <p:ph type="title"/>
          </p:nvPr>
        </p:nvSpPr>
        <p:spPr/>
        <p:txBody>
          <a:bodyPr/>
          <a:lstStyle/>
          <a:p>
            <a:r>
              <a:rPr lang="en-US"/>
              <a:t>Voltage Ride-Through (VRT) Requirements (2 of 2)</a:t>
            </a:r>
          </a:p>
        </p:txBody>
      </p:sp>
      <p:sp>
        <p:nvSpPr>
          <p:cNvPr id="5" name="Slide Number Placeholder 4">
            <a:extLst>
              <a:ext uri="{FF2B5EF4-FFF2-40B4-BE49-F238E27FC236}">
                <a16:creationId xmlns:a16="http://schemas.microsoft.com/office/drawing/2014/main" id="{77031A6E-D005-4D61-3D60-FF85AAD43BD0}"/>
              </a:ext>
            </a:extLst>
          </p:cNvPr>
          <p:cNvSpPr>
            <a:spLocks noGrp="1"/>
          </p:cNvSpPr>
          <p:nvPr>
            <p:ph type="sldNum" sz="quarter" idx="4"/>
          </p:nvPr>
        </p:nvSpPr>
        <p:spPr/>
        <p:txBody>
          <a:bodyPr/>
          <a:lstStyle/>
          <a:p>
            <a:fld id="{1D93BD3E-1E9A-4970-A6F7-E7AC52762E0C}" type="slidenum">
              <a:rPr lang="en-US" smtClean="0"/>
              <a:pPr/>
              <a:t>41</a:t>
            </a:fld>
            <a:endParaRPr lang="en-US"/>
          </a:p>
        </p:txBody>
      </p:sp>
      <p:sp>
        <p:nvSpPr>
          <p:cNvPr id="3" name="Rectangle 2">
            <a:extLst>
              <a:ext uri="{FF2B5EF4-FFF2-40B4-BE49-F238E27FC236}">
                <a16:creationId xmlns:a16="http://schemas.microsoft.com/office/drawing/2014/main" id="{B1C2CD6B-77E4-2AF2-0A38-C7888B2C21E7}"/>
              </a:ext>
            </a:extLst>
          </p:cNvPr>
          <p:cNvSpPr/>
          <p:nvPr/>
        </p:nvSpPr>
        <p:spPr>
          <a:xfrm>
            <a:off x="4038599" y="2895601"/>
            <a:ext cx="5920213" cy="2418784"/>
          </a:xfrm>
          <a:prstGeom prst="rect">
            <a:avLst/>
          </a:prstGeom>
          <a:noFill/>
          <a:ln w="38100">
            <a:solidFill>
              <a:srgbClr val="890C5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US" dirty="0">
                <a:solidFill>
                  <a:schemeClr val="tx1"/>
                </a:solidFill>
              </a:rPr>
              <a:t>The purpose of this requirement is to prevent Loads that are riding-through the voltage excursion from exacerbating the low-voltage conditions.</a:t>
            </a:r>
          </a:p>
          <a:p>
            <a:endParaRPr lang="en-US" dirty="0">
              <a:solidFill>
                <a:schemeClr val="tx1"/>
              </a:solidFill>
            </a:endParaRPr>
          </a:p>
          <a:p>
            <a:r>
              <a:rPr lang="en-US" dirty="0">
                <a:solidFill>
                  <a:schemeClr val="tx1"/>
                </a:solidFill>
              </a:rPr>
              <a:t>A similar recommendation was made in the NERC-WECC paper on electric vehicle charging performance: </a:t>
            </a:r>
            <a:r>
              <a:rPr lang="en-US" dirty="0">
                <a:solidFill>
                  <a:schemeClr val="tx1"/>
                </a:solidFill>
                <a:hlinkClick r:id="rId3">
                  <a:extLst>
                    <a:ext uri="{A12FA001-AC4F-418D-AE19-62706E023703}">
                      <ahyp:hlinkClr xmlns:ahyp="http://schemas.microsoft.com/office/drawing/2018/hyperlinkcolor" val="tx"/>
                    </a:ext>
                  </a:extLst>
                </a:hlinkClick>
              </a:rPr>
              <a:t>https://www.nerc.com/comm/RSTC/Documents/Grid_Friendly_EV_Charging_Recommendations.pdf</a:t>
            </a:r>
            <a:r>
              <a:rPr lang="en-US" dirty="0">
                <a:solidFill>
                  <a:schemeClr val="tx1"/>
                </a:solidFill>
              </a:rPr>
              <a:t> </a:t>
            </a:r>
            <a:endParaRPr lang="en-US" dirty="0">
              <a:solidFill>
                <a:schemeClr val="tx1"/>
              </a:solidFill>
              <a:cs typeface="Arial"/>
            </a:endParaRPr>
          </a:p>
        </p:txBody>
      </p:sp>
      <p:cxnSp>
        <p:nvCxnSpPr>
          <p:cNvPr id="17" name="Straight Connector 16">
            <a:extLst>
              <a:ext uri="{FF2B5EF4-FFF2-40B4-BE49-F238E27FC236}">
                <a16:creationId xmlns:a16="http://schemas.microsoft.com/office/drawing/2014/main" id="{C2491ABF-E42C-E65F-B23C-A306EA37019F}"/>
              </a:ext>
            </a:extLst>
          </p:cNvPr>
          <p:cNvCxnSpPr>
            <a:cxnSpLocks/>
          </p:cNvCxnSpPr>
          <p:nvPr/>
        </p:nvCxnSpPr>
        <p:spPr>
          <a:xfrm>
            <a:off x="4572000" y="2124838"/>
            <a:ext cx="609600" cy="770762"/>
          </a:xfrm>
          <a:prstGeom prst="line">
            <a:avLst/>
          </a:prstGeom>
          <a:ln w="38100">
            <a:solidFill>
              <a:srgbClr val="890C58"/>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9064D143-C9C3-19C7-6E0C-57AFD2969870}"/>
              </a:ext>
            </a:extLst>
          </p:cNvPr>
          <p:cNvSpPr txBox="1"/>
          <p:nvPr/>
        </p:nvSpPr>
        <p:spPr>
          <a:xfrm>
            <a:off x="2056794" y="6517580"/>
            <a:ext cx="5362102" cy="307777"/>
          </a:xfrm>
          <a:prstGeom prst="rect">
            <a:avLst/>
          </a:prstGeom>
          <a:noFill/>
        </p:spPr>
        <p:txBody>
          <a:bodyPr wrap="square" rtlCol="0">
            <a:spAutoFit/>
          </a:bodyPr>
          <a:lstStyle/>
          <a:p>
            <a:r>
              <a:rPr lang="en-US" sz="1400" b="1">
                <a:solidFill>
                  <a:srgbClr val="5B6770"/>
                </a:solidFill>
              </a:rPr>
              <a:t>References – </a:t>
            </a:r>
            <a:r>
              <a:rPr lang="en-US" sz="1400" b="1">
                <a:solidFill>
                  <a:srgbClr val="26D07C"/>
                </a:solidFill>
              </a:rPr>
              <a:t>NOGRR256 </a:t>
            </a:r>
            <a:r>
              <a:rPr lang="en-US" sz="1400">
                <a:solidFill>
                  <a:srgbClr val="26D07C"/>
                </a:solidFill>
              </a:rPr>
              <a:t>2.11</a:t>
            </a:r>
            <a:endParaRPr lang="en-US" sz="1400" b="1">
              <a:solidFill>
                <a:srgbClr val="26D07C"/>
              </a:solidFill>
            </a:endParaRPr>
          </a:p>
        </p:txBody>
      </p:sp>
      <p:sp>
        <p:nvSpPr>
          <p:cNvPr id="6" name="Rectangle: Rounded Corners 5">
            <a:hlinkClick r:id="rId4" action="ppaction://hlinksldjump"/>
            <a:extLst>
              <a:ext uri="{FF2B5EF4-FFF2-40B4-BE49-F238E27FC236}">
                <a16:creationId xmlns:a16="http://schemas.microsoft.com/office/drawing/2014/main" id="{873F42CF-F2B6-85C4-4C95-AC4CC3BD9B7F}"/>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1186380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AA9C2-41F5-9D99-1F8E-936EC1EE461D}"/>
              </a:ext>
            </a:extLst>
          </p:cNvPr>
          <p:cNvSpPr>
            <a:spLocks noGrp="1"/>
          </p:cNvSpPr>
          <p:nvPr>
            <p:ph type="title"/>
          </p:nvPr>
        </p:nvSpPr>
        <p:spPr/>
        <p:txBody>
          <a:bodyPr/>
          <a:lstStyle/>
          <a:p>
            <a:r>
              <a:rPr lang="en-US" dirty="0"/>
              <a:t>Load Shed by RCL Prior to EEA</a:t>
            </a:r>
          </a:p>
        </p:txBody>
      </p:sp>
      <p:sp>
        <p:nvSpPr>
          <p:cNvPr id="4" name="Slide Number Placeholder 3">
            <a:extLst>
              <a:ext uri="{FF2B5EF4-FFF2-40B4-BE49-F238E27FC236}">
                <a16:creationId xmlns:a16="http://schemas.microsoft.com/office/drawing/2014/main" id="{4B7DA32A-ECEC-B810-D102-D826E513FFA6}"/>
              </a:ext>
            </a:extLst>
          </p:cNvPr>
          <p:cNvSpPr>
            <a:spLocks noGrp="1"/>
          </p:cNvSpPr>
          <p:nvPr>
            <p:ph type="sldNum" sz="quarter" idx="4"/>
          </p:nvPr>
        </p:nvSpPr>
        <p:spPr/>
        <p:txBody>
          <a:bodyPr/>
          <a:lstStyle/>
          <a:p>
            <a:fld id="{1D93BD3E-1E9A-4970-A6F7-E7AC52762E0C}" type="slidenum">
              <a:rPr lang="en-US" smtClean="0"/>
              <a:pPr/>
              <a:t>42</a:t>
            </a:fld>
            <a:endParaRPr lang="en-US"/>
          </a:p>
        </p:txBody>
      </p:sp>
      <p:sp>
        <p:nvSpPr>
          <p:cNvPr id="3" name="Content Placeholder 2">
            <a:extLst>
              <a:ext uri="{FF2B5EF4-FFF2-40B4-BE49-F238E27FC236}">
                <a16:creationId xmlns:a16="http://schemas.microsoft.com/office/drawing/2014/main" id="{417040F9-4363-1D7F-C8B8-F8C97EA51AC8}"/>
              </a:ext>
            </a:extLst>
          </p:cNvPr>
          <p:cNvSpPr>
            <a:spLocks noGrp="1"/>
          </p:cNvSpPr>
          <p:nvPr>
            <p:ph idx="1"/>
          </p:nvPr>
        </p:nvSpPr>
        <p:spPr>
          <a:xfrm>
            <a:off x="406400" y="762001"/>
            <a:ext cx="5608202" cy="5350042"/>
          </a:xfrm>
        </p:spPr>
        <p:txBody>
          <a:bodyPr lIns="274320" tIns="274320" rIns="274320" bIns="274320" anchor="t">
            <a:normAutofit fontScale="77500" lnSpcReduction="20000"/>
          </a:bodyPr>
          <a:lstStyle/>
          <a:p>
            <a:r>
              <a:rPr lang="en-US" dirty="0"/>
              <a:t>ERCOT may curtail any Registered Curtailable Loads (RCLs) that are still consuming energy when PRC drops below 3,100 MW and is not expected to recover within 30 minutes</a:t>
            </a:r>
            <a:endParaRPr lang="en-US" dirty="0">
              <a:cs typeface="Arial"/>
            </a:endParaRPr>
          </a:p>
          <a:p>
            <a:pPr lvl="1"/>
            <a:r>
              <a:rPr lang="en-US" dirty="0">
                <a:solidFill>
                  <a:schemeClr val="tx1"/>
                </a:solidFill>
              </a:rPr>
              <a:t>Occurs </a:t>
            </a:r>
            <a:r>
              <a:rPr lang="en-US" b="1" dirty="0">
                <a:solidFill>
                  <a:schemeClr val="tx1"/>
                </a:solidFill>
              </a:rPr>
              <a:t>before</a:t>
            </a:r>
            <a:r>
              <a:rPr lang="en-US" dirty="0">
                <a:solidFill>
                  <a:schemeClr val="tx1"/>
                </a:solidFill>
              </a:rPr>
              <a:t> ERS may be deployed</a:t>
            </a:r>
            <a:endParaRPr lang="en-US" dirty="0">
              <a:solidFill>
                <a:schemeClr val="tx1"/>
              </a:solidFill>
              <a:cs typeface="Arial"/>
            </a:endParaRPr>
          </a:p>
          <a:p>
            <a:endParaRPr lang="en-US" dirty="0"/>
          </a:p>
          <a:p>
            <a:r>
              <a:rPr lang="en-US" dirty="0"/>
              <a:t>QSEs with RCLs will shed their share of 100 MW blocks at the instruction of ERCOT. RCLs must comply with the instruction from their QSE to curtail.</a:t>
            </a:r>
            <a:endParaRPr lang="en-US" dirty="0">
              <a:cs typeface="Arial"/>
            </a:endParaRPr>
          </a:p>
          <a:p>
            <a:endParaRPr lang="en-US" dirty="0"/>
          </a:p>
          <a:p>
            <a:r>
              <a:rPr lang="en-US" dirty="0"/>
              <a:t>Deploying RCLs will trigger the Reliability Deployment Price Adder (RDPA)</a:t>
            </a:r>
            <a:endParaRPr lang="en-US" dirty="0">
              <a:cs typeface="Arial"/>
            </a:endParaRPr>
          </a:p>
          <a:p>
            <a:endParaRPr lang="en-US" dirty="0"/>
          </a:p>
          <a:p>
            <a:r>
              <a:rPr lang="en-US" dirty="0"/>
              <a:t>RCLs are not counted toward Transmission Operator EEA 3 firm Load shed obligations</a:t>
            </a:r>
            <a:endParaRPr lang="en-US" dirty="0">
              <a:cs typeface="Arial"/>
            </a:endParaRPr>
          </a:p>
        </p:txBody>
      </p:sp>
      <p:sp>
        <p:nvSpPr>
          <p:cNvPr id="18" name="TextBox 17">
            <a:extLst>
              <a:ext uri="{FF2B5EF4-FFF2-40B4-BE49-F238E27FC236}">
                <a16:creationId xmlns:a16="http://schemas.microsoft.com/office/drawing/2014/main" id="{4CA40053-2F09-40FF-D216-D29F04465262}"/>
              </a:ext>
            </a:extLst>
          </p:cNvPr>
          <p:cNvSpPr txBox="1"/>
          <p:nvPr/>
        </p:nvSpPr>
        <p:spPr>
          <a:xfrm>
            <a:off x="2056793" y="6517580"/>
            <a:ext cx="6204891"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6.5.7.3.1, 6.5.9.4.1, </a:t>
            </a:r>
            <a:r>
              <a:rPr lang="en-US" sz="1400" b="1">
                <a:solidFill>
                  <a:srgbClr val="26D07C"/>
                </a:solidFill>
              </a:rPr>
              <a:t>NOGRR256 </a:t>
            </a:r>
            <a:r>
              <a:rPr lang="en-US" sz="1400">
                <a:solidFill>
                  <a:srgbClr val="26D07C"/>
                </a:solidFill>
              </a:rPr>
              <a:t>4.5.3.4, 4.5.3.5 </a:t>
            </a:r>
            <a:endParaRPr lang="en-US" sz="1400" b="1">
              <a:solidFill>
                <a:srgbClr val="26D07C"/>
              </a:solidFill>
            </a:endParaRPr>
          </a:p>
        </p:txBody>
      </p:sp>
      <p:sp>
        <p:nvSpPr>
          <p:cNvPr id="8" name="Rectangle 7">
            <a:extLst>
              <a:ext uri="{FF2B5EF4-FFF2-40B4-BE49-F238E27FC236}">
                <a16:creationId xmlns:a16="http://schemas.microsoft.com/office/drawing/2014/main" id="{CEDBF7BE-3E71-C044-5327-DFD7E49071EB}"/>
              </a:ext>
            </a:extLst>
          </p:cNvPr>
          <p:cNvSpPr/>
          <p:nvPr/>
        </p:nvSpPr>
        <p:spPr>
          <a:xfrm>
            <a:off x="8778638" y="767283"/>
            <a:ext cx="646975" cy="5350042"/>
          </a:xfrm>
          <a:prstGeom prst="rect">
            <a:avLst/>
          </a:prstGeom>
          <a:gradFill>
            <a:gsLst>
              <a:gs pos="21000">
                <a:srgbClr val="E7E200"/>
              </a:gs>
              <a:gs pos="0">
                <a:srgbClr val="92D050"/>
              </a:gs>
              <a:gs pos="100000">
                <a:srgbClr val="C000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0AD1021-4170-0258-063E-B4510473B655}"/>
              </a:ext>
            </a:extLst>
          </p:cNvPr>
          <p:cNvSpPr txBox="1"/>
          <p:nvPr/>
        </p:nvSpPr>
        <p:spPr>
          <a:xfrm>
            <a:off x="8694868" y="6110277"/>
            <a:ext cx="814509" cy="369332"/>
          </a:xfrm>
          <a:prstGeom prst="rect">
            <a:avLst/>
          </a:prstGeom>
          <a:noFill/>
        </p:spPr>
        <p:txBody>
          <a:bodyPr wrap="square" rtlCol="0">
            <a:spAutoFit/>
          </a:bodyPr>
          <a:lstStyle/>
          <a:p>
            <a:pPr algn="ctr"/>
            <a:r>
              <a:rPr lang="en-US" b="1" dirty="0"/>
              <a:t>PRC</a:t>
            </a:r>
          </a:p>
        </p:txBody>
      </p:sp>
      <p:sp>
        <p:nvSpPr>
          <p:cNvPr id="19" name="TextBox 18">
            <a:extLst>
              <a:ext uri="{FF2B5EF4-FFF2-40B4-BE49-F238E27FC236}">
                <a16:creationId xmlns:a16="http://schemas.microsoft.com/office/drawing/2014/main" id="{92B7C9D6-CD50-6829-8E64-7983B83B4E35}"/>
              </a:ext>
            </a:extLst>
          </p:cNvPr>
          <p:cNvSpPr txBox="1"/>
          <p:nvPr/>
        </p:nvSpPr>
        <p:spPr>
          <a:xfrm>
            <a:off x="8778636" y="5760633"/>
            <a:ext cx="646975" cy="200055"/>
          </a:xfrm>
          <a:prstGeom prst="rect">
            <a:avLst/>
          </a:prstGeom>
          <a:noFill/>
        </p:spPr>
        <p:txBody>
          <a:bodyPr wrap="square" rtlCol="0">
            <a:spAutoFit/>
          </a:bodyPr>
          <a:lstStyle/>
          <a:p>
            <a:pPr algn="ctr"/>
            <a:r>
              <a:rPr lang="en-US" sz="700" b="1">
                <a:solidFill>
                  <a:schemeClr val="bg1"/>
                </a:solidFill>
              </a:rPr>
              <a:t>1000 MW</a:t>
            </a:r>
          </a:p>
        </p:txBody>
      </p:sp>
      <p:cxnSp>
        <p:nvCxnSpPr>
          <p:cNvPr id="11" name="Straight Connector 10">
            <a:extLst>
              <a:ext uri="{FF2B5EF4-FFF2-40B4-BE49-F238E27FC236}">
                <a16:creationId xmlns:a16="http://schemas.microsoft.com/office/drawing/2014/main" id="{0423FCAC-EF33-6616-A443-46917AB054F1}"/>
              </a:ext>
            </a:extLst>
          </p:cNvPr>
          <p:cNvCxnSpPr>
            <a:cxnSpLocks/>
          </p:cNvCxnSpPr>
          <p:nvPr/>
        </p:nvCxnSpPr>
        <p:spPr>
          <a:xfrm flipV="1">
            <a:off x="8778636" y="5858662"/>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B6075A6-2931-CC2F-F806-CF4A00F66ED6}"/>
              </a:ext>
            </a:extLst>
          </p:cNvPr>
          <p:cNvCxnSpPr>
            <a:cxnSpLocks/>
          </p:cNvCxnSpPr>
          <p:nvPr/>
        </p:nvCxnSpPr>
        <p:spPr>
          <a:xfrm flipV="1">
            <a:off x="9336713" y="5858662"/>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1AFA27B-7066-C597-CC93-24889E2907B0}"/>
              </a:ext>
            </a:extLst>
          </p:cNvPr>
          <p:cNvSpPr txBox="1"/>
          <p:nvPr/>
        </p:nvSpPr>
        <p:spPr>
          <a:xfrm>
            <a:off x="8778636" y="4891947"/>
            <a:ext cx="646975" cy="200055"/>
          </a:xfrm>
          <a:prstGeom prst="rect">
            <a:avLst/>
          </a:prstGeom>
          <a:noFill/>
        </p:spPr>
        <p:txBody>
          <a:bodyPr wrap="square" rtlCol="0">
            <a:spAutoFit/>
          </a:bodyPr>
          <a:lstStyle/>
          <a:p>
            <a:pPr algn="ctr"/>
            <a:r>
              <a:rPr lang="en-US" sz="700" b="1">
                <a:solidFill>
                  <a:schemeClr val="bg1"/>
                </a:solidFill>
              </a:rPr>
              <a:t>1500 MW</a:t>
            </a:r>
          </a:p>
        </p:txBody>
      </p:sp>
      <p:cxnSp>
        <p:nvCxnSpPr>
          <p:cNvPr id="26" name="Straight Connector 25">
            <a:extLst>
              <a:ext uri="{FF2B5EF4-FFF2-40B4-BE49-F238E27FC236}">
                <a16:creationId xmlns:a16="http://schemas.microsoft.com/office/drawing/2014/main" id="{340DA2BF-4E9A-EDA1-7CB4-FEC5E08139BC}"/>
              </a:ext>
            </a:extLst>
          </p:cNvPr>
          <p:cNvCxnSpPr>
            <a:cxnSpLocks/>
          </p:cNvCxnSpPr>
          <p:nvPr/>
        </p:nvCxnSpPr>
        <p:spPr>
          <a:xfrm flipV="1">
            <a:off x="8778636" y="4989976"/>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F1793E7-D9E3-6FEA-FEF1-2FE665FC2D9A}"/>
              </a:ext>
            </a:extLst>
          </p:cNvPr>
          <p:cNvCxnSpPr>
            <a:cxnSpLocks/>
          </p:cNvCxnSpPr>
          <p:nvPr/>
        </p:nvCxnSpPr>
        <p:spPr>
          <a:xfrm flipV="1">
            <a:off x="9336713" y="4989976"/>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B610EA20-B9E6-BC51-3CBA-5F69F9B4EE75}"/>
              </a:ext>
            </a:extLst>
          </p:cNvPr>
          <p:cNvSpPr txBox="1"/>
          <p:nvPr/>
        </p:nvSpPr>
        <p:spPr>
          <a:xfrm>
            <a:off x="8778636" y="3829254"/>
            <a:ext cx="646975" cy="200055"/>
          </a:xfrm>
          <a:prstGeom prst="rect">
            <a:avLst/>
          </a:prstGeom>
          <a:noFill/>
        </p:spPr>
        <p:txBody>
          <a:bodyPr wrap="square" rtlCol="0">
            <a:spAutoFit/>
          </a:bodyPr>
          <a:lstStyle/>
          <a:p>
            <a:pPr algn="ctr"/>
            <a:r>
              <a:rPr lang="en-US" sz="700" b="1">
                <a:solidFill>
                  <a:schemeClr val="bg1"/>
                </a:solidFill>
              </a:rPr>
              <a:t>2000 MW</a:t>
            </a:r>
          </a:p>
        </p:txBody>
      </p:sp>
      <p:cxnSp>
        <p:nvCxnSpPr>
          <p:cNvPr id="44" name="Straight Connector 43">
            <a:extLst>
              <a:ext uri="{FF2B5EF4-FFF2-40B4-BE49-F238E27FC236}">
                <a16:creationId xmlns:a16="http://schemas.microsoft.com/office/drawing/2014/main" id="{3DC46E01-A4A3-4DDA-1632-F5BB717A8C2A}"/>
              </a:ext>
            </a:extLst>
          </p:cNvPr>
          <p:cNvCxnSpPr>
            <a:cxnSpLocks/>
          </p:cNvCxnSpPr>
          <p:nvPr/>
        </p:nvCxnSpPr>
        <p:spPr>
          <a:xfrm flipV="1">
            <a:off x="8778636" y="3927283"/>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303EBC2-0BE0-56B1-536A-39C0C596DCDB}"/>
              </a:ext>
            </a:extLst>
          </p:cNvPr>
          <p:cNvCxnSpPr>
            <a:cxnSpLocks/>
          </p:cNvCxnSpPr>
          <p:nvPr/>
        </p:nvCxnSpPr>
        <p:spPr>
          <a:xfrm flipV="1">
            <a:off x="9336713" y="3927283"/>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925DF6B4-6127-223A-9B93-F872BCECF8A5}"/>
              </a:ext>
            </a:extLst>
          </p:cNvPr>
          <p:cNvSpPr txBox="1"/>
          <p:nvPr/>
        </p:nvSpPr>
        <p:spPr>
          <a:xfrm>
            <a:off x="8778636" y="2960568"/>
            <a:ext cx="646975" cy="200055"/>
          </a:xfrm>
          <a:prstGeom prst="rect">
            <a:avLst/>
          </a:prstGeom>
          <a:noFill/>
        </p:spPr>
        <p:txBody>
          <a:bodyPr wrap="square" rtlCol="0">
            <a:spAutoFit/>
          </a:bodyPr>
          <a:lstStyle/>
          <a:p>
            <a:pPr algn="ctr"/>
            <a:r>
              <a:rPr lang="en-US" sz="700" b="1">
                <a:solidFill>
                  <a:schemeClr val="bg1"/>
                </a:solidFill>
              </a:rPr>
              <a:t>2500 MW</a:t>
            </a:r>
          </a:p>
        </p:txBody>
      </p:sp>
      <p:cxnSp>
        <p:nvCxnSpPr>
          <p:cNvPr id="47" name="Straight Connector 46">
            <a:extLst>
              <a:ext uri="{FF2B5EF4-FFF2-40B4-BE49-F238E27FC236}">
                <a16:creationId xmlns:a16="http://schemas.microsoft.com/office/drawing/2014/main" id="{33402332-3EAC-573B-1DE6-0206C2360232}"/>
              </a:ext>
            </a:extLst>
          </p:cNvPr>
          <p:cNvCxnSpPr>
            <a:cxnSpLocks/>
          </p:cNvCxnSpPr>
          <p:nvPr/>
        </p:nvCxnSpPr>
        <p:spPr>
          <a:xfrm flipV="1">
            <a:off x="8778636" y="3058597"/>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D879F42-EA9F-9C2F-09FD-8A4677A117F6}"/>
              </a:ext>
            </a:extLst>
          </p:cNvPr>
          <p:cNvCxnSpPr>
            <a:cxnSpLocks/>
          </p:cNvCxnSpPr>
          <p:nvPr/>
        </p:nvCxnSpPr>
        <p:spPr>
          <a:xfrm flipV="1">
            <a:off x="9336713" y="3058597"/>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97F68502-7222-334C-1C81-5662DC95A4EA}"/>
              </a:ext>
            </a:extLst>
          </p:cNvPr>
          <p:cNvSpPr txBox="1"/>
          <p:nvPr/>
        </p:nvSpPr>
        <p:spPr>
          <a:xfrm>
            <a:off x="8778636" y="1995612"/>
            <a:ext cx="646975" cy="200055"/>
          </a:xfrm>
          <a:prstGeom prst="rect">
            <a:avLst/>
          </a:prstGeom>
          <a:noFill/>
        </p:spPr>
        <p:txBody>
          <a:bodyPr wrap="square" rtlCol="0">
            <a:spAutoFit/>
          </a:bodyPr>
          <a:lstStyle/>
          <a:p>
            <a:pPr algn="ctr"/>
            <a:r>
              <a:rPr lang="en-US" sz="700" b="1">
                <a:solidFill>
                  <a:schemeClr val="bg1"/>
                </a:solidFill>
              </a:rPr>
              <a:t>3000 MW</a:t>
            </a:r>
          </a:p>
        </p:txBody>
      </p:sp>
      <p:cxnSp>
        <p:nvCxnSpPr>
          <p:cNvPr id="50" name="Straight Connector 49">
            <a:extLst>
              <a:ext uri="{FF2B5EF4-FFF2-40B4-BE49-F238E27FC236}">
                <a16:creationId xmlns:a16="http://schemas.microsoft.com/office/drawing/2014/main" id="{DDDBF9CC-0DA4-3050-87E1-5313B35611B8}"/>
              </a:ext>
            </a:extLst>
          </p:cNvPr>
          <p:cNvCxnSpPr>
            <a:cxnSpLocks/>
          </p:cNvCxnSpPr>
          <p:nvPr/>
        </p:nvCxnSpPr>
        <p:spPr>
          <a:xfrm flipV="1">
            <a:off x="8778636" y="2093641"/>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0704C7C-DD33-8156-CACE-0C5D2624E787}"/>
              </a:ext>
            </a:extLst>
          </p:cNvPr>
          <p:cNvCxnSpPr>
            <a:cxnSpLocks/>
          </p:cNvCxnSpPr>
          <p:nvPr/>
        </p:nvCxnSpPr>
        <p:spPr>
          <a:xfrm flipV="1">
            <a:off x="9336713" y="2093641"/>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26E3447D-FDFA-BD4C-1D4A-DE0C45A44381}"/>
              </a:ext>
            </a:extLst>
          </p:cNvPr>
          <p:cNvSpPr txBox="1"/>
          <p:nvPr/>
        </p:nvSpPr>
        <p:spPr>
          <a:xfrm>
            <a:off x="8778636" y="1126926"/>
            <a:ext cx="646975" cy="200055"/>
          </a:xfrm>
          <a:prstGeom prst="rect">
            <a:avLst/>
          </a:prstGeom>
          <a:noFill/>
        </p:spPr>
        <p:txBody>
          <a:bodyPr wrap="square" rtlCol="0">
            <a:spAutoFit/>
          </a:bodyPr>
          <a:lstStyle/>
          <a:p>
            <a:pPr algn="ctr"/>
            <a:r>
              <a:rPr lang="en-US" sz="700" b="1">
                <a:solidFill>
                  <a:schemeClr val="bg1"/>
                </a:solidFill>
              </a:rPr>
              <a:t>3500 MW</a:t>
            </a:r>
          </a:p>
        </p:txBody>
      </p:sp>
      <p:cxnSp>
        <p:nvCxnSpPr>
          <p:cNvPr id="53" name="Straight Connector 52">
            <a:extLst>
              <a:ext uri="{FF2B5EF4-FFF2-40B4-BE49-F238E27FC236}">
                <a16:creationId xmlns:a16="http://schemas.microsoft.com/office/drawing/2014/main" id="{74E25F31-3FA7-E03F-F16E-631AE8269F49}"/>
              </a:ext>
            </a:extLst>
          </p:cNvPr>
          <p:cNvCxnSpPr>
            <a:cxnSpLocks/>
          </p:cNvCxnSpPr>
          <p:nvPr/>
        </p:nvCxnSpPr>
        <p:spPr>
          <a:xfrm flipV="1">
            <a:off x="8778636" y="1224955"/>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559B657-6423-57FF-FFC7-BFA0ADD84266}"/>
              </a:ext>
            </a:extLst>
          </p:cNvPr>
          <p:cNvCxnSpPr>
            <a:cxnSpLocks/>
          </p:cNvCxnSpPr>
          <p:nvPr/>
        </p:nvCxnSpPr>
        <p:spPr>
          <a:xfrm flipV="1">
            <a:off x="9336713" y="1224955"/>
            <a:ext cx="88899" cy="1333"/>
          </a:xfrm>
          <a:prstGeom prst="line">
            <a:avLst/>
          </a:prstGeom>
          <a:ln w="19050">
            <a:solidFill>
              <a:schemeClr val="bg1"/>
            </a:solidFill>
            <a:prstDash val="soli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30155B23-6B16-DAAF-DCD3-318F379AEEAC}"/>
              </a:ext>
            </a:extLst>
          </p:cNvPr>
          <p:cNvSpPr txBox="1"/>
          <p:nvPr/>
        </p:nvSpPr>
        <p:spPr>
          <a:xfrm>
            <a:off x="7026773" y="5539830"/>
            <a:ext cx="1466358" cy="646331"/>
          </a:xfrm>
          <a:prstGeom prst="rect">
            <a:avLst/>
          </a:prstGeom>
          <a:noFill/>
          <a:ln>
            <a:noFill/>
          </a:ln>
        </p:spPr>
        <p:txBody>
          <a:bodyPr wrap="square" rtlCol="0">
            <a:spAutoFit/>
          </a:bodyPr>
          <a:lstStyle/>
          <a:p>
            <a:pPr algn="r"/>
            <a:r>
              <a:rPr lang="en-US" sz="1200" b="1" dirty="0"/>
              <a:t>PRC &lt;1000 MW </a:t>
            </a:r>
          </a:p>
          <a:p>
            <a:pPr algn="r"/>
            <a:r>
              <a:rPr lang="en-US" sz="1200" dirty="0"/>
              <a:t>Firm Load shed</a:t>
            </a:r>
          </a:p>
          <a:p>
            <a:pPr algn="r"/>
            <a:r>
              <a:rPr lang="en-US" sz="1200" dirty="0"/>
              <a:t>in 100 MW blocks</a:t>
            </a:r>
          </a:p>
        </p:txBody>
      </p:sp>
      <p:sp>
        <p:nvSpPr>
          <p:cNvPr id="57" name="TextBox 56">
            <a:extLst>
              <a:ext uri="{FF2B5EF4-FFF2-40B4-BE49-F238E27FC236}">
                <a16:creationId xmlns:a16="http://schemas.microsoft.com/office/drawing/2014/main" id="{185F8490-FDBA-70B0-160D-50E301ABF7ED}"/>
              </a:ext>
            </a:extLst>
          </p:cNvPr>
          <p:cNvSpPr txBox="1"/>
          <p:nvPr/>
        </p:nvSpPr>
        <p:spPr>
          <a:xfrm>
            <a:off x="7026773" y="4893619"/>
            <a:ext cx="1466358" cy="461665"/>
          </a:xfrm>
          <a:prstGeom prst="rect">
            <a:avLst/>
          </a:prstGeom>
          <a:noFill/>
          <a:ln>
            <a:noFill/>
          </a:ln>
        </p:spPr>
        <p:txBody>
          <a:bodyPr wrap="square" rtlCol="0">
            <a:spAutoFit/>
          </a:bodyPr>
          <a:lstStyle/>
          <a:p>
            <a:pPr algn="r"/>
            <a:r>
              <a:rPr lang="en-US" sz="1200" b="1" dirty="0"/>
              <a:t>PRC &lt;1430 MW</a:t>
            </a:r>
          </a:p>
          <a:p>
            <a:pPr algn="r"/>
            <a:r>
              <a:rPr lang="en-US" sz="1200" dirty="0"/>
              <a:t>EEA Level 3</a:t>
            </a:r>
          </a:p>
        </p:txBody>
      </p:sp>
      <p:sp>
        <p:nvSpPr>
          <p:cNvPr id="58" name="TextBox 57">
            <a:extLst>
              <a:ext uri="{FF2B5EF4-FFF2-40B4-BE49-F238E27FC236}">
                <a16:creationId xmlns:a16="http://schemas.microsoft.com/office/drawing/2014/main" id="{75278DE4-8C81-9317-612B-A0819022911E}"/>
              </a:ext>
            </a:extLst>
          </p:cNvPr>
          <p:cNvSpPr txBox="1"/>
          <p:nvPr/>
        </p:nvSpPr>
        <p:spPr>
          <a:xfrm>
            <a:off x="7126065" y="4234005"/>
            <a:ext cx="1367065" cy="461665"/>
          </a:xfrm>
          <a:prstGeom prst="rect">
            <a:avLst/>
          </a:prstGeom>
          <a:noFill/>
          <a:ln>
            <a:noFill/>
          </a:ln>
        </p:spPr>
        <p:txBody>
          <a:bodyPr wrap="square" rtlCol="0">
            <a:spAutoFit/>
          </a:bodyPr>
          <a:lstStyle/>
          <a:p>
            <a:pPr algn="r"/>
            <a:r>
              <a:rPr lang="en-US" sz="1200" b="1" dirty="0"/>
              <a:t>PRC &lt;1750 MW</a:t>
            </a:r>
          </a:p>
          <a:p>
            <a:pPr algn="r"/>
            <a:r>
              <a:rPr lang="en-US" sz="1200" dirty="0"/>
              <a:t>EEA Level 2</a:t>
            </a:r>
          </a:p>
        </p:txBody>
      </p:sp>
      <p:sp>
        <p:nvSpPr>
          <p:cNvPr id="59" name="TextBox 58">
            <a:extLst>
              <a:ext uri="{FF2B5EF4-FFF2-40B4-BE49-F238E27FC236}">
                <a16:creationId xmlns:a16="http://schemas.microsoft.com/office/drawing/2014/main" id="{3FBD3B49-5FC1-83AD-19C9-42A7B7E1D2B0}"/>
              </a:ext>
            </a:extLst>
          </p:cNvPr>
          <p:cNvSpPr txBox="1"/>
          <p:nvPr/>
        </p:nvSpPr>
        <p:spPr>
          <a:xfrm>
            <a:off x="7026773" y="3182446"/>
            <a:ext cx="1466358" cy="461665"/>
          </a:xfrm>
          <a:prstGeom prst="rect">
            <a:avLst/>
          </a:prstGeom>
          <a:noFill/>
          <a:ln>
            <a:noFill/>
          </a:ln>
        </p:spPr>
        <p:txBody>
          <a:bodyPr wrap="square" rtlCol="0">
            <a:spAutoFit/>
          </a:bodyPr>
          <a:lstStyle/>
          <a:p>
            <a:pPr algn="r"/>
            <a:r>
              <a:rPr lang="en-US" sz="1200" b="1" dirty="0"/>
              <a:t>PRC &lt;2300 MW </a:t>
            </a:r>
          </a:p>
          <a:p>
            <a:pPr algn="r"/>
            <a:r>
              <a:rPr lang="en-US" sz="1200" dirty="0"/>
              <a:t>EEA Level 1</a:t>
            </a:r>
          </a:p>
        </p:txBody>
      </p:sp>
      <p:sp>
        <p:nvSpPr>
          <p:cNvPr id="60" name="TextBox 59">
            <a:extLst>
              <a:ext uri="{FF2B5EF4-FFF2-40B4-BE49-F238E27FC236}">
                <a16:creationId xmlns:a16="http://schemas.microsoft.com/office/drawing/2014/main" id="{919A7CFF-6511-7917-C391-263C337F4401}"/>
              </a:ext>
            </a:extLst>
          </p:cNvPr>
          <p:cNvSpPr txBox="1"/>
          <p:nvPr/>
        </p:nvSpPr>
        <p:spPr>
          <a:xfrm>
            <a:off x="6177399" y="1635377"/>
            <a:ext cx="2315732" cy="461665"/>
          </a:xfrm>
          <a:prstGeom prst="rect">
            <a:avLst/>
          </a:prstGeom>
          <a:solidFill>
            <a:srgbClr val="FFE6CC"/>
          </a:solidFill>
          <a:ln w="19050">
            <a:solidFill>
              <a:srgbClr val="FF8200"/>
            </a:solidFill>
          </a:ln>
        </p:spPr>
        <p:txBody>
          <a:bodyPr wrap="square" rtlCol="0">
            <a:spAutoFit/>
          </a:bodyPr>
          <a:lstStyle/>
          <a:p>
            <a:pPr algn="r"/>
            <a:r>
              <a:rPr lang="en-US" sz="1200" b="1" dirty="0"/>
              <a:t>PRC &lt;3100 MW – </a:t>
            </a:r>
            <a:r>
              <a:rPr lang="en-US" sz="1200" dirty="0"/>
              <a:t>May deploy Registered Curtailable Loads</a:t>
            </a:r>
          </a:p>
        </p:txBody>
      </p:sp>
      <p:sp>
        <p:nvSpPr>
          <p:cNvPr id="61" name="TextBox 60">
            <a:extLst>
              <a:ext uri="{FF2B5EF4-FFF2-40B4-BE49-F238E27FC236}">
                <a16:creationId xmlns:a16="http://schemas.microsoft.com/office/drawing/2014/main" id="{5DBE447F-4FBC-0C7D-C986-AD3CA4A497E6}"/>
              </a:ext>
            </a:extLst>
          </p:cNvPr>
          <p:cNvSpPr txBox="1"/>
          <p:nvPr/>
        </p:nvSpPr>
        <p:spPr>
          <a:xfrm>
            <a:off x="7026773" y="2115729"/>
            <a:ext cx="1466357" cy="461665"/>
          </a:xfrm>
          <a:prstGeom prst="rect">
            <a:avLst/>
          </a:prstGeom>
          <a:noFill/>
          <a:ln>
            <a:noFill/>
          </a:ln>
        </p:spPr>
        <p:txBody>
          <a:bodyPr wrap="square" rtlCol="0">
            <a:spAutoFit/>
          </a:bodyPr>
          <a:lstStyle/>
          <a:p>
            <a:pPr algn="r"/>
            <a:r>
              <a:rPr lang="en-US" sz="1200" b="1" dirty="0"/>
              <a:t>PRC &lt;3000 MW </a:t>
            </a:r>
          </a:p>
          <a:p>
            <a:pPr algn="r"/>
            <a:r>
              <a:rPr lang="en-US" sz="1200" dirty="0"/>
              <a:t>May deploy ERS</a:t>
            </a:r>
          </a:p>
        </p:txBody>
      </p:sp>
      <p:cxnSp>
        <p:nvCxnSpPr>
          <p:cNvPr id="63" name="Straight Connector 62">
            <a:extLst>
              <a:ext uri="{FF2B5EF4-FFF2-40B4-BE49-F238E27FC236}">
                <a16:creationId xmlns:a16="http://schemas.microsoft.com/office/drawing/2014/main" id="{E94E202E-4F56-6840-2AE2-EF98ED5DB3EC}"/>
              </a:ext>
            </a:extLst>
          </p:cNvPr>
          <p:cNvCxnSpPr>
            <a:cxnSpLocks/>
            <a:stCxn id="55" idx="3"/>
            <a:endCxn id="19" idx="1"/>
          </p:cNvCxnSpPr>
          <p:nvPr/>
        </p:nvCxnSpPr>
        <p:spPr>
          <a:xfrm flipV="1">
            <a:off x="8493131" y="5860661"/>
            <a:ext cx="285505" cy="23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Connector: Elbow 67">
            <a:extLst>
              <a:ext uri="{FF2B5EF4-FFF2-40B4-BE49-F238E27FC236}">
                <a16:creationId xmlns:a16="http://schemas.microsoft.com/office/drawing/2014/main" id="{20893A3D-9FE7-F74D-B570-42FEC6832AC1}"/>
              </a:ext>
            </a:extLst>
          </p:cNvPr>
          <p:cNvCxnSpPr>
            <a:cxnSpLocks/>
            <a:stCxn id="49" idx="1"/>
            <a:endCxn id="61" idx="3"/>
          </p:cNvCxnSpPr>
          <p:nvPr/>
        </p:nvCxnSpPr>
        <p:spPr>
          <a:xfrm rot="10800000" flipV="1">
            <a:off x="8493130" y="2095640"/>
            <a:ext cx="285506" cy="250922"/>
          </a:xfrm>
          <a:prstGeom prst="bentConnector3">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Connector: Elbow 69">
            <a:extLst>
              <a:ext uri="{FF2B5EF4-FFF2-40B4-BE49-F238E27FC236}">
                <a16:creationId xmlns:a16="http://schemas.microsoft.com/office/drawing/2014/main" id="{FB4E9CE6-4930-6043-EFE0-0CA6CA0BEA4B}"/>
              </a:ext>
            </a:extLst>
          </p:cNvPr>
          <p:cNvCxnSpPr>
            <a:cxnSpLocks/>
            <a:endCxn id="60" idx="3"/>
          </p:cNvCxnSpPr>
          <p:nvPr/>
        </p:nvCxnSpPr>
        <p:spPr>
          <a:xfrm rot="10800000">
            <a:off x="8493132" y="1866211"/>
            <a:ext cx="284681" cy="94407"/>
          </a:xfrm>
          <a:prstGeom prst="bentConnector3">
            <a:avLst/>
          </a:prstGeom>
          <a:ln w="19050">
            <a:solidFill>
              <a:srgbClr val="FF8200"/>
            </a:solidFill>
          </a:ln>
        </p:spPr>
        <p:style>
          <a:lnRef idx="1">
            <a:schemeClr val="accent1"/>
          </a:lnRef>
          <a:fillRef idx="0">
            <a:schemeClr val="accent1"/>
          </a:fillRef>
          <a:effectRef idx="0">
            <a:schemeClr val="accent1"/>
          </a:effectRef>
          <a:fontRef idx="minor">
            <a:schemeClr val="tx1"/>
          </a:fontRef>
        </p:style>
      </p:cxnSp>
      <p:sp>
        <p:nvSpPr>
          <p:cNvPr id="6" name="Rectangle: Rounded Corners 5">
            <a:hlinkClick r:id="rId3" action="ppaction://hlinksldjump"/>
            <a:extLst>
              <a:ext uri="{FF2B5EF4-FFF2-40B4-BE49-F238E27FC236}">
                <a16:creationId xmlns:a16="http://schemas.microsoft.com/office/drawing/2014/main" id="{02E695E1-115C-A49B-0073-E3A34862D9F5}"/>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cxnSp>
        <p:nvCxnSpPr>
          <p:cNvPr id="22" name="Straight Connector 21">
            <a:extLst>
              <a:ext uri="{FF2B5EF4-FFF2-40B4-BE49-F238E27FC236}">
                <a16:creationId xmlns:a16="http://schemas.microsoft.com/office/drawing/2014/main" id="{860E2E4A-88D5-0EDA-78F8-CA8401236FBE}"/>
              </a:ext>
            </a:extLst>
          </p:cNvPr>
          <p:cNvCxnSpPr>
            <a:cxnSpLocks/>
          </p:cNvCxnSpPr>
          <p:nvPr/>
        </p:nvCxnSpPr>
        <p:spPr>
          <a:xfrm>
            <a:off x="8492306" y="5123209"/>
            <a:ext cx="285505" cy="37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1925D05-2988-6B6A-E7FF-EA92CB54F218}"/>
              </a:ext>
            </a:extLst>
          </p:cNvPr>
          <p:cNvCxnSpPr>
            <a:cxnSpLocks/>
          </p:cNvCxnSpPr>
          <p:nvPr/>
        </p:nvCxnSpPr>
        <p:spPr>
          <a:xfrm>
            <a:off x="8492305" y="4458171"/>
            <a:ext cx="285505" cy="37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9482ED5-80D7-886F-896D-FB5ECF431FA3}"/>
              </a:ext>
            </a:extLst>
          </p:cNvPr>
          <p:cNvCxnSpPr>
            <a:cxnSpLocks/>
          </p:cNvCxnSpPr>
          <p:nvPr/>
        </p:nvCxnSpPr>
        <p:spPr>
          <a:xfrm>
            <a:off x="8492305" y="3405723"/>
            <a:ext cx="285505" cy="379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3E27F0D8-1B4E-DB84-04B3-F39303C3A029}"/>
              </a:ext>
            </a:extLst>
          </p:cNvPr>
          <p:cNvSpPr txBox="1"/>
          <p:nvPr/>
        </p:nvSpPr>
        <p:spPr>
          <a:xfrm>
            <a:off x="9711113" y="4665641"/>
            <a:ext cx="2047767" cy="646331"/>
          </a:xfrm>
          <a:prstGeom prst="rect">
            <a:avLst/>
          </a:prstGeom>
          <a:noFill/>
          <a:ln>
            <a:noFill/>
          </a:ln>
        </p:spPr>
        <p:txBody>
          <a:bodyPr wrap="square" rtlCol="0">
            <a:spAutoFit/>
          </a:bodyPr>
          <a:lstStyle/>
          <a:p>
            <a:r>
              <a:rPr lang="en-US" sz="1200" b="1" dirty="0">
                <a:solidFill>
                  <a:srgbClr val="685BC7"/>
                </a:solidFill>
              </a:rPr>
              <a:t>PRC &lt;1500 MW </a:t>
            </a:r>
          </a:p>
          <a:p>
            <a:r>
              <a:rPr lang="en-US" sz="1200" dirty="0">
                <a:solidFill>
                  <a:srgbClr val="685BC7"/>
                </a:solidFill>
              </a:rPr>
              <a:t>EEA Level 3 and firm Load shed in 100 MW blocks</a:t>
            </a:r>
          </a:p>
        </p:txBody>
      </p:sp>
      <p:cxnSp>
        <p:nvCxnSpPr>
          <p:cNvPr id="38" name="Straight Connector 37">
            <a:extLst>
              <a:ext uri="{FF2B5EF4-FFF2-40B4-BE49-F238E27FC236}">
                <a16:creationId xmlns:a16="http://schemas.microsoft.com/office/drawing/2014/main" id="{6C93B476-6E22-0C9C-68C0-B318BD904401}"/>
              </a:ext>
            </a:extLst>
          </p:cNvPr>
          <p:cNvCxnSpPr>
            <a:cxnSpLocks/>
          </p:cNvCxnSpPr>
          <p:nvPr/>
        </p:nvCxnSpPr>
        <p:spPr>
          <a:xfrm flipV="1">
            <a:off x="9425609" y="4988807"/>
            <a:ext cx="285505" cy="2335"/>
          </a:xfrm>
          <a:prstGeom prst="line">
            <a:avLst/>
          </a:prstGeom>
          <a:ln w="19050">
            <a:solidFill>
              <a:srgbClr val="685BC7"/>
            </a:solidFill>
            <a:prstDash val="sysDot"/>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6C443C94-D4AB-F74A-FD2E-817D875B3756}"/>
              </a:ext>
            </a:extLst>
          </p:cNvPr>
          <p:cNvSpPr txBox="1"/>
          <p:nvPr/>
        </p:nvSpPr>
        <p:spPr>
          <a:xfrm>
            <a:off x="9711114" y="3701161"/>
            <a:ext cx="1466358" cy="461665"/>
          </a:xfrm>
          <a:prstGeom prst="rect">
            <a:avLst/>
          </a:prstGeom>
          <a:noFill/>
          <a:ln>
            <a:noFill/>
          </a:ln>
        </p:spPr>
        <p:txBody>
          <a:bodyPr wrap="square" rtlCol="0">
            <a:spAutoFit/>
          </a:bodyPr>
          <a:lstStyle/>
          <a:p>
            <a:r>
              <a:rPr lang="en-US" sz="1200" b="1" dirty="0">
                <a:solidFill>
                  <a:srgbClr val="685BC7"/>
                </a:solidFill>
              </a:rPr>
              <a:t>PRC &lt;2000 MW </a:t>
            </a:r>
          </a:p>
          <a:p>
            <a:r>
              <a:rPr lang="en-US" sz="1200" dirty="0">
                <a:solidFill>
                  <a:srgbClr val="685BC7"/>
                </a:solidFill>
              </a:rPr>
              <a:t>EEA Level 2</a:t>
            </a:r>
          </a:p>
        </p:txBody>
      </p:sp>
      <p:cxnSp>
        <p:nvCxnSpPr>
          <p:cNvPr id="56" name="Straight Connector 55">
            <a:extLst>
              <a:ext uri="{FF2B5EF4-FFF2-40B4-BE49-F238E27FC236}">
                <a16:creationId xmlns:a16="http://schemas.microsoft.com/office/drawing/2014/main" id="{DD776082-202A-3367-25ED-C5E144251686}"/>
              </a:ext>
            </a:extLst>
          </p:cNvPr>
          <p:cNvCxnSpPr>
            <a:cxnSpLocks/>
          </p:cNvCxnSpPr>
          <p:nvPr/>
        </p:nvCxnSpPr>
        <p:spPr>
          <a:xfrm flipV="1">
            <a:off x="9425609" y="3923812"/>
            <a:ext cx="285505" cy="2335"/>
          </a:xfrm>
          <a:prstGeom prst="line">
            <a:avLst/>
          </a:prstGeom>
          <a:ln w="19050">
            <a:solidFill>
              <a:srgbClr val="685BC7"/>
            </a:solidFill>
            <a:prstDash val="sysDot"/>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2F38EB5F-3418-CAF2-B15F-DD905B44C65F}"/>
              </a:ext>
            </a:extLst>
          </p:cNvPr>
          <p:cNvSpPr txBox="1"/>
          <p:nvPr/>
        </p:nvSpPr>
        <p:spPr>
          <a:xfrm>
            <a:off x="9713746" y="2834068"/>
            <a:ext cx="1466358" cy="461665"/>
          </a:xfrm>
          <a:prstGeom prst="rect">
            <a:avLst/>
          </a:prstGeom>
          <a:noFill/>
          <a:ln>
            <a:noFill/>
          </a:ln>
        </p:spPr>
        <p:txBody>
          <a:bodyPr wrap="square" rtlCol="0">
            <a:spAutoFit/>
          </a:bodyPr>
          <a:lstStyle/>
          <a:p>
            <a:r>
              <a:rPr lang="en-US" sz="1200" b="1" dirty="0">
                <a:solidFill>
                  <a:srgbClr val="685BC7"/>
                </a:solidFill>
              </a:rPr>
              <a:t>PRC &lt;2500 MW </a:t>
            </a:r>
          </a:p>
          <a:p>
            <a:r>
              <a:rPr lang="en-US" sz="1200" dirty="0">
                <a:solidFill>
                  <a:srgbClr val="685BC7"/>
                </a:solidFill>
              </a:rPr>
              <a:t>EEA Level 1</a:t>
            </a:r>
          </a:p>
        </p:txBody>
      </p:sp>
      <p:cxnSp>
        <p:nvCxnSpPr>
          <p:cNvPr id="67" name="Straight Connector 66">
            <a:extLst>
              <a:ext uri="{FF2B5EF4-FFF2-40B4-BE49-F238E27FC236}">
                <a16:creationId xmlns:a16="http://schemas.microsoft.com/office/drawing/2014/main" id="{DEBB16BD-65A0-4D10-C30F-2CAF7A3510B3}"/>
              </a:ext>
            </a:extLst>
          </p:cNvPr>
          <p:cNvCxnSpPr>
            <a:cxnSpLocks/>
          </p:cNvCxnSpPr>
          <p:nvPr/>
        </p:nvCxnSpPr>
        <p:spPr>
          <a:xfrm flipV="1">
            <a:off x="9428241" y="3056719"/>
            <a:ext cx="285505" cy="2335"/>
          </a:xfrm>
          <a:prstGeom prst="line">
            <a:avLst/>
          </a:prstGeom>
          <a:ln w="19050">
            <a:solidFill>
              <a:srgbClr val="685BC7"/>
            </a:solidFill>
            <a:prstDash val="sysDot"/>
          </a:ln>
        </p:spPr>
        <p:style>
          <a:lnRef idx="1">
            <a:schemeClr val="accent1"/>
          </a:lnRef>
          <a:fillRef idx="0">
            <a:schemeClr val="accent1"/>
          </a:fillRef>
          <a:effectRef idx="0">
            <a:schemeClr val="accent1"/>
          </a:effectRef>
          <a:fontRef idx="minor">
            <a:schemeClr val="tx1"/>
          </a:fontRef>
        </p:style>
      </p:cxnSp>
      <p:cxnSp>
        <p:nvCxnSpPr>
          <p:cNvPr id="69" name="Connector: Elbow 68">
            <a:extLst>
              <a:ext uri="{FF2B5EF4-FFF2-40B4-BE49-F238E27FC236}">
                <a16:creationId xmlns:a16="http://schemas.microsoft.com/office/drawing/2014/main" id="{B777C66E-FA66-86A5-2085-A159C50ED027}"/>
              </a:ext>
            </a:extLst>
          </p:cNvPr>
          <p:cNvCxnSpPr>
            <a:cxnSpLocks/>
          </p:cNvCxnSpPr>
          <p:nvPr/>
        </p:nvCxnSpPr>
        <p:spPr>
          <a:xfrm rot="10800000" flipH="1" flipV="1">
            <a:off x="9424300" y="2092345"/>
            <a:ext cx="285506" cy="250922"/>
          </a:xfrm>
          <a:prstGeom prst="bentConnector3">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085CD33C-26F6-903B-AEBA-7C35830D80E9}"/>
              </a:ext>
            </a:extLst>
          </p:cNvPr>
          <p:cNvSpPr txBox="1"/>
          <p:nvPr/>
        </p:nvSpPr>
        <p:spPr>
          <a:xfrm>
            <a:off x="9711114" y="2113276"/>
            <a:ext cx="1466358" cy="461665"/>
          </a:xfrm>
          <a:prstGeom prst="rect">
            <a:avLst/>
          </a:prstGeom>
          <a:noFill/>
          <a:ln>
            <a:noFill/>
          </a:ln>
        </p:spPr>
        <p:txBody>
          <a:bodyPr wrap="square" rtlCol="0">
            <a:spAutoFit/>
          </a:bodyPr>
          <a:lstStyle/>
          <a:p>
            <a:r>
              <a:rPr lang="en-US" sz="1200" b="1" dirty="0"/>
              <a:t>PRC &lt;3000 MW </a:t>
            </a:r>
          </a:p>
          <a:p>
            <a:r>
              <a:rPr lang="en-US" sz="1200" dirty="0"/>
              <a:t>May deploy ERS</a:t>
            </a:r>
          </a:p>
        </p:txBody>
      </p:sp>
      <p:cxnSp>
        <p:nvCxnSpPr>
          <p:cNvPr id="72" name="Connector: Elbow 71">
            <a:extLst>
              <a:ext uri="{FF2B5EF4-FFF2-40B4-BE49-F238E27FC236}">
                <a16:creationId xmlns:a16="http://schemas.microsoft.com/office/drawing/2014/main" id="{249DCC6C-3805-807F-EF85-9A616B2D3DC1}"/>
              </a:ext>
            </a:extLst>
          </p:cNvPr>
          <p:cNvCxnSpPr>
            <a:cxnSpLocks/>
          </p:cNvCxnSpPr>
          <p:nvPr/>
        </p:nvCxnSpPr>
        <p:spPr>
          <a:xfrm rot="10800000" flipH="1">
            <a:off x="9424300" y="1867329"/>
            <a:ext cx="284680" cy="94403"/>
          </a:xfrm>
          <a:prstGeom prst="bentConnector3">
            <a:avLst/>
          </a:prstGeom>
          <a:ln w="19050">
            <a:solidFill>
              <a:srgbClr val="FF8200"/>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9EA8A7F4-E3DD-738B-B462-985BC444FEF9}"/>
              </a:ext>
            </a:extLst>
          </p:cNvPr>
          <p:cNvSpPr txBox="1"/>
          <p:nvPr/>
        </p:nvSpPr>
        <p:spPr>
          <a:xfrm>
            <a:off x="9708980" y="1636668"/>
            <a:ext cx="2288759" cy="461665"/>
          </a:xfrm>
          <a:prstGeom prst="rect">
            <a:avLst/>
          </a:prstGeom>
          <a:solidFill>
            <a:srgbClr val="FFE6CC"/>
          </a:solidFill>
          <a:ln w="19050">
            <a:solidFill>
              <a:srgbClr val="FF8200"/>
            </a:solidFill>
          </a:ln>
        </p:spPr>
        <p:txBody>
          <a:bodyPr wrap="square" rtlCol="0">
            <a:spAutoFit/>
          </a:bodyPr>
          <a:lstStyle/>
          <a:p>
            <a:r>
              <a:rPr lang="en-US" sz="1200" b="1" dirty="0"/>
              <a:t>PRC &lt;3100 MW – </a:t>
            </a:r>
            <a:r>
              <a:rPr lang="en-US" sz="1200" dirty="0"/>
              <a:t>May deploy Registered Curtailable Loads</a:t>
            </a:r>
          </a:p>
        </p:txBody>
      </p:sp>
      <p:sp>
        <p:nvSpPr>
          <p:cNvPr id="75" name="Rectangle: Rounded Corners 74">
            <a:extLst>
              <a:ext uri="{FF2B5EF4-FFF2-40B4-BE49-F238E27FC236}">
                <a16:creationId xmlns:a16="http://schemas.microsoft.com/office/drawing/2014/main" id="{FF4F6576-718F-12A4-FF82-0DCBB77F8D79}"/>
              </a:ext>
            </a:extLst>
          </p:cNvPr>
          <p:cNvSpPr/>
          <p:nvPr/>
        </p:nvSpPr>
        <p:spPr>
          <a:xfrm>
            <a:off x="6174771" y="767401"/>
            <a:ext cx="2315732" cy="409761"/>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Current</a:t>
            </a:r>
          </a:p>
        </p:txBody>
      </p:sp>
      <p:sp>
        <p:nvSpPr>
          <p:cNvPr id="77" name="Rectangle: Rounded Corners 76">
            <a:extLst>
              <a:ext uri="{FF2B5EF4-FFF2-40B4-BE49-F238E27FC236}">
                <a16:creationId xmlns:a16="http://schemas.microsoft.com/office/drawing/2014/main" id="{BBB9B613-0060-6683-CFBB-CCD9629B53AC}"/>
              </a:ext>
            </a:extLst>
          </p:cNvPr>
          <p:cNvSpPr/>
          <p:nvPr/>
        </p:nvSpPr>
        <p:spPr>
          <a:xfrm>
            <a:off x="9708980" y="766525"/>
            <a:ext cx="2315732" cy="409761"/>
          </a:xfrm>
          <a:prstGeom prst="roundRect">
            <a:avLst/>
          </a:prstGeom>
          <a:solidFill>
            <a:srgbClr val="685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Post-NPRR1176</a:t>
            </a:r>
          </a:p>
          <a:p>
            <a:pPr algn="ctr"/>
            <a:r>
              <a:rPr lang="en-US" sz="700" dirty="0"/>
              <a:t>(Expected October 1, 2023)</a:t>
            </a:r>
          </a:p>
        </p:txBody>
      </p:sp>
    </p:spTree>
    <p:extLst>
      <p:ext uri="{BB962C8B-B14F-4D97-AF65-F5344CB8AC3E}">
        <p14:creationId xmlns:p14="http://schemas.microsoft.com/office/powerpoint/2010/main" val="37959023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a:t>Additions and Changes to RIOO</a:t>
            </a:r>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p:txBody>
          <a:bodyPr>
            <a:normAutofit fontScale="92500" lnSpcReduction="10000"/>
          </a:bodyPr>
          <a:lstStyle/>
          <a:p>
            <a:r>
              <a:rPr lang="en-US" dirty="0"/>
              <a:t>Two new sections will be added to RIOO:</a:t>
            </a:r>
          </a:p>
          <a:p>
            <a:pPr lvl="1"/>
            <a:r>
              <a:rPr lang="en-US" dirty="0">
                <a:solidFill>
                  <a:schemeClr val="tx1"/>
                </a:solidFill>
              </a:rPr>
              <a:t>Large Load Interconnection Study (LLIS) – this section will also handle the provision of information by Loads 25 MW and greater</a:t>
            </a:r>
          </a:p>
          <a:p>
            <a:pPr lvl="1"/>
            <a:r>
              <a:rPr lang="en-US" dirty="0">
                <a:solidFill>
                  <a:schemeClr val="tx1"/>
                </a:solidFill>
              </a:rPr>
              <a:t>Registration as a Registered Curtailable Load (RCL)</a:t>
            </a:r>
          </a:p>
          <a:p>
            <a:pPr marL="0" indent="0">
              <a:buNone/>
            </a:pPr>
            <a:endParaRPr lang="en-US" dirty="0"/>
          </a:p>
          <a:p>
            <a:r>
              <a:rPr lang="en-US" dirty="0"/>
              <a:t>During the LLIS, RIOO will be used in a similar manner to the Generation Interconnection process, allowing coordination between ERCOT, the TSP(s), and the ILLE</a:t>
            </a:r>
          </a:p>
          <a:p>
            <a:endParaRPr lang="en-US" dirty="0"/>
          </a:p>
          <a:p>
            <a:r>
              <a:rPr lang="en-US" dirty="0"/>
              <a:t>Existing fields from the Generation Resource and Load Resource registration processes that are applicable to Large Loads will be reused where possible. </a:t>
            </a:r>
          </a:p>
          <a:p>
            <a:pPr lvl="1"/>
            <a:r>
              <a:rPr lang="en-US" dirty="0">
                <a:solidFill>
                  <a:schemeClr val="tx1"/>
                </a:solidFill>
              </a:rPr>
              <a:t>Some new fields related to Large Loads and the Load Commissioning Plan are added.</a:t>
            </a:r>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43</a:t>
            </a:fld>
            <a:endParaRPr lang="en-US"/>
          </a:p>
        </p:txBody>
      </p:sp>
      <p:sp>
        <p:nvSpPr>
          <p:cNvPr id="13" name="TextBox 12">
            <a:extLst>
              <a:ext uri="{FF2B5EF4-FFF2-40B4-BE49-F238E27FC236}">
                <a16:creationId xmlns:a16="http://schemas.microsoft.com/office/drawing/2014/main" id="{F0CE4C25-A107-16B7-A860-F0C7B986493E}"/>
              </a:ext>
            </a:extLst>
          </p:cNvPr>
          <p:cNvSpPr txBox="1"/>
          <p:nvPr/>
        </p:nvSpPr>
        <p:spPr>
          <a:xfrm>
            <a:off x="2056792" y="6517580"/>
            <a:ext cx="5611333"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NPRR1191 </a:t>
            </a:r>
            <a:r>
              <a:rPr lang="en-US" sz="1400">
                <a:solidFill>
                  <a:srgbClr val="00AEC7"/>
                </a:solidFill>
              </a:rPr>
              <a:t>16.20, </a:t>
            </a:r>
            <a:r>
              <a:rPr lang="en-US" sz="1400" b="1">
                <a:solidFill>
                  <a:srgbClr val="093C61"/>
                </a:solidFill>
              </a:rPr>
              <a:t>PGRR256 </a:t>
            </a:r>
            <a:r>
              <a:rPr lang="en-US" sz="1400">
                <a:solidFill>
                  <a:srgbClr val="093C61"/>
                </a:solidFill>
              </a:rPr>
              <a:t>Section 9, </a:t>
            </a:r>
            <a:r>
              <a:rPr lang="en-US" sz="1400" b="1">
                <a:solidFill>
                  <a:srgbClr val="685BC7"/>
                </a:solidFill>
              </a:rPr>
              <a:t>RRGRR036</a:t>
            </a:r>
          </a:p>
        </p:txBody>
      </p:sp>
      <p:sp>
        <p:nvSpPr>
          <p:cNvPr id="5" name="Rectangle: Rounded Corners 4">
            <a:hlinkClick r:id="rId3" action="ppaction://hlinksldjump"/>
            <a:extLst>
              <a:ext uri="{FF2B5EF4-FFF2-40B4-BE49-F238E27FC236}">
                <a16:creationId xmlns:a16="http://schemas.microsoft.com/office/drawing/2014/main" id="{12EAA2FD-2D0B-9CA1-321E-C4AF595594DE}"/>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6" name="Rectangle: Rounded Corners 5">
            <a:hlinkClick r:id="rId4" action="ppaction://hlinksldjump"/>
            <a:extLst>
              <a:ext uri="{FF2B5EF4-FFF2-40B4-BE49-F238E27FC236}">
                <a16:creationId xmlns:a16="http://schemas.microsoft.com/office/drawing/2014/main" id="{78780723-244A-6B00-07E9-656FA2AF53E6}"/>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1912868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a:t>RIOO – New Fields</a:t>
            </a:r>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p:txBody>
          <a:bodyPr>
            <a:normAutofit fontScale="92500" lnSpcReduction="10000"/>
          </a:bodyPr>
          <a:lstStyle/>
          <a:p>
            <a:r>
              <a:rPr lang="en-US" dirty="0"/>
              <a:t>Required of all Loads 25 MW and greater</a:t>
            </a:r>
            <a:endParaRPr lang="en-US" baseline="30000" dirty="0"/>
          </a:p>
          <a:p>
            <a:pPr lvl="1"/>
            <a:r>
              <a:rPr lang="en-US" dirty="0">
                <a:solidFill>
                  <a:schemeClr val="tx1"/>
                </a:solidFill>
              </a:rPr>
              <a:t>Customer contact information </a:t>
            </a:r>
          </a:p>
          <a:p>
            <a:pPr lvl="1"/>
            <a:r>
              <a:rPr lang="en-US" dirty="0">
                <a:solidFill>
                  <a:schemeClr val="tx1"/>
                </a:solidFill>
              </a:rPr>
              <a:t>Information needed to identify the Load in the Network Operations Model</a:t>
            </a:r>
          </a:p>
          <a:p>
            <a:pPr lvl="1"/>
            <a:r>
              <a:rPr lang="en-US" dirty="0">
                <a:solidFill>
                  <a:schemeClr val="tx1"/>
                </a:solidFill>
              </a:rPr>
              <a:t>Load Registration Type - CLR, Load Resource (“NCLR”), RCL, firm</a:t>
            </a:r>
          </a:p>
          <a:p>
            <a:pPr lvl="1"/>
            <a:r>
              <a:rPr lang="en-US" dirty="0">
                <a:solidFill>
                  <a:schemeClr val="tx1"/>
                </a:solidFill>
              </a:rPr>
              <a:t>Load Classification (Data Center, Crypto, Hydrogen, Manufacturing, Other…)</a:t>
            </a:r>
          </a:p>
          <a:p>
            <a:endParaRPr lang="en-US" dirty="0"/>
          </a:p>
          <a:p>
            <a:r>
              <a:rPr lang="en-US" dirty="0"/>
              <a:t>Additional information required for Loads going through the LLIS process</a:t>
            </a:r>
          </a:p>
          <a:p>
            <a:pPr lvl="1"/>
            <a:r>
              <a:rPr lang="en-US" dirty="0">
                <a:solidFill>
                  <a:schemeClr val="tx1"/>
                </a:solidFill>
              </a:rPr>
              <a:t>Load Commissioning Plan (required of all Large Loads)</a:t>
            </a:r>
          </a:p>
          <a:p>
            <a:pPr lvl="1"/>
            <a:r>
              <a:rPr lang="en-US" dirty="0">
                <a:solidFill>
                  <a:schemeClr val="tx1"/>
                </a:solidFill>
              </a:rPr>
              <a:t>LLIS Application Fee</a:t>
            </a:r>
          </a:p>
          <a:p>
            <a:endParaRPr lang="en-US" dirty="0"/>
          </a:p>
          <a:p>
            <a:r>
              <a:rPr lang="en-US" dirty="0"/>
              <a:t>Information required of RCLs only</a:t>
            </a:r>
          </a:p>
          <a:p>
            <a:pPr lvl="1"/>
            <a:r>
              <a:rPr lang="en-US" dirty="0">
                <a:solidFill>
                  <a:schemeClr val="tx1"/>
                </a:solidFill>
              </a:rPr>
              <a:t>Portion of the Load that is curtailable</a:t>
            </a:r>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44</a:t>
            </a:fld>
            <a:endParaRPr lang="en-US"/>
          </a:p>
        </p:txBody>
      </p:sp>
      <p:sp>
        <p:nvSpPr>
          <p:cNvPr id="13" name="TextBox 12">
            <a:extLst>
              <a:ext uri="{FF2B5EF4-FFF2-40B4-BE49-F238E27FC236}">
                <a16:creationId xmlns:a16="http://schemas.microsoft.com/office/drawing/2014/main" id="{F0CE4C25-A107-16B7-A860-F0C7B986493E}"/>
              </a:ext>
            </a:extLst>
          </p:cNvPr>
          <p:cNvSpPr txBox="1"/>
          <p:nvPr/>
        </p:nvSpPr>
        <p:spPr>
          <a:xfrm>
            <a:off x="2056793" y="6517580"/>
            <a:ext cx="4552554" cy="307777"/>
          </a:xfrm>
          <a:prstGeom prst="rect">
            <a:avLst/>
          </a:prstGeom>
          <a:noFill/>
        </p:spPr>
        <p:txBody>
          <a:bodyPr wrap="square" rtlCol="0">
            <a:spAutoFit/>
          </a:bodyPr>
          <a:lstStyle/>
          <a:p>
            <a:r>
              <a:rPr lang="en-US" sz="1400" b="1">
                <a:solidFill>
                  <a:srgbClr val="5B6770"/>
                </a:solidFill>
              </a:rPr>
              <a:t>References – </a:t>
            </a:r>
            <a:r>
              <a:rPr lang="en-US" sz="1400" b="1">
                <a:solidFill>
                  <a:srgbClr val="00AEC7"/>
                </a:solidFill>
              </a:rPr>
              <a:t>NPRR </a:t>
            </a:r>
            <a:r>
              <a:rPr lang="en-US" sz="1400">
                <a:solidFill>
                  <a:srgbClr val="00AEC7"/>
                </a:solidFill>
              </a:rPr>
              <a:t>16.20, </a:t>
            </a:r>
            <a:r>
              <a:rPr lang="en-US" sz="1400" b="1">
                <a:solidFill>
                  <a:srgbClr val="093C61"/>
                </a:solidFill>
              </a:rPr>
              <a:t>PGRR </a:t>
            </a:r>
            <a:r>
              <a:rPr lang="en-US" sz="1400">
                <a:solidFill>
                  <a:srgbClr val="093C61"/>
                </a:solidFill>
              </a:rPr>
              <a:t>Section 9, </a:t>
            </a:r>
            <a:r>
              <a:rPr lang="en-US" sz="1400" b="1">
                <a:solidFill>
                  <a:srgbClr val="685BC7"/>
                </a:solidFill>
              </a:rPr>
              <a:t>RRGRR</a:t>
            </a:r>
          </a:p>
        </p:txBody>
      </p:sp>
      <p:sp>
        <p:nvSpPr>
          <p:cNvPr id="5" name="Rectangle: Rounded Corners 4">
            <a:hlinkClick r:id="rId3" action="ppaction://hlinksldjump"/>
            <a:extLst>
              <a:ext uri="{FF2B5EF4-FFF2-40B4-BE49-F238E27FC236}">
                <a16:creationId xmlns:a16="http://schemas.microsoft.com/office/drawing/2014/main" id="{C845CA94-6F7B-9A33-D473-456D1EB1EAE9}"/>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7547950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72A73-A2D9-9FF2-A88E-0859D7E64203}"/>
              </a:ext>
            </a:extLst>
          </p:cNvPr>
          <p:cNvSpPr>
            <a:spLocks noGrp="1"/>
          </p:cNvSpPr>
          <p:nvPr>
            <p:ph type="title"/>
          </p:nvPr>
        </p:nvSpPr>
        <p:spPr/>
        <p:txBody>
          <a:bodyPr/>
          <a:lstStyle/>
          <a:p>
            <a:r>
              <a:rPr lang="en-US" dirty="0"/>
              <a:t>Benefits of More Loads Participating in SCED</a:t>
            </a:r>
          </a:p>
        </p:txBody>
      </p:sp>
      <p:sp>
        <p:nvSpPr>
          <p:cNvPr id="4" name="Slide Number Placeholder 3">
            <a:extLst>
              <a:ext uri="{FF2B5EF4-FFF2-40B4-BE49-F238E27FC236}">
                <a16:creationId xmlns:a16="http://schemas.microsoft.com/office/drawing/2014/main" id="{76D60CA6-2A2F-AA2E-4954-0D0009BD9B4B}"/>
              </a:ext>
            </a:extLst>
          </p:cNvPr>
          <p:cNvSpPr>
            <a:spLocks noGrp="1"/>
          </p:cNvSpPr>
          <p:nvPr>
            <p:ph type="sldNum" sz="quarter" idx="4"/>
          </p:nvPr>
        </p:nvSpPr>
        <p:spPr/>
        <p:txBody>
          <a:bodyPr/>
          <a:lstStyle/>
          <a:p>
            <a:fld id="{1D93BD3E-1E9A-4970-A6F7-E7AC52762E0C}" type="slidenum">
              <a:rPr lang="en-US" smtClean="0"/>
              <a:pPr/>
              <a:t>45</a:t>
            </a:fld>
            <a:endParaRPr lang="en-US"/>
          </a:p>
        </p:txBody>
      </p:sp>
      <p:sp>
        <p:nvSpPr>
          <p:cNvPr id="5" name="Content Placeholder 1">
            <a:extLst>
              <a:ext uri="{FF2B5EF4-FFF2-40B4-BE49-F238E27FC236}">
                <a16:creationId xmlns:a16="http://schemas.microsoft.com/office/drawing/2014/main" id="{7B8BF327-04FF-27B6-4D98-7F009A9FB9B3}"/>
              </a:ext>
            </a:extLst>
          </p:cNvPr>
          <p:cNvSpPr>
            <a:spLocks noGrp="1"/>
          </p:cNvSpPr>
          <p:nvPr>
            <p:ph sz="half" idx="1"/>
          </p:nvPr>
        </p:nvSpPr>
        <p:spPr>
          <a:xfrm>
            <a:off x="406401" y="2286000"/>
            <a:ext cx="5613400" cy="3713747"/>
          </a:xfrm>
        </p:spPr>
        <p:txBody>
          <a:bodyPr/>
          <a:lstStyle/>
          <a:p>
            <a:pPr marL="0" indent="0">
              <a:buNone/>
            </a:pPr>
            <a:r>
              <a:rPr lang="en-US" sz="2400" b="1" dirty="0">
                <a:solidFill>
                  <a:srgbClr val="00AEC7"/>
                </a:solidFill>
              </a:rPr>
              <a:t>Benefits for Loads</a:t>
            </a:r>
          </a:p>
          <a:p>
            <a:r>
              <a:rPr lang="en-US" sz="2400" dirty="0"/>
              <a:t>Takes the guesswork out of being responsive to system prices</a:t>
            </a:r>
          </a:p>
          <a:p>
            <a:r>
              <a:rPr lang="en-US" sz="2400" dirty="0"/>
              <a:t>Still free to set strike price(s) via bid-to-buy curve</a:t>
            </a:r>
          </a:p>
          <a:p>
            <a:r>
              <a:rPr lang="en-US" sz="2400" dirty="0"/>
              <a:t>Eligibility to provide AS</a:t>
            </a:r>
          </a:p>
          <a:p>
            <a:r>
              <a:rPr lang="en-US" sz="2400" dirty="0"/>
              <a:t>Potential pricing and settlement benefits</a:t>
            </a:r>
            <a:r>
              <a:rPr lang="en-US" sz="2400" baseline="30000" dirty="0"/>
              <a:t>*</a:t>
            </a:r>
          </a:p>
          <a:p>
            <a:pPr marL="0" indent="0">
              <a:buNone/>
            </a:pPr>
            <a:endParaRPr lang="en-US" sz="2400" b="1" dirty="0">
              <a:solidFill>
                <a:srgbClr val="00AEC7"/>
              </a:solidFill>
            </a:endParaRPr>
          </a:p>
        </p:txBody>
      </p:sp>
      <p:sp>
        <p:nvSpPr>
          <p:cNvPr id="7" name="Content Placeholder 2">
            <a:extLst>
              <a:ext uri="{FF2B5EF4-FFF2-40B4-BE49-F238E27FC236}">
                <a16:creationId xmlns:a16="http://schemas.microsoft.com/office/drawing/2014/main" id="{9638FB9E-98FE-1A0C-CC2F-34CEB75897EA}"/>
              </a:ext>
            </a:extLst>
          </p:cNvPr>
          <p:cNvSpPr txBox="1">
            <a:spLocks/>
          </p:cNvSpPr>
          <p:nvPr/>
        </p:nvSpPr>
        <p:spPr>
          <a:xfrm>
            <a:off x="406400" y="858253"/>
            <a:ext cx="11379200" cy="1307088"/>
          </a:xfrm>
          <a:prstGeom prst="rect">
            <a:avLst/>
          </a:prstGeom>
        </p:spPr>
        <p:txBody>
          <a:bodyPr lIns="274320" tIns="274320" rIns="274320" bIns="274320">
            <a:normAutofit/>
          </a:bodyPr>
          <a:lstStyle>
            <a:lvl1pPr marL="342900" indent="-342900" algn="l" defTabSz="914400" rtl="0" eaLnBrk="1" latinLnBrk="0" hangingPunct="1">
              <a:spcBef>
                <a:spcPct val="20000"/>
              </a:spcBef>
              <a:buFont typeface="Arial" panose="020B0604020202020204" pitchFamily="34" charset="0"/>
              <a:buChar char="•"/>
              <a:defRPr lang="en-US" sz="2400" kern="1200" dirty="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t>The optimal solution for grid reliability is for more Loads to participate in economic dispatch (SCED) as a Controllable Load Resource (CLR). </a:t>
            </a:r>
          </a:p>
        </p:txBody>
      </p:sp>
      <p:sp>
        <p:nvSpPr>
          <p:cNvPr id="8" name="TextBox 7">
            <a:extLst>
              <a:ext uri="{FF2B5EF4-FFF2-40B4-BE49-F238E27FC236}">
                <a16:creationId xmlns:a16="http://schemas.microsoft.com/office/drawing/2014/main" id="{9C58C4D8-F64F-C52B-1E9A-7A61219C6E7A}"/>
              </a:ext>
            </a:extLst>
          </p:cNvPr>
          <p:cNvSpPr txBox="1"/>
          <p:nvPr/>
        </p:nvSpPr>
        <p:spPr>
          <a:xfrm>
            <a:off x="7355305" y="6163481"/>
            <a:ext cx="4670873" cy="276999"/>
          </a:xfrm>
          <a:prstGeom prst="rect">
            <a:avLst/>
          </a:prstGeom>
          <a:noFill/>
        </p:spPr>
        <p:txBody>
          <a:bodyPr wrap="square" rtlCol="0">
            <a:spAutoFit/>
          </a:bodyPr>
          <a:lstStyle/>
          <a:p>
            <a:pPr algn="r"/>
            <a:r>
              <a:rPr lang="en-US" sz="1200" dirty="0">
                <a:solidFill>
                  <a:srgbClr val="5B6770"/>
                </a:solidFill>
              </a:rPr>
              <a:t>* Pending approval of NPRR1188</a:t>
            </a:r>
          </a:p>
        </p:txBody>
      </p:sp>
      <p:sp>
        <p:nvSpPr>
          <p:cNvPr id="10" name="Content Placeholder 1">
            <a:extLst>
              <a:ext uri="{FF2B5EF4-FFF2-40B4-BE49-F238E27FC236}">
                <a16:creationId xmlns:a16="http://schemas.microsoft.com/office/drawing/2014/main" id="{7004D877-FA3F-EE0F-854E-57FB57C55A93}"/>
              </a:ext>
            </a:extLst>
          </p:cNvPr>
          <p:cNvSpPr txBox="1">
            <a:spLocks/>
          </p:cNvSpPr>
          <p:nvPr/>
        </p:nvSpPr>
        <p:spPr>
          <a:xfrm>
            <a:off x="6019801" y="2285999"/>
            <a:ext cx="5613400" cy="3152275"/>
          </a:xfrm>
          <a:prstGeom prst="rect">
            <a:avLst/>
          </a:prstGeom>
        </p:spPr>
        <p:txBody>
          <a:bodyPr lIns="274320" tIns="274320" rIns="274320" bIns="274320"/>
          <a:lstStyle>
            <a:lvl1pPr marL="342900" indent="-342900" algn="l" defTabSz="914400" rtl="0" eaLnBrk="1" latinLnBrk="0" hangingPunct="1">
              <a:spcBef>
                <a:spcPct val="20000"/>
              </a:spcBef>
              <a:buFont typeface="Arial" panose="020B0604020202020204" pitchFamily="34" charset="0"/>
              <a:buChar char="•"/>
              <a:defRPr sz="2600" b="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rgbClr val="5B6770"/>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rgbClr val="5B6770"/>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rgbClr val="5B6770"/>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rgbClr val="5B677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b="1" dirty="0">
                <a:solidFill>
                  <a:srgbClr val="00AEC7"/>
                </a:solidFill>
              </a:rPr>
              <a:t>Benefits for ERCOT</a:t>
            </a:r>
          </a:p>
          <a:p>
            <a:r>
              <a:rPr lang="en-US" sz="2400" dirty="0"/>
              <a:t>Load ramping is coordinated with other grid reliability needs</a:t>
            </a:r>
          </a:p>
          <a:p>
            <a:r>
              <a:rPr lang="en-US" sz="2400" dirty="0"/>
              <a:t>More data available to aid in forecasting and reliability studies</a:t>
            </a:r>
          </a:p>
          <a:p>
            <a:r>
              <a:rPr lang="en-US" sz="2400" dirty="0"/>
              <a:t>More Loads eligible to provide AS</a:t>
            </a:r>
          </a:p>
        </p:txBody>
      </p:sp>
      <p:sp>
        <p:nvSpPr>
          <p:cNvPr id="6" name="Rectangle: Rounded Corners 5">
            <a:hlinkClick r:id="rId3" action="ppaction://hlinksldjump"/>
            <a:extLst>
              <a:ext uri="{FF2B5EF4-FFF2-40B4-BE49-F238E27FC236}">
                <a16:creationId xmlns:a16="http://schemas.microsoft.com/office/drawing/2014/main" id="{2CB0DE31-7439-3302-76D6-CDF5B33D3B9A}"/>
              </a:ext>
            </a:extLst>
          </p:cNvPr>
          <p:cNvSpPr/>
          <p:nvPr/>
        </p:nvSpPr>
        <p:spPr>
          <a:xfrm>
            <a:off x="7668126" y="6523038"/>
            <a:ext cx="1363508" cy="296862"/>
          </a:xfrm>
          <a:prstGeom prst="roundRect">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Next Slide</a:t>
            </a:r>
          </a:p>
        </p:txBody>
      </p:sp>
      <p:sp>
        <p:nvSpPr>
          <p:cNvPr id="9" name="Rectangle: Rounded Corners 8">
            <a:hlinkClick r:id="rId4" action="ppaction://hlinksldjump"/>
            <a:extLst>
              <a:ext uri="{FF2B5EF4-FFF2-40B4-BE49-F238E27FC236}">
                <a16:creationId xmlns:a16="http://schemas.microsoft.com/office/drawing/2014/main" id="{7B289C7C-A309-6C0D-8FC6-C881FD5C558C}"/>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Back to Directory</a:t>
            </a:r>
          </a:p>
        </p:txBody>
      </p:sp>
    </p:spTree>
    <p:extLst>
      <p:ext uri="{BB962C8B-B14F-4D97-AF65-F5344CB8AC3E}">
        <p14:creationId xmlns:p14="http://schemas.microsoft.com/office/powerpoint/2010/main" val="21447822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a:t>NPRR1188 – CLR Nodal Settlement</a:t>
            </a:r>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a:xfrm>
            <a:off x="406400" y="761999"/>
            <a:ext cx="11379200" cy="5630779"/>
          </a:xfrm>
        </p:spPr>
        <p:txBody>
          <a:bodyPr lIns="274320" tIns="274320" rIns="274320" bIns="274320" anchor="t">
            <a:normAutofit/>
          </a:bodyPr>
          <a:lstStyle/>
          <a:p>
            <a:r>
              <a:rPr lang="en-US" dirty="0"/>
              <a:t>There are several provisions of NPRR1188 that will impact Large Loads participating as a CLR if adopted.</a:t>
            </a:r>
          </a:p>
          <a:p>
            <a:pPr lvl="1"/>
            <a:r>
              <a:rPr lang="en-US" dirty="0">
                <a:solidFill>
                  <a:schemeClr val="tx1"/>
                </a:solidFill>
              </a:rPr>
              <a:t>A CLR must participate in SCED when consuming energy.</a:t>
            </a:r>
            <a:endParaRPr lang="en-US" dirty="0">
              <a:solidFill>
                <a:schemeClr val="tx1"/>
              </a:solidFill>
              <a:cs typeface="Arial"/>
            </a:endParaRPr>
          </a:p>
          <a:p>
            <a:pPr lvl="1"/>
            <a:r>
              <a:rPr lang="en-US" dirty="0">
                <a:solidFill>
                  <a:schemeClr val="tx1"/>
                </a:solidFill>
              </a:rPr>
              <a:t>A CLR will be dispatched according to Nodal Shift Factors (same as Generation Resources).</a:t>
            </a:r>
            <a:endParaRPr lang="en-US" dirty="0">
              <a:solidFill>
                <a:schemeClr val="tx1"/>
              </a:solidFill>
              <a:cs typeface="Arial"/>
            </a:endParaRPr>
          </a:p>
          <a:p>
            <a:pPr lvl="1"/>
            <a:r>
              <a:rPr lang="en-US" dirty="0">
                <a:solidFill>
                  <a:schemeClr val="tx1"/>
                </a:solidFill>
              </a:rPr>
              <a:t>CLR Ancillary Service bids will be co-optimized in the Day Ahead Market.</a:t>
            </a:r>
            <a:endParaRPr lang="en-US" dirty="0">
              <a:solidFill>
                <a:schemeClr val="tx1"/>
              </a:solidFill>
              <a:cs typeface="Arial"/>
            </a:endParaRPr>
          </a:p>
          <a:p>
            <a:pPr lvl="1"/>
            <a:r>
              <a:rPr lang="en-US" dirty="0">
                <a:solidFill>
                  <a:schemeClr val="tx1"/>
                </a:solidFill>
              </a:rPr>
              <a:t>CLRs will receive Nodal settlement instead of Zonal settlement.</a:t>
            </a:r>
            <a:endParaRPr lang="en-US" dirty="0">
              <a:solidFill>
                <a:schemeClr val="tx1"/>
              </a:solidFill>
              <a:cs typeface="Arial"/>
            </a:endParaRPr>
          </a:p>
          <a:p>
            <a:endParaRPr lang="en-US" dirty="0"/>
          </a:p>
          <a:p>
            <a:r>
              <a:rPr lang="en-US" dirty="0"/>
              <a:t>Additionally, NPRR1058 (already approved, pending ERCOT market system upgrades) will allow the QSE for a CLR to submit a new Energy Bid curve at any time.</a:t>
            </a:r>
            <a:endParaRPr lang="en-US" dirty="0">
              <a:cs typeface="Arial"/>
            </a:endParaRPr>
          </a:p>
          <a:p>
            <a:endParaRPr lang="en-US" dirty="0"/>
          </a:p>
          <a:p>
            <a:endParaRPr lang="en-US" dirty="0"/>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46</a:t>
            </a:fld>
            <a:endParaRPr lang="en-US"/>
          </a:p>
        </p:txBody>
      </p:sp>
      <p:sp>
        <p:nvSpPr>
          <p:cNvPr id="5" name="Rectangle: Rounded Corners 4">
            <a:hlinkClick r:id="rId3" action="ppaction://hlinksldjump"/>
            <a:extLst>
              <a:ext uri="{FF2B5EF4-FFF2-40B4-BE49-F238E27FC236}">
                <a16:creationId xmlns:a16="http://schemas.microsoft.com/office/drawing/2014/main" id="{B12F6E24-0B9F-8456-6C25-850CD576092F}"/>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Back to Directory</a:t>
            </a:r>
          </a:p>
        </p:txBody>
      </p:sp>
    </p:spTree>
    <p:extLst>
      <p:ext uri="{BB962C8B-B14F-4D97-AF65-F5344CB8AC3E}">
        <p14:creationId xmlns:p14="http://schemas.microsoft.com/office/powerpoint/2010/main" val="4918645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17957" y="2690336"/>
            <a:ext cx="6192253" cy="1477328"/>
          </a:xfrm>
          <a:prstGeom prst="rect">
            <a:avLst/>
          </a:prstGeom>
          <a:noFill/>
        </p:spPr>
        <p:txBody>
          <a:bodyPr wrap="square" rtlCol="0">
            <a:spAutoFit/>
          </a:bodyPr>
          <a:lstStyle/>
          <a:p>
            <a:r>
              <a:rPr lang="en-US" sz="2400" b="1" dirty="0"/>
              <a:t>Large Load Revision Request Package </a:t>
            </a:r>
          </a:p>
          <a:p>
            <a:endParaRPr lang="en-US" sz="2400" b="1" dirty="0"/>
          </a:p>
          <a:p>
            <a:r>
              <a:rPr lang="en-US" sz="2400" b="1" dirty="0"/>
              <a:t>Next Steps</a:t>
            </a:r>
            <a:endParaRPr lang="en-US" dirty="0"/>
          </a:p>
          <a:p>
            <a:endParaRPr lang="en-US" dirty="0"/>
          </a:p>
        </p:txBody>
      </p:sp>
    </p:spTree>
    <p:extLst>
      <p:ext uri="{BB962C8B-B14F-4D97-AF65-F5344CB8AC3E}">
        <p14:creationId xmlns:p14="http://schemas.microsoft.com/office/powerpoint/2010/main" val="24303426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A03E9-B3B7-1160-EF62-15B5096C6E9C}"/>
              </a:ext>
            </a:extLst>
          </p:cNvPr>
          <p:cNvSpPr>
            <a:spLocks noGrp="1"/>
          </p:cNvSpPr>
          <p:nvPr>
            <p:ph type="title"/>
          </p:nvPr>
        </p:nvSpPr>
        <p:spPr/>
        <p:txBody>
          <a:bodyPr/>
          <a:lstStyle/>
          <a:p>
            <a:r>
              <a:rPr lang="en-US" dirty="0"/>
              <a:t>Future CLR-related NPRR</a:t>
            </a:r>
            <a:br>
              <a:rPr lang="en-US" dirty="0"/>
            </a:br>
            <a:endParaRPr lang="en-US" dirty="0"/>
          </a:p>
        </p:txBody>
      </p:sp>
      <p:sp>
        <p:nvSpPr>
          <p:cNvPr id="3" name="Content Placeholder 2">
            <a:extLst>
              <a:ext uri="{FF2B5EF4-FFF2-40B4-BE49-F238E27FC236}">
                <a16:creationId xmlns:a16="http://schemas.microsoft.com/office/drawing/2014/main" id="{B861D995-BC95-6EB4-3DA1-54AA6DE60530}"/>
              </a:ext>
            </a:extLst>
          </p:cNvPr>
          <p:cNvSpPr>
            <a:spLocks noGrp="1"/>
          </p:cNvSpPr>
          <p:nvPr>
            <p:ph idx="1"/>
          </p:nvPr>
        </p:nvSpPr>
        <p:spPr>
          <a:xfrm>
            <a:off x="406400" y="762001"/>
            <a:ext cx="11379200" cy="5358062"/>
          </a:xfrm>
        </p:spPr>
        <p:txBody>
          <a:bodyPr>
            <a:normAutofit fontScale="92500" lnSpcReduction="10000"/>
          </a:bodyPr>
          <a:lstStyle/>
          <a:p>
            <a:pPr marL="0" indent="0">
              <a:buNone/>
            </a:pPr>
            <a:r>
              <a:rPr lang="en-US" dirty="0"/>
              <a:t>ERCOT expects to introduce an additional CLR-related NPRR in the near future to address some other topics discussed at the LFLTF. This NPRR will likely include the following concepts:</a:t>
            </a:r>
          </a:p>
          <a:p>
            <a:pPr marL="0" indent="0">
              <a:buNone/>
            </a:pPr>
            <a:endParaRPr lang="en-US" dirty="0"/>
          </a:p>
          <a:p>
            <a:r>
              <a:rPr lang="en-US" dirty="0"/>
              <a:t>Lower the barrier to qualifying as a CLR by modifying the Primary Frequency Response (PFR) requirement</a:t>
            </a:r>
          </a:p>
          <a:p>
            <a:pPr lvl="1"/>
            <a:r>
              <a:rPr lang="en-US" dirty="0">
                <a:solidFill>
                  <a:schemeClr val="tx1"/>
                </a:solidFill>
              </a:rPr>
              <a:t>CLRs that are not qualified to provide AS (and thus are </a:t>
            </a:r>
            <a:r>
              <a:rPr lang="en-US" b="1" dirty="0">
                <a:solidFill>
                  <a:schemeClr val="tx1"/>
                </a:solidFill>
              </a:rPr>
              <a:t>only</a:t>
            </a:r>
            <a:r>
              <a:rPr lang="en-US" dirty="0">
                <a:solidFill>
                  <a:schemeClr val="tx1"/>
                </a:solidFill>
              </a:rPr>
              <a:t> participating in SCED) would not have to provide PFR.</a:t>
            </a:r>
          </a:p>
          <a:p>
            <a:pPr lvl="1"/>
            <a:r>
              <a:rPr lang="en-US" dirty="0">
                <a:solidFill>
                  <a:schemeClr val="tx1"/>
                </a:solidFill>
              </a:rPr>
              <a:t>CLRs qualified to provide one or more AS products would also have to provide PFR.</a:t>
            </a:r>
          </a:p>
          <a:p>
            <a:endParaRPr lang="en-US" dirty="0"/>
          </a:p>
          <a:p>
            <a:r>
              <a:rPr lang="en-US" dirty="0"/>
              <a:t>Allow for CLRs to be treated as dispatchable in Outage Coordination studies and other Operations studies.</a:t>
            </a:r>
          </a:p>
        </p:txBody>
      </p:sp>
      <p:sp>
        <p:nvSpPr>
          <p:cNvPr id="4" name="Slide Number Placeholder 3">
            <a:extLst>
              <a:ext uri="{FF2B5EF4-FFF2-40B4-BE49-F238E27FC236}">
                <a16:creationId xmlns:a16="http://schemas.microsoft.com/office/drawing/2014/main" id="{33FBF78A-B1B1-8FA4-B0DA-B03B9262F0EF}"/>
              </a:ext>
            </a:extLst>
          </p:cNvPr>
          <p:cNvSpPr>
            <a:spLocks noGrp="1"/>
          </p:cNvSpPr>
          <p:nvPr>
            <p:ph type="sldNum" sz="quarter" idx="4"/>
          </p:nvPr>
        </p:nvSpPr>
        <p:spPr/>
        <p:txBody>
          <a:bodyPr/>
          <a:lstStyle/>
          <a:p>
            <a:fld id="{1D93BD3E-1E9A-4970-A6F7-E7AC52762E0C}" type="slidenum">
              <a:rPr lang="en-US" smtClean="0"/>
              <a:pPr/>
              <a:t>48</a:t>
            </a:fld>
            <a:endParaRPr lang="en-US"/>
          </a:p>
        </p:txBody>
      </p:sp>
      <p:sp>
        <p:nvSpPr>
          <p:cNvPr id="5" name="Rectangle: Rounded Corners 4">
            <a:hlinkClick r:id="rId3" action="ppaction://hlinksldjump"/>
            <a:extLst>
              <a:ext uri="{FF2B5EF4-FFF2-40B4-BE49-F238E27FC236}">
                <a16:creationId xmlns:a16="http://schemas.microsoft.com/office/drawing/2014/main" id="{1A1C6D1B-B7BC-0FE2-325F-D4B119BE7282}"/>
              </a:ext>
            </a:extLst>
          </p:cNvPr>
          <p:cNvSpPr/>
          <p:nvPr/>
        </p:nvSpPr>
        <p:spPr>
          <a:xfrm>
            <a:off x="9150691" y="6523038"/>
            <a:ext cx="210945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Back to Directory</a:t>
            </a:r>
          </a:p>
        </p:txBody>
      </p:sp>
    </p:spTree>
    <p:extLst>
      <p:ext uri="{BB962C8B-B14F-4D97-AF65-F5344CB8AC3E}">
        <p14:creationId xmlns:p14="http://schemas.microsoft.com/office/powerpoint/2010/main" val="21349788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77D10-CBAB-2FAD-A543-0C8BEE61C6FC}"/>
              </a:ext>
            </a:extLst>
          </p:cNvPr>
          <p:cNvSpPr>
            <a:spLocks noGrp="1"/>
          </p:cNvSpPr>
          <p:nvPr>
            <p:ph type="title"/>
          </p:nvPr>
        </p:nvSpPr>
        <p:spPr/>
        <p:txBody>
          <a:bodyPr/>
          <a:lstStyle/>
          <a:p>
            <a:r>
              <a:rPr lang="en-US" dirty="0"/>
              <a:t>Future topics</a:t>
            </a:r>
          </a:p>
        </p:txBody>
      </p:sp>
      <p:sp>
        <p:nvSpPr>
          <p:cNvPr id="3" name="Content Placeholder 2">
            <a:extLst>
              <a:ext uri="{FF2B5EF4-FFF2-40B4-BE49-F238E27FC236}">
                <a16:creationId xmlns:a16="http://schemas.microsoft.com/office/drawing/2014/main" id="{1473A5B4-8279-A37E-267D-BAB46DCB2609}"/>
              </a:ext>
            </a:extLst>
          </p:cNvPr>
          <p:cNvSpPr>
            <a:spLocks noGrp="1"/>
          </p:cNvSpPr>
          <p:nvPr>
            <p:ph idx="1"/>
          </p:nvPr>
        </p:nvSpPr>
        <p:spPr/>
        <p:txBody>
          <a:bodyPr>
            <a:normAutofit fontScale="92500" lnSpcReduction="10000"/>
          </a:bodyPr>
          <a:lstStyle/>
          <a:p>
            <a:pPr marL="0" indent="0">
              <a:buNone/>
            </a:pPr>
            <a:r>
              <a:rPr lang="en-US" b="1" dirty="0"/>
              <a:t>In addition to future discussion on the proposed Revision Requests, some items from the LFLTF Issues List remain unresolved and require additional discussion:</a:t>
            </a:r>
          </a:p>
          <a:p>
            <a:r>
              <a:rPr lang="en-US" b="1" dirty="0"/>
              <a:t>LFL-15:</a:t>
            </a:r>
            <a:r>
              <a:rPr lang="en-US" dirty="0"/>
              <a:t> Determine if or how Large Loads, specifically those modeled as CLRs, should be considered in constraint competitiveness test and Resource mitigation processes.</a:t>
            </a:r>
          </a:p>
          <a:p>
            <a:r>
              <a:rPr lang="en-US" b="1" dirty="0"/>
              <a:t>LFL-26:</a:t>
            </a:r>
            <a:r>
              <a:rPr lang="en-US" dirty="0"/>
              <a:t> Evaluate rules and process changes that may be necessary for considering Large Loads, particularly those modeled as CLRs, in near-term reliability studies, including the Reliability Unit Commitment (RUC) process.</a:t>
            </a:r>
          </a:p>
          <a:p>
            <a:r>
              <a:rPr lang="en-US" b="1" dirty="0"/>
              <a:t>LFL-31:</a:t>
            </a:r>
            <a:r>
              <a:rPr lang="en-US" dirty="0"/>
              <a:t> Consider impacts to Transmission Operator UFLS obligations.</a:t>
            </a:r>
          </a:p>
          <a:p>
            <a:r>
              <a:rPr lang="en-US" b="1" dirty="0"/>
              <a:t>LFL-35:</a:t>
            </a:r>
            <a:r>
              <a:rPr lang="en-US" dirty="0"/>
              <a:t> Consider what changes to outage coordination processes are needed to incorporate Large Loads, including Load assumptions for outage coordination studies.</a:t>
            </a:r>
          </a:p>
          <a:p>
            <a:endParaRPr lang="en-US" dirty="0"/>
          </a:p>
        </p:txBody>
      </p:sp>
      <p:sp>
        <p:nvSpPr>
          <p:cNvPr id="4" name="Slide Number Placeholder 3">
            <a:extLst>
              <a:ext uri="{FF2B5EF4-FFF2-40B4-BE49-F238E27FC236}">
                <a16:creationId xmlns:a16="http://schemas.microsoft.com/office/drawing/2014/main" id="{626E8646-B879-8D77-9C46-46FAB30D8162}"/>
              </a:ext>
            </a:extLst>
          </p:cNvPr>
          <p:cNvSpPr>
            <a:spLocks noGrp="1"/>
          </p:cNvSpPr>
          <p:nvPr>
            <p:ph type="sldNum" sz="quarter" idx="4"/>
          </p:nvPr>
        </p:nvSpPr>
        <p:spPr/>
        <p:txBody>
          <a:bodyPr/>
          <a:lstStyle/>
          <a:p>
            <a:fld id="{1D93BD3E-1E9A-4970-A6F7-E7AC52762E0C}" type="slidenum">
              <a:rPr lang="en-US" smtClean="0"/>
              <a:pPr/>
              <a:t>49</a:t>
            </a:fld>
            <a:endParaRPr lang="en-US"/>
          </a:p>
        </p:txBody>
      </p:sp>
    </p:spTree>
    <p:extLst>
      <p:ext uri="{BB962C8B-B14F-4D97-AF65-F5344CB8AC3E}">
        <p14:creationId xmlns:p14="http://schemas.microsoft.com/office/powerpoint/2010/main" val="3030232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511C-0FA4-81CE-ACF6-D2213230D47D}"/>
              </a:ext>
            </a:extLst>
          </p:cNvPr>
          <p:cNvSpPr>
            <a:spLocks noGrp="1"/>
          </p:cNvSpPr>
          <p:nvPr>
            <p:ph type="title"/>
          </p:nvPr>
        </p:nvSpPr>
        <p:spPr/>
        <p:txBody>
          <a:bodyPr/>
          <a:lstStyle/>
          <a:p>
            <a:r>
              <a:rPr lang="en-US"/>
              <a:t>Improvements for the Reliable Integration of Large Loads</a:t>
            </a:r>
          </a:p>
        </p:txBody>
      </p:sp>
      <p:sp>
        <p:nvSpPr>
          <p:cNvPr id="3" name="Content Placeholder 2">
            <a:extLst>
              <a:ext uri="{FF2B5EF4-FFF2-40B4-BE49-F238E27FC236}">
                <a16:creationId xmlns:a16="http://schemas.microsoft.com/office/drawing/2014/main" id="{EF745336-2FA9-1CFE-68F1-8A6781832809}"/>
              </a:ext>
            </a:extLst>
          </p:cNvPr>
          <p:cNvSpPr>
            <a:spLocks noGrp="1"/>
          </p:cNvSpPr>
          <p:nvPr>
            <p:ph idx="1"/>
          </p:nvPr>
        </p:nvSpPr>
        <p:spPr>
          <a:xfrm>
            <a:off x="406400" y="762000"/>
            <a:ext cx="11379200" cy="5426363"/>
          </a:xfrm>
        </p:spPr>
        <p:txBody>
          <a:bodyPr>
            <a:normAutofit fontScale="92500" lnSpcReduction="10000"/>
          </a:bodyPr>
          <a:lstStyle/>
          <a:p>
            <a:pPr marL="0" indent="0">
              <a:buNone/>
            </a:pPr>
            <a:r>
              <a:rPr lang="en-US" dirty="0"/>
              <a:t>ERCOT, like many grids around the world, is seeing an unprecedented amount of larger Loads interconnecting.  To serve these Loads reliably requires changes to traditional processes.  ERCOT has proposed a set of changes to integrate these new Loads and enhance the overall reliability of the grid.</a:t>
            </a:r>
          </a:p>
          <a:p>
            <a:endParaRPr lang="en-US" dirty="0"/>
          </a:p>
          <a:p>
            <a:pPr marL="0" indent="0">
              <a:buNone/>
            </a:pPr>
            <a:r>
              <a:rPr lang="en-US" b="1" dirty="0">
                <a:solidFill>
                  <a:srgbClr val="00AEC7"/>
                </a:solidFill>
              </a:rPr>
              <a:t>These changes include:</a:t>
            </a:r>
          </a:p>
          <a:p>
            <a:r>
              <a:rPr lang="en-US" dirty="0"/>
              <a:t>A faster, more efficient interconnection process to meet the needs of these new Loads.</a:t>
            </a:r>
          </a:p>
          <a:p>
            <a:r>
              <a:rPr lang="en-US" dirty="0"/>
              <a:t>Load forecasting improvements to capture the unique demand characteristics of larger Loads.</a:t>
            </a:r>
          </a:p>
          <a:p>
            <a:r>
              <a:rPr lang="en-US" dirty="0"/>
              <a:t>Voltage ride-through standards to maintain grid resiliency during events.</a:t>
            </a:r>
          </a:p>
          <a:p>
            <a:r>
              <a:rPr lang="en-US" dirty="0"/>
              <a:t>Ramp rate limits to mitigate negative impacts on Ancillary Service availability.</a:t>
            </a:r>
          </a:p>
          <a:p>
            <a:r>
              <a:rPr lang="en-US" dirty="0"/>
              <a:t>A new Load category to reduce the need for Emergency Operations.</a:t>
            </a: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54E6DEA-C246-6009-09C1-2F12803C4E80}"/>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5655053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79DF0-9B4D-410E-0BCF-FF6D9DB223A4}"/>
              </a:ext>
            </a:extLst>
          </p:cNvPr>
          <p:cNvSpPr>
            <a:spLocks noGrp="1"/>
          </p:cNvSpPr>
          <p:nvPr>
            <p:ph type="title"/>
          </p:nvPr>
        </p:nvSpPr>
        <p:spPr/>
        <p:txBody>
          <a:bodyPr/>
          <a:lstStyle/>
          <a:p>
            <a:r>
              <a:rPr lang="en-US" dirty="0"/>
              <a:t>Joint LFLTF Meetings</a:t>
            </a:r>
          </a:p>
        </p:txBody>
      </p:sp>
      <p:sp>
        <p:nvSpPr>
          <p:cNvPr id="3" name="Content Placeholder 2">
            <a:extLst>
              <a:ext uri="{FF2B5EF4-FFF2-40B4-BE49-F238E27FC236}">
                <a16:creationId xmlns:a16="http://schemas.microsoft.com/office/drawing/2014/main" id="{EE5A450D-CA50-FD34-EBFD-CEAF9DCB6D00}"/>
              </a:ext>
            </a:extLst>
          </p:cNvPr>
          <p:cNvSpPr>
            <a:spLocks noGrp="1"/>
          </p:cNvSpPr>
          <p:nvPr>
            <p:ph idx="1"/>
          </p:nvPr>
        </p:nvSpPr>
        <p:spPr/>
        <p:txBody>
          <a:bodyPr/>
          <a:lstStyle/>
          <a:p>
            <a:r>
              <a:rPr lang="en-US" dirty="0"/>
              <a:t>The August LFLTF Meeting will be a joint WMS and LFLTF meeting to discuss this package of Revision Requests.</a:t>
            </a:r>
          </a:p>
          <a:p>
            <a:r>
              <a:rPr lang="en-US" dirty="0"/>
              <a:t>The September meeting LFLTF meeting will likely be a joint meeting with OWG and PLWG to discuss the NOGRR, PGRR, and RRGRR.</a:t>
            </a:r>
          </a:p>
        </p:txBody>
      </p:sp>
      <p:sp>
        <p:nvSpPr>
          <p:cNvPr id="4" name="Slide Number Placeholder 3">
            <a:extLst>
              <a:ext uri="{FF2B5EF4-FFF2-40B4-BE49-F238E27FC236}">
                <a16:creationId xmlns:a16="http://schemas.microsoft.com/office/drawing/2014/main" id="{AE2351C4-84E6-672C-D01C-67740278625B}"/>
              </a:ext>
            </a:extLst>
          </p:cNvPr>
          <p:cNvSpPr>
            <a:spLocks noGrp="1"/>
          </p:cNvSpPr>
          <p:nvPr>
            <p:ph type="sldNum" sz="quarter" idx="4"/>
          </p:nvPr>
        </p:nvSpPr>
        <p:spPr/>
        <p:txBody>
          <a:bodyPr/>
          <a:lstStyle/>
          <a:p>
            <a:fld id="{1D93BD3E-1E9A-4970-A6F7-E7AC52762E0C}" type="slidenum">
              <a:rPr lang="en-US" smtClean="0"/>
              <a:pPr/>
              <a:t>50</a:t>
            </a:fld>
            <a:endParaRPr lang="en-US"/>
          </a:p>
        </p:txBody>
      </p:sp>
    </p:spTree>
    <p:extLst>
      <p:ext uri="{BB962C8B-B14F-4D97-AF65-F5344CB8AC3E}">
        <p14:creationId xmlns:p14="http://schemas.microsoft.com/office/powerpoint/2010/main" val="36449884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01BC-26BD-4760-9951-7A3D88F704FD}"/>
              </a:ext>
            </a:extLst>
          </p:cNvPr>
          <p:cNvSpPr>
            <a:spLocks noGrp="1"/>
          </p:cNvSpPr>
          <p:nvPr>
            <p:ph type="ctr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F02088A3-948F-D655-B325-3D9C56AD4A40}"/>
              </a:ext>
            </a:extLst>
          </p:cNvPr>
          <p:cNvSpPr>
            <a:spLocks noGrp="1"/>
          </p:cNvSpPr>
          <p:nvPr>
            <p:ph type="sldNum" sz="quarter" idx="4"/>
          </p:nvPr>
        </p:nvSpPr>
        <p:spPr/>
        <p:txBody>
          <a:bodyPr/>
          <a:lstStyle/>
          <a:p>
            <a:fld id="{1D93BD3E-1E9A-4970-A6F7-E7AC52762E0C}" type="slidenum">
              <a:rPr lang="en-US" smtClean="0"/>
              <a:pPr/>
              <a:t>51</a:t>
            </a:fld>
            <a:endParaRPr lang="en-US"/>
          </a:p>
        </p:txBody>
      </p:sp>
    </p:spTree>
    <p:extLst>
      <p:ext uri="{BB962C8B-B14F-4D97-AF65-F5344CB8AC3E}">
        <p14:creationId xmlns:p14="http://schemas.microsoft.com/office/powerpoint/2010/main" val="671449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3750B29-D277-04B4-7370-A66AAB13C945}"/>
              </a:ext>
            </a:extLst>
          </p:cNvPr>
          <p:cNvSpPr txBox="1"/>
          <p:nvPr/>
        </p:nvSpPr>
        <p:spPr>
          <a:xfrm>
            <a:off x="173901" y="5356178"/>
            <a:ext cx="11911152" cy="784830"/>
          </a:xfrm>
          <a:prstGeom prst="rect">
            <a:avLst/>
          </a:prstGeom>
          <a:noFill/>
        </p:spPr>
        <p:txBody>
          <a:bodyPr wrap="square">
            <a:spAutoFit/>
          </a:bodyPr>
          <a:lstStyle/>
          <a:p>
            <a:pPr marL="0" lvl="1"/>
            <a:r>
              <a:rPr lang="en-US" sz="1500" i="1" dirty="0">
                <a:solidFill>
                  <a:srgbClr val="5B6770"/>
                </a:solidFill>
              </a:rPr>
              <a:t>Since January 2022, more than 2,700 MW (~5x city of Lubbock) of Load approved in the interim process representing 22 projects have been approved to energize in 2 years or less bypassing the established reliability process. Another 16,199 MW of proposed Load (55 projects) have requested energization dates on or before Dec 31, 2024.  </a:t>
            </a:r>
          </a:p>
        </p:txBody>
      </p:sp>
      <p:sp>
        <p:nvSpPr>
          <p:cNvPr id="2" name="Title 1">
            <a:extLst>
              <a:ext uri="{FF2B5EF4-FFF2-40B4-BE49-F238E27FC236}">
                <a16:creationId xmlns:a16="http://schemas.microsoft.com/office/drawing/2014/main" id="{D6AA3BB4-7E80-D52E-5A54-BEAD6D35E2E7}"/>
              </a:ext>
            </a:extLst>
          </p:cNvPr>
          <p:cNvSpPr>
            <a:spLocks noGrp="1"/>
          </p:cNvSpPr>
          <p:nvPr>
            <p:ph type="title"/>
          </p:nvPr>
        </p:nvSpPr>
        <p:spPr/>
        <p:txBody>
          <a:bodyPr/>
          <a:lstStyle/>
          <a:p>
            <a:r>
              <a:rPr lang="en-US"/>
              <a:t>Faster Load Interconnection Process</a:t>
            </a:r>
          </a:p>
        </p:txBody>
      </p:sp>
      <p:sp>
        <p:nvSpPr>
          <p:cNvPr id="4" name="Slide Number Placeholder 3">
            <a:extLst>
              <a:ext uri="{FF2B5EF4-FFF2-40B4-BE49-F238E27FC236}">
                <a16:creationId xmlns:a16="http://schemas.microsoft.com/office/drawing/2014/main" id="{5F957ED4-E033-77F1-323C-5EA2F8F5C748}"/>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7" name="Rectangle: Rounded Corners 6">
            <a:extLst>
              <a:ext uri="{FF2B5EF4-FFF2-40B4-BE49-F238E27FC236}">
                <a16:creationId xmlns:a16="http://schemas.microsoft.com/office/drawing/2014/main" id="{B2FDD8E3-83F0-3766-CCB6-1B28C693FB79}"/>
              </a:ext>
            </a:extLst>
          </p:cNvPr>
          <p:cNvSpPr/>
          <p:nvPr/>
        </p:nvSpPr>
        <p:spPr>
          <a:xfrm>
            <a:off x="165823" y="909672"/>
            <a:ext cx="11860356" cy="1258633"/>
          </a:xfrm>
          <a:prstGeom prst="roundRect">
            <a:avLst>
              <a:gd name="adj" fmla="val 25396"/>
            </a:avLst>
          </a:prstGeom>
          <a:solidFill>
            <a:srgbClr val="E8CE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8541BA51-BB27-36AB-F343-E873F4082FE1}"/>
              </a:ext>
            </a:extLst>
          </p:cNvPr>
          <p:cNvSpPr txBox="1"/>
          <p:nvPr/>
        </p:nvSpPr>
        <p:spPr>
          <a:xfrm>
            <a:off x="2752434" y="1121415"/>
            <a:ext cx="9029926" cy="830997"/>
          </a:xfrm>
          <a:prstGeom prst="rect">
            <a:avLst/>
          </a:prstGeom>
          <a:noFill/>
        </p:spPr>
        <p:txBody>
          <a:bodyPr wrap="square" rtlCol="0">
            <a:spAutoFit/>
          </a:bodyPr>
          <a:lstStyle/>
          <a:p>
            <a:r>
              <a:rPr lang="en-US" sz="2400" dirty="0"/>
              <a:t>New types of Large Loads want to interconnect in less than 2 years.</a:t>
            </a:r>
          </a:p>
        </p:txBody>
      </p:sp>
      <p:sp>
        <p:nvSpPr>
          <p:cNvPr id="20" name="Rectangle: Rounded Corners 19">
            <a:extLst>
              <a:ext uri="{FF2B5EF4-FFF2-40B4-BE49-F238E27FC236}">
                <a16:creationId xmlns:a16="http://schemas.microsoft.com/office/drawing/2014/main" id="{778670D9-1CA7-2686-CDC0-9293D8B3F08C}"/>
              </a:ext>
            </a:extLst>
          </p:cNvPr>
          <p:cNvSpPr/>
          <p:nvPr/>
        </p:nvSpPr>
        <p:spPr>
          <a:xfrm>
            <a:off x="165823" y="2440199"/>
            <a:ext cx="11860356" cy="1258633"/>
          </a:xfrm>
          <a:prstGeom prst="roundRect">
            <a:avLst>
              <a:gd name="adj" fmla="val 25396"/>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8C14465F-421C-3297-09AD-960BE3352031}"/>
              </a:ext>
            </a:extLst>
          </p:cNvPr>
          <p:cNvSpPr txBox="1"/>
          <p:nvPr/>
        </p:nvSpPr>
        <p:spPr>
          <a:xfrm>
            <a:off x="2752434" y="2653716"/>
            <a:ext cx="9029926" cy="830997"/>
          </a:xfrm>
          <a:prstGeom prst="rect">
            <a:avLst/>
          </a:prstGeom>
          <a:noFill/>
        </p:spPr>
        <p:txBody>
          <a:bodyPr wrap="square" rtlCol="0">
            <a:spAutoFit/>
          </a:bodyPr>
          <a:lstStyle/>
          <a:p>
            <a:r>
              <a:rPr lang="en-US" sz="2400" dirty="0"/>
              <a:t>Traditional planning processes do not review this timeframe and cannot prepare the grid to serve this new Load reliably.</a:t>
            </a:r>
          </a:p>
        </p:txBody>
      </p:sp>
      <p:sp>
        <p:nvSpPr>
          <p:cNvPr id="22" name="Rectangle: Rounded Corners 21">
            <a:extLst>
              <a:ext uri="{FF2B5EF4-FFF2-40B4-BE49-F238E27FC236}">
                <a16:creationId xmlns:a16="http://schemas.microsoft.com/office/drawing/2014/main" id="{4D58E975-7197-7589-4FFB-8C668671A80D}"/>
              </a:ext>
            </a:extLst>
          </p:cNvPr>
          <p:cNvSpPr/>
          <p:nvPr/>
        </p:nvSpPr>
        <p:spPr>
          <a:xfrm>
            <a:off x="165823" y="3969125"/>
            <a:ext cx="11860356" cy="1258633"/>
          </a:xfrm>
          <a:prstGeom prst="roundRect">
            <a:avLst>
              <a:gd name="adj" fmla="val 25396"/>
            </a:avLst>
          </a:prstGeom>
          <a:solidFill>
            <a:srgbClr val="CCEF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29A91018-5A14-E773-6554-6DF62C5A2C23}"/>
              </a:ext>
            </a:extLst>
          </p:cNvPr>
          <p:cNvSpPr txBox="1"/>
          <p:nvPr/>
        </p:nvSpPr>
        <p:spPr>
          <a:xfrm>
            <a:off x="2752434" y="4181268"/>
            <a:ext cx="9029926" cy="830997"/>
          </a:xfrm>
          <a:prstGeom prst="rect">
            <a:avLst/>
          </a:prstGeom>
          <a:noFill/>
        </p:spPr>
        <p:txBody>
          <a:bodyPr wrap="square" rtlCol="0">
            <a:spAutoFit/>
          </a:bodyPr>
          <a:lstStyle/>
          <a:p>
            <a:r>
              <a:rPr lang="en-US" sz="2400"/>
              <a:t>Implement a Large Load Interconnection study process to make it possible to interconnect new load reliably in less than 2 years.</a:t>
            </a:r>
          </a:p>
        </p:txBody>
      </p:sp>
      <p:pic>
        <p:nvPicPr>
          <p:cNvPr id="24" name="Picture 23">
            <a:extLst>
              <a:ext uri="{FF2B5EF4-FFF2-40B4-BE49-F238E27FC236}">
                <a16:creationId xmlns:a16="http://schemas.microsoft.com/office/drawing/2014/main" id="{56EB04DA-80BA-FC29-8D8B-E731858499E9}"/>
              </a:ext>
            </a:extLst>
          </p:cNvPr>
          <p:cNvPicPr>
            <a:picLocks noChangeAspect="1"/>
          </p:cNvPicPr>
          <p:nvPr/>
        </p:nvPicPr>
        <p:blipFill rotWithShape="1">
          <a:blip r:embed="rId3"/>
          <a:srcRect r="81063"/>
          <a:stretch/>
        </p:blipFill>
        <p:spPr>
          <a:xfrm>
            <a:off x="164078" y="907998"/>
            <a:ext cx="2246613" cy="1261981"/>
          </a:xfrm>
          <a:prstGeom prst="rect">
            <a:avLst/>
          </a:prstGeom>
        </p:spPr>
      </p:pic>
      <p:sp>
        <p:nvSpPr>
          <p:cNvPr id="25" name="TextBox 24">
            <a:extLst>
              <a:ext uri="{FF2B5EF4-FFF2-40B4-BE49-F238E27FC236}">
                <a16:creationId xmlns:a16="http://schemas.microsoft.com/office/drawing/2014/main" id="{5A07FDCC-CD9B-72E5-42DA-E6A79418B92D}"/>
              </a:ext>
            </a:extLst>
          </p:cNvPr>
          <p:cNvSpPr txBox="1"/>
          <p:nvPr/>
        </p:nvSpPr>
        <p:spPr>
          <a:xfrm>
            <a:off x="216617" y="1061935"/>
            <a:ext cx="2154833" cy="954107"/>
          </a:xfrm>
          <a:prstGeom prst="rect">
            <a:avLst/>
          </a:prstGeom>
          <a:noFill/>
        </p:spPr>
        <p:txBody>
          <a:bodyPr wrap="square" rtlCol="0">
            <a:spAutoFit/>
          </a:bodyPr>
          <a:lstStyle/>
          <a:p>
            <a:pPr algn="ctr"/>
            <a:r>
              <a:rPr lang="en-US" sz="2800" b="1" dirty="0">
                <a:solidFill>
                  <a:schemeClr val="bg1"/>
                </a:solidFill>
              </a:rPr>
              <a:t>Reliability Risk</a:t>
            </a:r>
          </a:p>
        </p:txBody>
      </p:sp>
      <p:pic>
        <p:nvPicPr>
          <p:cNvPr id="26" name="Picture 25">
            <a:extLst>
              <a:ext uri="{FF2B5EF4-FFF2-40B4-BE49-F238E27FC236}">
                <a16:creationId xmlns:a16="http://schemas.microsoft.com/office/drawing/2014/main" id="{DA1D97E6-417E-F702-559A-36DB67A1EEDA}"/>
              </a:ext>
            </a:extLst>
          </p:cNvPr>
          <p:cNvPicPr>
            <a:picLocks noChangeAspect="1"/>
          </p:cNvPicPr>
          <p:nvPr/>
        </p:nvPicPr>
        <p:blipFill rotWithShape="1">
          <a:blip r:embed="rId4"/>
          <a:srcRect r="81063"/>
          <a:stretch/>
        </p:blipFill>
        <p:spPr>
          <a:xfrm>
            <a:off x="164078" y="2441573"/>
            <a:ext cx="2246613" cy="1255885"/>
          </a:xfrm>
          <a:prstGeom prst="rect">
            <a:avLst/>
          </a:prstGeom>
        </p:spPr>
      </p:pic>
      <p:sp>
        <p:nvSpPr>
          <p:cNvPr id="27" name="TextBox 26">
            <a:extLst>
              <a:ext uri="{FF2B5EF4-FFF2-40B4-BE49-F238E27FC236}">
                <a16:creationId xmlns:a16="http://schemas.microsoft.com/office/drawing/2014/main" id="{56281CB7-8E86-7DC5-B2CB-7FEDFA0C5825}"/>
              </a:ext>
            </a:extLst>
          </p:cNvPr>
          <p:cNvSpPr txBox="1"/>
          <p:nvPr/>
        </p:nvSpPr>
        <p:spPr>
          <a:xfrm>
            <a:off x="216617" y="2807905"/>
            <a:ext cx="2154833" cy="523220"/>
          </a:xfrm>
          <a:prstGeom prst="rect">
            <a:avLst/>
          </a:prstGeom>
          <a:noFill/>
        </p:spPr>
        <p:txBody>
          <a:bodyPr wrap="square" rtlCol="0">
            <a:spAutoFit/>
          </a:bodyPr>
          <a:lstStyle/>
          <a:p>
            <a:pPr algn="ctr"/>
            <a:r>
              <a:rPr lang="en-US" sz="2800" b="1" dirty="0">
                <a:solidFill>
                  <a:schemeClr val="bg1"/>
                </a:solidFill>
              </a:rPr>
              <a:t>Impact</a:t>
            </a:r>
            <a:endParaRPr lang="en-US" sz="2000" b="1" dirty="0">
              <a:solidFill>
                <a:schemeClr val="bg1"/>
              </a:solidFill>
            </a:endParaRPr>
          </a:p>
        </p:txBody>
      </p:sp>
      <p:pic>
        <p:nvPicPr>
          <p:cNvPr id="28" name="Picture 27">
            <a:extLst>
              <a:ext uri="{FF2B5EF4-FFF2-40B4-BE49-F238E27FC236}">
                <a16:creationId xmlns:a16="http://schemas.microsoft.com/office/drawing/2014/main" id="{0001E208-14B7-C5F3-02EE-3D0F25653E01}"/>
              </a:ext>
            </a:extLst>
          </p:cNvPr>
          <p:cNvPicPr>
            <a:picLocks noChangeAspect="1"/>
          </p:cNvPicPr>
          <p:nvPr/>
        </p:nvPicPr>
        <p:blipFill rotWithShape="1">
          <a:blip r:embed="rId5"/>
          <a:srcRect r="81063"/>
          <a:stretch/>
        </p:blipFill>
        <p:spPr>
          <a:xfrm>
            <a:off x="164078" y="3970499"/>
            <a:ext cx="2246613" cy="1255885"/>
          </a:xfrm>
          <a:prstGeom prst="rect">
            <a:avLst/>
          </a:prstGeom>
        </p:spPr>
      </p:pic>
      <p:sp>
        <p:nvSpPr>
          <p:cNvPr id="29" name="TextBox 28">
            <a:extLst>
              <a:ext uri="{FF2B5EF4-FFF2-40B4-BE49-F238E27FC236}">
                <a16:creationId xmlns:a16="http://schemas.microsoft.com/office/drawing/2014/main" id="{D651910C-F2E9-D14F-358C-8DFF0939B8D6}"/>
              </a:ext>
            </a:extLst>
          </p:cNvPr>
          <p:cNvSpPr txBox="1"/>
          <p:nvPr/>
        </p:nvSpPr>
        <p:spPr>
          <a:xfrm>
            <a:off x="254985" y="4121388"/>
            <a:ext cx="2154833" cy="954107"/>
          </a:xfrm>
          <a:prstGeom prst="rect">
            <a:avLst/>
          </a:prstGeom>
          <a:noFill/>
        </p:spPr>
        <p:txBody>
          <a:bodyPr wrap="square" rtlCol="0">
            <a:spAutoFit/>
          </a:bodyPr>
          <a:lstStyle/>
          <a:p>
            <a:pPr algn="ctr"/>
            <a:r>
              <a:rPr lang="en-US" sz="2800" b="1" dirty="0">
                <a:solidFill>
                  <a:schemeClr val="bg1"/>
                </a:solidFill>
              </a:rPr>
              <a:t>Proposed Solution</a:t>
            </a:r>
          </a:p>
        </p:txBody>
      </p:sp>
      <p:sp>
        <p:nvSpPr>
          <p:cNvPr id="30" name="Rectangle 29">
            <a:extLst>
              <a:ext uri="{FF2B5EF4-FFF2-40B4-BE49-F238E27FC236}">
                <a16:creationId xmlns:a16="http://schemas.microsoft.com/office/drawing/2014/main" id="{EF9FD0FB-D7AA-DACB-AC30-0F30BB62D7BD}"/>
              </a:ext>
            </a:extLst>
          </p:cNvPr>
          <p:cNvSpPr/>
          <p:nvPr/>
        </p:nvSpPr>
        <p:spPr>
          <a:xfrm>
            <a:off x="2410691" y="872672"/>
            <a:ext cx="166254" cy="4461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739570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3BB4-7E80-D52E-5A54-BEAD6D35E2E7}"/>
              </a:ext>
            </a:extLst>
          </p:cNvPr>
          <p:cNvSpPr>
            <a:spLocks noGrp="1"/>
          </p:cNvSpPr>
          <p:nvPr>
            <p:ph type="title"/>
          </p:nvPr>
        </p:nvSpPr>
        <p:spPr/>
        <p:txBody>
          <a:bodyPr/>
          <a:lstStyle/>
          <a:p>
            <a:r>
              <a:rPr lang="en-US"/>
              <a:t>Load Forecasting Enhancement</a:t>
            </a:r>
          </a:p>
        </p:txBody>
      </p:sp>
      <p:sp>
        <p:nvSpPr>
          <p:cNvPr id="4" name="Slide Number Placeholder 3">
            <a:extLst>
              <a:ext uri="{FF2B5EF4-FFF2-40B4-BE49-F238E27FC236}">
                <a16:creationId xmlns:a16="http://schemas.microsoft.com/office/drawing/2014/main" id="{5F957ED4-E033-77F1-323C-5EA2F8F5C748}"/>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31" name="Rectangle: Rounded Corners 30">
            <a:extLst>
              <a:ext uri="{FF2B5EF4-FFF2-40B4-BE49-F238E27FC236}">
                <a16:creationId xmlns:a16="http://schemas.microsoft.com/office/drawing/2014/main" id="{91E785AC-793B-3A5A-AA13-CD5E3EDB1549}"/>
              </a:ext>
            </a:extLst>
          </p:cNvPr>
          <p:cNvSpPr/>
          <p:nvPr/>
        </p:nvSpPr>
        <p:spPr>
          <a:xfrm>
            <a:off x="165823" y="909672"/>
            <a:ext cx="11860356" cy="1258633"/>
          </a:xfrm>
          <a:prstGeom prst="roundRect">
            <a:avLst>
              <a:gd name="adj" fmla="val 25396"/>
            </a:avLst>
          </a:prstGeom>
          <a:solidFill>
            <a:srgbClr val="E8CE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CD6456AB-A5EB-5EBA-140B-4C3244D5F29E}"/>
              </a:ext>
            </a:extLst>
          </p:cNvPr>
          <p:cNvSpPr txBox="1"/>
          <p:nvPr/>
        </p:nvSpPr>
        <p:spPr>
          <a:xfrm>
            <a:off x="2752434" y="1121415"/>
            <a:ext cx="9029926" cy="830997"/>
          </a:xfrm>
          <a:prstGeom prst="rect">
            <a:avLst/>
          </a:prstGeom>
          <a:noFill/>
        </p:spPr>
        <p:txBody>
          <a:bodyPr wrap="square" rtlCol="0">
            <a:spAutoFit/>
          </a:bodyPr>
          <a:lstStyle/>
          <a:p>
            <a:r>
              <a:rPr lang="en-US" sz="2400" dirty="0"/>
              <a:t>ERCOT cannot readily identify larger load facilities and has limited visibility into their sensitivity to price and other factors.</a:t>
            </a:r>
          </a:p>
        </p:txBody>
      </p:sp>
      <p:sp>
        <p:nvSpPr>
          <p:cNvPr id="33" name="Rectangle: Rounded Corners 32">
            <a:extLst>
              <a:ext uri="{FF2B5EF4-FFF2-40B4-BE49-F238E27FC236}">
                <a16:creationId xmlns:a16="http://schemas.microsoft.com/office/drawing/2014/main" id="{45CFD37F-F2F5-30BC-5136-18E772ED5204}"/>
              </a:ext>
            </a:extLst>
          </p:cNvPr>
          <p:cNvSpPr/>
          <p:nvPr/>
        </p:nvSpPr>
        <p:spPr>
          <a:xfrm>
            <a:off x="165823" y="2440199"/>
            <a:ext cx="11860356" cy="1258633"/>
          </a:xfrm>
          <a:prstGeom prst="roundRect">
            <a:avLst>
              <a:gd name="adj" fmla="val 25396"/>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6B3D454D-B88E-76C0-2A24-650F58F6D496}"/>
              </a:ext>
            </a:extLst>
          </p:cNvPr>
          <p:cNvSpPr txBox="1"/>
          <p:nvPr/>
        </p:nvSpPr>
        <p:spPr>
          <a:xfrm>
            <a:off x="2752434" y="2474584"/>
            <a:ext cx="9029926" cy="1200329"/>
          </a:xfrm>
          <a:prstGeom prst="rect">
            <a:avLst/>
          </a:prstGeom>
          <a:noFill/>
        </p:spPr>
        <p:txBody>
          <a:bodyPr wrap="square" rtlCol="0">
            <a:spAutoFit/>
          </a:bodyPr>
          <a:lstStyle/>
          <a:p>
            <a:r>
              <a:rPr lang="en-US" sz="2400" dirty="0"/>
              <a:t>ERCOT is seeing greater load forecast error on extreme or unusual operating days when an accurate forecast is most critical.</a:t>
            </a:r>
          </a:p>
        </p:txBody>
      </p:sp>
      <p:sp>
        <p:nvSpPr>
          <p:cNvPr id="35" name="Rectangle: Rounded Corners 34">
            <a:extLst>
              <a:ext uri="{FF2B5EF4-FFF2-40B4-BE49-F238E27FC236}">
                <a16:creationId xmlns:a16="http://schemas.microsoft.com/office/drawing/2014/main" id="{01373372-7C27-BC9F-3767-F3E0FB8D760E}"/>
              </a:ext>
            </a:extLst>
          </p:cNvPr>
          <p:cNvSpPr/>
          <p:nvPr/>
        </p:nvSpPr>
        <p:spPr>
          <a:xfrm>
            <a:off x="165823" y="3969125"/>
            <a:ext cx="11860356" cy="1258633"/>
          </a:xfrm>
          <a:prstGeom prst="roundRect">
            <a:avLst>
              <a:gd name="adj" fmla="val 25396"/>
            </a:avLst>
          </a:prstGeom>
          <a:solidFill>
            <a:srgbClr val="CCEF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1F93D40E-203B-6A3F-00DB-C1B2D2C18608}"/>
              </a:ext>
            </a:extLst>
          </p:cNvPr>
          <p:cNvSpPr txBox="1"/>
          <p:nvPr/>
        </p:nvSpPr>
        <p:spPr>
          <a:xfrm>
            <a:off x="2752434" y="3998276"/>
            <a:ext cx="9029926" cy="1200329"/>
          </a:xfrm>
          <a:prstGeom prst="rect">
            <a:avLst/>
          </a:prstGeom>
          <a:noFill/>
        </p:spPr>
        <p:txBody>
          <a:bodyPr wrap="square" rtlCol="0">
            <a:spAutoFit/>
          </a:bodyPr>
          <a:lstStyle/>
          <a:p>
            <a:r>
              <a:rPr lang="en-US" sz="2400" dirty="0"/>
              <a:t>Implement 4CP and price responsive demand forecasts and require Loads 25 MW or greater to provide additional information to ERCOT.</a:t>
            </a:r>
          </a:p>
        </p:txBody>
      </p:sp>
      <p:pic>
        <p:nvPicPr>
          <p:cNvPr id="37" name="Picture 36">
            <a:extLst>
              <a:ext uri="{FF2B5EF4-FFF2-40B4-BE49-F238E27FC236}">
                <a16:creationId xmlns:a16="http://schemas.microsoft.com/office/drawing/2014/main" id="{4F631705-775A-E988-36D7-C25CD43AEEE0}"/>
              </a:ext>
            </a:extLst>
          </p:cNvPr>
          <p:cNvPicPr>
            <a:picLocks noChangeAspect="1"/>
          </p:cNvPicPr>
          <p:nvPr/>
        </p:nvPicPr>
        <p:blipFill rotWithShape="1">
          <a:blip r:embed="rId3"/>
          <a:srcRect r="81063"/>
          <a:stretch/>
        </p:blipFill>
        <p:spPr>
          <a:xfrm>
            <a:off x="164078" y="907998"/>
            <a:ext cx="2246613" cy="1261981"/>
          </a:xfrm>
          <a:prstGeom prst="rect">
            <a:avLst/>
          </a:prstGeom>
        </p:spPr>
      </p:pic>
      <p:sp>
        <p:nvSpPr>
          <p:cNvPr id="38" name="TextBox 37">
            <a:extLst>
              <a:ext uri="{FF2B5EF4-FFF2-40B4-BE49-F238E27FC236}">
                <a16:creationId xmlns:a16="http://schemas.microsoft.com/office/drawing/2014/main" id="{333047A7-B81B-9C89-986F-17D84A4C8B24}"/>
              </a:ext>
            </a:extLst>
          </p:cNvPr>
          <p:cNvSpPr txBox="1"/>
          <p:nvPr/>
        </p:nvSpPr>
        <p:spPr>
          <a:xfrm>
            <a:off x="216617" y="1061935"/>
            <a:ext cx="2154833" cy="954107"/>
          </a:xfrm>
          <a:prstGeom prst="rect">
            <a:avLst/>
          </a:prstGeom>
          <a:noFill/>
        </p:spPr>
        <p:txBody>
          <a:bodyPr wrap="square" rtlCol="0">
            <a:spAutoFit/>
          </a:bodyPr>
          <a:lstStyle/>
          <a:p>
            <a:pPr algn="ctr"/>
            <a:r>
              <a:rPr lang="en-US" sz="2800" b="1" dirty="0">
                <a:solidFill>
                  <a:schemeClr val="bg1"/>
                </a:solidFill>
              </a:rPr>
              <a:t>Reliability Risk</a:t>
            </a:r>
          </a:p>
        </p:txBody>
      </p:sp>
      <p:pic>
        <p:nvPicPr>
          <p:cNvPr id="39" name="Picture 38">
            <a:extLst>
              <a:ext uri="{FF2B5EF4-FFF2-40B4-BE49-F238E27FC236}">
                <a16:creationId xmlns:a16="http://schemas.microsoft.com/office/drawing/2014/main" id="{3C063030-0E25-24E8-92D4-C3A5CB3ED3DB}"/>
              </a:ext>
            </a:extLst>
          </p:cNvPr>
          <p:cNvPicPr>
            <a:picLocks noChangeAspect="1"/>
          </p:cNvPicPr>
          <p:nvPr/>
        </p:nvPicPr>
        <p:blipFill rotWithShape="1">
          <a:blip r:embed="rId4"/>
          <a:srcRect r="81063"/>
          <a:stretch/>
        </p:blipFill>
        <p:spPr>
          <a:xfrm>
            <a:off x="164078" y="2441573"/>
            <a:ext cx="2246613" cy="1255885"/>
          </a:xfrm>
          <a:prstGeom prst="rect">
            <a:avLst/>
          </a:prstGeom>
        </p:spPr>
      </p:pic>
      <p:sp>
        <p:nvSpPr>
          <p:cNvPr id="40" name="TextBox 39">
            <a:extLst>
              <a:ext uri="{FF2B5EF4-FFF2-40B4-BE49-F238E27FC236}">
                <a16:creationId xmlns:a16="http://schemas.microsoft.com/office/drawing/2014/main" id="{78157299-6F33-BD59-C9B7-CDEFBDE4AD1B}"/>
              </a:ext>
            </a:extLst>
          </p:cNvPr>
          <p:cNvSpPr txBox="1"/>
          <p:nvPr/>
        </p:nvSpPr>
        <p:spPr>
          <a:xfrm>
            <a:off x="216617" y="2807905"/>
            <a:ext cx="2154833" cy="523220"/>
          </a:xfrm>
          <a:prstGeom prst="rect">
            <a:avLst/>
          </a:prstGeom>
          <a:noFill/>
        </p:spPr>
        <p:txBody>
          <a:bodyPr wrap="square" rtlCol="0">
            <a:spAutoFit/>
          </a:bodyPr>
          <a:lstStyle/>
          <a:p>
            <a:pPr algn="ctr"/>
            <a:r>
              <a:rPr lang="en-US" sz="2800" b="1" dirty="0">
                <a:solidFill>
                  <a:schemeClr val="bg1"/>
                </a:solidFill>
              </a:rPr>
              <a:t>Impact</a:t>
            </a:r>
            <a:endParaRPr lang="en-US" sz="2000" b="1" dirty="0">
              <a:solidFill>
                <a:schemeClr val="bg1"/>
              </a:solidFill>
            </a:endParaRPr>
          </a:p>
        </p:txBody>
      </p:sp>
      <p:pic>
        <p:nvPicPr>
          <p:cNvPr id="41" name="Picture 40">
            <a:extLst>
              <a:ext uri="{FF2B5EF4-FFF2-40B4-BE49-F238E27FC236}">
                <a16:creationId xmlns:a16="http://schemas.microsoft.com/office/drawing/2014/main" id="{A4C14DC9-90DE-EBD2-6345-12529A9E09C8}"/>
              </a:ext>
            </a:extLst>
          </p:cNvPr>
          <p:cNvPicPr>
            <a:picLocks noChangeAspect="1"/>
          </p:cNvPicPr>
          <p:nvPr/>
        </p:nvPicPr>
        <p:blipFill rotWithShape="1">
          <a:blip r:embed="rId5"/>
          <a:srcRect r="81063"/>
          <a:stretch/>
        </p:blipFill>
        <p:spPr>
          <a:xfrm>
            <a:off x="164078" y="3970499"/>
            <a:ext cx="2246613" cy="1255885"/>
          </a:xfrm>
          <a:prstGeom prst="rect">
            <a:avLst/>
          </a:prstGeom>
        </p:spPr>
      </p:pic>
      <p:sp>
        <p:nvSpPr>
          <p:cNvPr id="42" name="TextBox 41">
            <a:extLst>
              <a:ext uri="{FF2B5EF4-FFF2-40B4-BE49-F238E27FC236}">
                <a16:creationId xmlns:a16="http://schemas.microsoft.com/office/drawing/2014/main" id="{AF3D6132-B665-FB6B-2F1B-EC1703C79873}"/>
              </a:ext>
            </a:extLst>
          </p:cNvPr>
          <p:cNvSpPr txBox="1"/>
          <p:nvPr/>
        </p:nvSpPr>
        <p:spPr>
          <a:xfrm>
            <a:off x="254985" y="4121388"/>
            <a:ext cx="2154833" cy="954107"/>
          </a:xfrm>
          <a:prstGeom prst="rect">
            <a:avLst/>
          </a:prstGeom>
          <a:noFill/>
        </p:spPr>
        <p:txBody>
          <a:bodyPr wrap="square" rtlCol="0">
            <a:spAutoFit/>
          </a:bodyPr>
          <a:lstStyle/>
          <a:p>
            <a:pPr algn="ctr"/>
            <a:r>
              <a:rPr lang="en-US" sz="2800" b="1" dirty="0">
                <a:solidFill>
                  <a:schemeClr val="bg1"/>
                </a:solidFill>
              </a:rPr>
              <a:t>Proposed Solution</a:t>
            </a:r>
          </a:p>
        </p:txBody>
      </p:sp>
      <p:sp>
        <p:nvSpPr>
          <p:cNvPr id="43" name="Rectangle 42">
            <a:extLst>
              <a:ext uri="{FF2B5EF4-FFF2-40B4-BE49-F238E27FC236}">
                <a16:creationId xmlns:a16="http://schemas.microsoft.com/office/drawing/2014/main" id="{9324B669-22C9-6AF4-8266-F95CFA02D583}"/>
              </a:ext>
            </a:extLst>
          </p:cNvPr>
          <p:cNvSpPr/>
          <p:nvPr/>
        </p:nvSpPr>
        <p:spPr>
          <a:xfrm>
            <a:off x="2410691" y="872672"/>
            <a:ext cx="166254" cy="4461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TextBox 2">
            <a:extLst>
              <a:ext uri="{FF2B5EF4-FFF2-40B4-BE49-F238E27FC236}">
                <a16:creationId xmlns:a16="http://schemas.microsoft.com/office/drawing/2014/main" id="{ADF5F7DA-7849-02CE-03B8-53972CE16392}"/>
              </a:ext>
            </a:extLst>
          </p:cNvPr>
          <p:cNvSpPr txBox="1"/>
          <p:nvPr/>
        </p:nvSpPr>
        <p:spPr>
          <a:xfrm>
            <a:off x="173901" y="5356178"/>
            <a:ext cx="11911152" cy="784830"/>
          </a:xfrm>
          <a:prstGeom prst="rect">
            <a:avLst/>
          </a:prstGeom>
          <a:noFill/>
        </p:spPr>
        <p:txBody>
          <a:bodyPr wrap="square">
            <a:spAutoFit/>
          </a:bodyPr>
          <a:lstStyle/>
          <a:p>
            <a:pPr marL="0" lvl="1"/>
            <a:r>
              <a:rPr lang="en-US" sz="1500" i="1" dirty="0">
                <a:solidFill>
                  <a:srgbClr val="5B6770"/>
                </a:solidFill>
              </a:rPr>
              <a:t>ERCOT has limited visibility into the location and consumption of all larger Loads.  This has been evident during summer operations when high prices and 4CP response make industrial load usage difficult to forecast for upcoming days.  Increased visibility into industrial load consumption would have also been useful during both Winter Storm Uri and Elliot, when larger Load usage was a critical forecasting input.</a:t>
            </a:r>
          </a:p>
        </p:txBody>
      </p:sp>
    </p:spTree>
    <p:extLst>
      <p:ext uri="{BB962C8B-B14F-4D97-AF65-F5344CB8AC3E}">
        <p14:creationId xmlns:p14="http://schemas.microsoft.com/office/powerpoint/2010/main" val="2111289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3BB4-7E80-D52E-5A54-BEAD6D35E2E7}"/>
              </a:ext>
            </a:extLst>
          </p:cNvPr>
          <p:cNvSpPr>
            <a:spLocks noGrp="1"/>
          </p:cNvSpPr>
          <p:nvPr>
            <p:ph type="title"/>
          </p:nvPr>
        </p:nvSpPr>
        <p:spPr/>
        <p:txBody>
          <a:bodyPr/>
          <a:lstStyle/>
          <a:p>
            <a:r>
              <a:rPr lang="en-US"/>
              <a:t>Voltage Ride-Through Standards</a:t>
            </a:r>
          </a:p>
        </p:txBody>
      </p:sp>
      <p:sp>
        <p:nvSpPr>
          <p:cNvPr id="4" name="Slide Number Placeholder 3">
            <a:extLst>
              <a:ext uri="{FF2B5EF4-FFF2-40B4-BE49-F238E27FC236}">
                <a16:creationId xmlns:a16="http://schemas.microsoft.com/office/drawing/2014/main" id="{5F957ED4-E033-77F1-323C-5EA2F8F5C748}"/>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3" name="Rectangle 2">
            <a:extLst>
              <a:ext uri="{FF2B5EF4-FFF2-40B4-BE49-F238E27FC236}">
                <a16:creationId xmlns:a16="http://schemas.microsoft.com/office/drawing/2014/main" id="{1CC16F49-C312-6C19-5E41-678DF862BE61}"/>
              </a:ext>
            </a:extLst>
          </p:cNvPr>
          <p:cNvSpPr/>
          <p:nvPr/>
        </p:nvSpPr>
        <p:spPr>
          <a:xfrm>
            <a:off x="2392052" y="762000"/>
            <a:ext cx="166254" cy="51101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Rounded Corners 45">
            <a:extLst>
              <a:ext uri="{FF2B5EF4-FFF2-40B4-BE49-F238E27FC236}">
                <a16:creationId xmlns:a16="http://schemas.microsoft.com/office/drawing/2014/main" id="{A1FA8E9E-68B8-FC96-5B85-DF71E6BA1AF2}"/>
              </a:ext>
            </a:extLst>
          </p:cNvPr>
          <p:cNvSpPr/>
          <p:nvPr/>
        </p:nvSpPr>
        <p:spPr>
          <a:xfrm>
            <a:off x="165822" y="866006"/>
            <a:ext cx="11860356" cy="1258633"/>
          </a:xfrm>
          <a:prstGeom prst="roundRect">
            <a:avLst>
              <a:gd name="adj" fmla="val 25396"/>
            </a:avLst>
          </a:prstGeom>
          <a:solidFill>
            <a:srgbClr val="E8CE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E9B5046A-5451-4118-AEA0-50023B290562}"/>
              </a:ext>
            </a:extLst>
          </p:cNvPr>
          <p:cNvSpPr txBox="1"/>
          <p:nvPr/>
        </p:nvSpPr>
        <p:spPr>
          <a:xfrm>
            <a:off x="2752433" y="895157"/>
            <a:ext cx="9029926" cy="1200329"/>
          </a:xfrm>
          <a:prstGeom prst="rect">
            <a:avLst/>
          </a:prstGeom>
          <a:noFill/>
        </p:spPr>
        <p:txBody>
          <a:bodyPr wrap="square" rtlCol="0">
            <a:spAutoFit/>
          </a:bodyPr>
          <a:lstStyle/>
          <a:p>
            <a:r>
              <a:rPr lang="en-US" sz="2400" dirty="0"/>
              <a:t>ERCOT has experienced multiple events in the last year where a significant amount of Large Load unexpectedly disconnected from the grid.</a:t>
            </a:r>
          </a:p>
        </p:txBody>
      </p:sp>
      <p:sp>
        <p:nvSpPr>
          <p:cNvPr id="48" name="Rectangle: Rounded Corners 47">
            <a:extLst>
              <a:ext uri="{FF2B5EF4-FFF2-40B4-BE49-F238E27FC236}">
                <a16:creationId xmlns:a16="http://schemas.microsoft.com/office/drawing/2014/main" id="{ED00E49F-A3E5-499D-486B-52C1273E15EE}"/>
              </a:ext>
            </a:extLst>
          </p:cNvPr>
          <p:cNvSpPr/>
          <p:nvPr/>
        </p:nvSpPr>
        <p:spPr>
          <a:xfrm>
            <a:off x="165822" y="2396533"/>
            <a:ext cx="11860356" cy="1258633"/>
          </a:xfrm>
          <a:prstGeom prst="roundRect">
            <a:avLst>
              <a:gd name="adj" fmla="val 25396"/>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1212088E-8252-9BAD-5C51-1B807460DB58}"/>
              </a:ext>
            </a:extLst>
          </p:cNvPr>
          <p:cNvSpPr txBox="1"/>
          <p:nvPr/>
        </p:nvSpPr>
        <p:spPr>
          <a:xfrm>
            <a:off x="2752433" y="2610050"/>
            <a:ext cx="9029926" cy="830997"/>
          </a:xfrm>
          <a:prstGeom prst="rect">
            <a:avLst/>
          </a:prstGeom>
          <a:noFill/>
        </p:spPr>
        <p:txBody>
          <a:bodyPr wrap="square" rtlCol="0">
            <a:spAutoFit/>
          </a:bodyPr>
          <a:lstStyle/>
          <a:p>
            <a:r>
              <a:rPr lang="en-US" sz="2400" dirty="0"/>
              <a:t>Large Load behavior can magnify the severity of grid events, increasing the negative impact to reliability.</a:t>
            </a:r>
          </a:p>
        </p:txBody>
      </p:sp>
      <p:sp>
        <p:nvSpPr>
          <p:cNvPr id="50" name="Rectangle: Rounded Corners 49">
            <a:extLst>
              <a:ext uri="{FF2B5EF4-FFF2-40B4-BE49-F238E27FC236}">
                <a16:creationId xmlns:a16="http://schemas.microsoft.com/office/drawing/2014/main" id="{58A47E12-82D9-EE0D-56AA-8E189ACEE6F7}"/>
              </a:ext>
            </a:extLst>
          </p:cNvPr>
          <p:cNvSpPr/>
          <p:nvPr/>
        </p:nvSpPr>
        <p:spPr>
          <a:xfrm>
            <a:off x="165822" y="3925459"/>
            <a:ext cx="11860356" cy="1258633"/>
          </a:xfrm>
          <a:prstGeom prst="roundRect">
            <a:avLst>
              <a:gd name="adj" fmla="val 25396"/>
            </a:avLst>
          </a:prstGeom>
          <a:solidFill>
            <a:srgbClr val="CCEF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F867281A-1183-CBF9-7D31-8E129B767695}"/>
              </a:ext>
            </a:extLst>
          </p:cNvPr>
          <p:cNvSpPr txBox="1"/>
          <p:nvPr/>
        </p:nvSpPr>
        <p:spPr>
          <a:xfrm>
            <a:off x="2752433" y="4137602"/>
            <a:ext cx="9029926" cy="830997"/>
          </a:xfrm>
          <a:prstGeom prst="rect">
            <a:avLst/>
          </a:prstGeom>
          <a:noFill/>
        </p:spPr>
        <p:txBody>
          <a:bodyPr wrap="square" rtlCol="0">
            <a:spAutoFit/>
          </a:bodyPr>
          <a:lstStyle/>
          <a:p>
            <a:r>
              <a:rPr lang="en-US" sz="2400" dirty="0"/>
              <a:t>Establish a voltage ride-through standard that applies to all Loads 75 MW or greater.</a:t>
            </a:r>
          </a:p>
        </p:txBody>
      </p:sp>
      <p:pic>
        <p:nvPicPr>
          <p:cNvPr id="52" name="Picture 51">
            <a:extLst>
              <a:ext uri="{FF2B5EF4-FFF2-40B4-BE49-F238E27FC236}">
                <a16:creationId xmlns:a16="http://schemas.microsoft.com/office/drawing/2014/main" id="{B308AC9C-A493-6082-1866-6B2C29FD9659}"/>
              </a:ext>
            </a:extLst>
          </p:cNvPr>
          <p:cNvPicPr>
            <a:picLocks noChangeAspect="1"/>
          </p:cNvPicPr>
          <p:nvPr/>
        </p:nvPicPr>
        <p:blipFill rotWithShape="1">
          <a:blip r:embed="rId3"/>
          <a:srcRect r="81063"/>
          <a:stretch/>
        </p:blipFill>
        <p:spPr>
          <a:xfrm>
            <a:off x="164077" y="864332"/>
            <a:ext cx="2246613" cy="1261981"/>
          </a:xfrm>
          <a:prstGeom prst="rect">
            <a:avLst/>
          </a:prstGeom>
        </p:spPr>
      </p:pic>
      <p:sp>
        <p:nvSpPr>
          <p:cNvPr id="53" name="TextBox 52">
            <a:extLst>
              <a:ext uri="{FF2B5EF4-FFF2-40B4-BE49-F238E27FC236}">
                <a16:creationId xmlns:a16="http://schemas.microsoft.com/office/drawing/2014/main" id="{50323C73-14C6-DE9C-E096-DEA87ED99487}"/>
              </a:ext>
            </a:extLst>
          </p:cNvPr>
          <p:cNvSpPr txBox="1"/>
          <p:nvPr/>
        </p:nvSpPr>
        <p:spPr>
          <a:xfrm>
            <a:off x="216616" y="1018269"/>
            <a:ext cx="2154833" cy="954107"/>
          </a:xfrm>
          <a:prstGeom prst="rect">
            <a:avLst/>
          </a:prstGeom>
          <a:noFill/>
        </p:spPr>
        <p:txBody>
          <a:bodyPr wrap="square" rtlCol="0">
            <a:spAutoFit/>
          </a:bodyPr>
          <a:lstStyle/>
          <a:p>
            <a:pPr algn="ctr"/>
            <a:r>
              <a:rPr lang="en-US" sz="2800" b="1" dirty="0">
                <a:solidFill>
                  <a:schemeClr val="bg1"/>
                </a:solidFill>
              </a:rPr>
              <a:t>Reliability Risk</a:t>
            </a:r>
          </a:p>
        </p:txBody>
      </p:sp>
      <p:pic>
        <p:nvPicPr>
          <p:cNvPr id="54" name="Picture 53">
            <a:extLst>
              <a:ext uri="{FF2B5EF4-FFF2-40B4-BE49-F238E27FC236}">
                <a16:creationId xmlns:a16="http://schemas.microsoft.com/office/drawing/2014/main" id="{BF34DEF5-4009-0D4E-72D9-1DF842E4678F}"/>
              </a:ext>
            </a:extLst>
          </p:cNvPr>
          <p:cNvPicPr>
            <a:picLocks noChangeAspect="1"/>
          </p:cNvPicPr>
          <p:nvPr/>
        </p:nvPicPr>
        <p:blipFill rotWithShape="1">
          <a:blip r:embed="rId4"/>
          <a:srcRect r="81063"/>
          <a:stretch/>
        </p:blipFill>
        <p:spPr>
          <a:xfrm>
            <a:off x="164077" y="2397907"/>
            <a:ext cx="2246613" cy="1255885"/>
          </a:xfrm>
          <a:prstGeom prst="rect">
            <a:avLst/>
          </a:prstGeom>
        </p:spPr>
      </p:pic>
      <p:sp>
        <p:nvSpPr>
          <p:cNvPr id="55" name="TextBox 54">
            <a:extLst>
              <a:ext uri="{FF2B5EF4-FFF2-40B4-BE49-F238E27FC236}">
                <a16:creationId xmlns:a16="http://schemas.microsoft.com/office/drawing/2014/main" id="{28232186-C467-D5A7-44E6-CA25A46ECDD2}"/>
              </a:ext>
            </a:extLst>
          </p:cNvPr>
          <p:cNvSpPr txBox="1"/>
          <p:nvPr/>
        </p:nvSpPr>
        <p:spPr>
          <a:xfrm>
            <a:off x="216616" y="2764239"/>
            <a:ext cx="2154833" cy="523220"/>
          </a:xfrm>
          <a:prstGeom prst="rect">
            <a:avLst/>
          </a:prstGeom>
          <a:noFill/>
        </p:spPr>
        <p:txBody>
          <a:bodyPr wrap="square" rtlCol="0">
            <a:spAutoFit/>
          </a:bodyPr>
          <a:lstStyle/>
          <a:p>
            <a:pPr algn="ctr"/>
            <a:r>
              <a:rPr lang="en-US" sz="2800" b="1" dirty="0">
                <a:solidFill>
                  <a:schemeClr val="bg1"/>
                </a:solidFill>
              </a:rPr>
              <a:t>Impact</a:t>
            </a:r>
            <a:endParaRPr lang="en-US" sz="2000" b="1" dirty="0">
              <a:solidFill>
                <a:schemeClr val="bg1"/>
              </a:solidFill>
            </a:endParaRPr>
          </a:p>
        </p:txBody>
      </p:sp>
      <p:pic>
        <p:nvPicPr>
          <p:cNvPr id="56" name="Picture 55">
            <a:extLst>
              <a:ext uri="{FF2B5EF4-FFF2-40B4-BE49-F238E27FC236}">
                <a16:creationId xmlns:a16="http://schemas.microsoft.com/office/drawing/2014/main" id="{EBA9175F-1C45-5BBF-5A18-827CEFB92A96}"/>
              </a:ext>
            </a:extLst>
          </p:cNvPr>
          <p:cNvPicPr>
            <a:picLocks noChangeAspect="1"/>
          </p:cNvPicPr>
          <p:nvPr/>
        </p:nvPicPr>
        <p:blipFill rotWithShape="1">
          <a:blip r:embed="rId5"/>
          <a:srcRect r="81063"/>
          <a:stretch/>
        </p:blipFill>
        <p:spPr>
          <a:xfrm>
            <a:off x="164077" y="3926833"/>
            <a:ext cx="2246613" cy="1255885"/>
          </a:xfrm>
          <a:prstGeom prst="rect">
            <a:avLst/>
          </a:prstGeom>
        </p:spPr>
      </p:pic>
      <p:sp>
        <p:nvSpPr>
          <p:cNvPr id="57" name="TextBox 56">
            <a:extLst>
              <a:ext uri="{FF2B5EF4-FFF2-40B4-BE49-F238E27FC236}">
                <a16:creationId xmlns:a16="http://schemas.microsoft.com/office/drawing/2014/main" id="{ED094434-8924-8361-01B3-CA88C357BBEB}"/>
              </a:ext>
            </a:extLst>
          </p:cNvPr>
          <p:cNvSpPr txBox="1"/>
          <p:nvPr/>
        </p:nvSpPr>
        <p:spPr>
          <a:xfrm>
            <a:off x="254984" y="4077722"/>
            <a:ext cx="2154833" cy="954107"/>
          </a:xfrm>
          <a:prstGeom prst="rect">
            <a:avLst/>
          </a:prstGeom>
          <a:noFill/>
        </p:spPr>
        <p:txBody>
          <a:bodyPr wrap="square" rtlCol="0">
            <a:spAutoFit/>
          </a:bodyPr>
          <a:lstStyle/>
          <a:p>
            <a:pPr algn="ctr"/>
            <a:r>
              <a:rPr lang="en-US" sz="2800" b="1" dirty="0">
                <a:solidFill>
                  <a:schemeClr val="bg1"/>
                </a:solidFill>
              </a:rPr>
              <a:t>Proposed Solution</a:t>
            </a:r>
          </a:p>
        </p:txBody>
      </p:sp>
      <p:sp>
        <p:nvSpPr>
          <p:cNvPr id="58" name="Rectangle 57">
            <a:extLst>
              <a:ext uri="{FF2B5EF4-FFF2-40B4-BE49-F238E27FC236}">
                <a16:creationId xmlns:a16="http://schemas.microsoft.com/office/drawing/2014/main" id="{23C162B7-8BFB-37E4-C0E1-199B7258EB13}"/>
              </a:ext>
            </a:extLst>
          </p:cNvPr>
          <p:cNvSpPr/>
          <p:nvPr/>
        </p:nvSpPr>
        <p:spPr>
          <a:xfrm>
            <a:off x="2410690" y="829006"/>
            <a:ext cx="166254" cy="4461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Rectangle: Rounded Corners 4">
            <a:hlinkClick r:id="rId6" action="ppaction://hlinksldjump"/>
            <a:extLst>
              <a:ext uri="{FF2B5EF4-FFF2-40B4-BE49-F238E27FC236}">
                <a16:creationId xmlns:a16="http://schemas.microsoft.com/office/drawing/2014/main" id="{B4F01642-0F8A-C1A7-C33F-F6EFA415CD5B}"/>
              </a:ext>
            </a:extLst>
          </p:cNvPr>
          <p:cNvSpPr/>
          <p:nvPr/>
        </p:nvSpPr>
        <p:spPr>
          <a:xfrm>
            <a:off x="7871012" y="6523038"/>
            <a:ext cx="3389135" cy="296862"/>
          </a:xfrm>
          <a:prstGeom prst="roundRect">
            <a:avLst/>
          </a:prstGeom>
          <a:solidFill>
            <a:srgbClr val="FF8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See slide 12 for more events </a:t>
            </a:r>
          </a:p>
        </p:txBody>
      </p:sp>
      <p:sp>
        <p:nvSpPr>
          <p:cNvPr id="6" name="TextBox 5">
            <a:extLst>
              <a:ext uri="{FF2B5EF4-FFF2-40B4-BE49-F238E27FC236}">
                <a16:creationId xmlns:a16="http://schemas.microsoft.com/office/drawing/2014/main" id="{0D96A53B-1645-993F-A760-0670AD1B91E5}"/>
              </a:ext>
            </a:extLst>
          </p:cNvPr>
          <p:cNvSpPr txBox="1"/>
          <p:nvPr/>
        </p:nvSpPr>
        <p:spPr>
          <a:xfrm>
            <a:off x="173901" y="5250787"/>
            <a:ext cx="11911152" cy="1015663"/>
          </a:xfrm>
          <a:prstGeom prst="rect">
            <a:avLst/>
          </a:prstGeom>
          <a:noFill/>
        </p:spPr>
        <p:txBody>
          <a:bodyPr wrap="square">
            <a:spAutoFit/>
          </a:bodyPr>
          <a:lstStyle/>
          <a:p>
            <a:pPr marL="0" lvl="1"/>
            <a:r>
              <a:rPr lang="en-US" sz="1500" i="1" dirty="0">
                <a:solidFill>
                  <a:srgbClr val="5B6770"/>
                </a:solidFill>
              </a:rPr>
              <a:t>Multiple events have demonstrated new Large Loads are not always capable of remaining stable during voltage fluctuations.  The most severe event occurred near Odessa at 3:50 AM on 12/7/22 when more than 1,600 MW of Load (including data centers, oil/gas load, and other industrial loads) unexpectedly disconnected from the grid due to a low-voltage fluctuation.  System frequency increased to 60.235 Hz and did not return to normal for over 10 minutes. Large Loads can make a low-voltage event become a frequency control event.</a:t>
            </a:r>
          </a:p>
        </p:txBody>
      </p:sp>
    </p:spTree>
    <p:extLst>
      <p:ext uri="{BB962C8B-B14F-4D97-AF65-F5344CB8AC3E}">
        <p14:creationId xmlns:p14="http://schemas.microsoft.com/office/powerpoint/2010/main" val="355007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3BB4-7E80-D52E-5A54-BEAD6D35E2E7}"/>
              </a:ext>
            </a:extLst>
          </p:cNvPr>
          <p:cNvSpPr>
            <a:spLocks noGrp="1"/>
          </p:cNvSpPr>
          <p:nvPr>
            <p:ph type="title"/>
          </p:nvPr>
        </p:nvSpPr>
        <p:spPr/>
        <p:txBody>
          <a:bodyPr/>
          <a:lstStyle/>
          <a:p>
            <a:r>
              <a:rPr lang="en-US" dirty="0"/>
              <a:t>Frequency Control Improvements</a:t>
            </a:r>
          </a:p>
        </p:txBody>
      </p:sp>
      <p:sp>
        <p:nvSpPr>
          <p:cNvPr id="4" name="Slide Number Placeholder 3">
            <a:extLst>
              <a:ext uri="{FF2B5EF4-FFF2-40B4-BE49-F238E27FC236}">
                <a16:creationId xmlns:a16="http://schemas.microsoft.com/office/drawing/2014/main" id="{5F957ED4-E033-77F1-323C-5EA2F8F5C748}"/>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7" name="Rectangle: Rounded Corners 6">
            <a:extLst>
              <a:ext uri="{FF2B5EF4-FFF2-40B4-BE49-F238E27FC236}">
                <a16:creationId xmlns:a16="http://schemas.microsoft.com/office/drawing/2014/main" id="{AF843D1A-17CC-3C05-3447-9701221E431F}"/>
              </a:ext>
            </a:extLst>
          </p:cNvPr>
          <p:cNvSpPr/>
          <p:nvPr/>
        </p:nvSpPr>
        <p:spPr>
          <a:xfrm>
            <a:off x="165823" y="909672"/>
            <a:ext cx="11860356" cy="1258633"/>
          </a:xfrm>
          <a:prstGeom prst="roundRect">
            <a:avLst>
              <a:gd name="adj" fmla="val 25396"/>
            </a:avLst>
          </a:prstGeom>
          <a:solidFill>
            <a:srgbClr val="E8CE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CF7DD9CF-F9B8-CA24-5B3A-474AE1188912}"/>
              </a:ext>
            </a:extLst>
          </p:cNvPr>
          <p:cNvSpPr txBox="1"/>
          <p:nvPr/>
        </p:nvSpPr>
        <p:spPr>
          <a:xfrm>
            <a:off x="2752434" y="1121415"/>
            <a:ext cx="9029926" cy="830997"/>
          </a:xfrm>
          <a:prstGeom prst="rect">
            <a:avLst/>
          </a:prstGeom>
          <a:noFill/>
        </p:spPr>
        <p:txBody>
          <a:bodyPr wrap="square" rtlCol="0">
            <a:spAutoFit/>
          </a:bodyPr>
          <a:lstStyle/>
          <a:p>
            <a:r>
              <a:rPr lang="en-US" sz="2400" dirty="0"/>
              <a:t>Large Loads can change their MW consumption rapidly enough to exhaust available Regulation service.</a:t>
            </a:r>
          </a:p>
        </p:txBody>
      </p:sp>
      <p:sp>
        <p:nvSpPr>
          <p:cNvPr id="9" name="Rectangle: Rounded Corners 8">
            <a:extLst>
              <a:ext uri="{FF2B5EF4-FFF2-40B4-BE49-F238E27FC236}">
                <a16:creationId xmlns:a16="http://schemas.microsoft.com/office/drawing/2014/main" id="{0B47ABC4-2DAD-EB63-D928-EC288930D30F}"/>
              </a:ext>
            </a:extLst>
          </p:cNvPr>
          <p:cNvSpPr/>
          <p:nvPr/>
        </p:nvSpPr>
        <p:spPr>
          <a:xfrm>
            <a:off x="165823" y="2440199"/>
            <a:ext cx="11860356" cy="1258633"/>
          </a:xfrm>
          <a:prstGeom prst="roundRect">
            <a:avLst>
              <a:gd name="adj" fmla="val 25396"/>
            </a:avLst>
          </a:prstGeom>
          <a:solidFill>
            <a:srgbClr val="DEE1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1598402-BC2D-3668-20CC-DBDBA73F3750}"/>
              </a:ext>
            </a:extLst>
          </p:cNvPr>
          <p:cNvSpPr txBox="1"/>
          <p:nvPr/>
        </p:nvSpPr>
        <p:spPr>
          <a:xfrm>
            <a:off x="2752434" y="2474584"/>
            <a:ext cx="9029926" cy="1200329"/>
          </a:xfrm>
          <a:prstGeom prst="rect">
            <a:avLst/>
          </a:prstGeom>
          <a:noFill/>
        </p:spPr>
        <p:txBody>
          <a:bodyPr wrap="square" rtlCol="0">
            <a:spAutoFit/>
          </a:bodyPr>
          <a:lstStyle/>
          <a:p>
            <a:r>
              <a:rPr lang="en-US" sz="2400" dirty="0"/>
              <a:t>ERCOT eventually will need to buy what may become an infeasible quantity of Regulation service to maintain frequency stability. This could add significant costs to ratepayers.</a:t>
            </a:r>
          </a:p>
        </p:txBody>
      </p:sp>
      <p:sp>
        <p:nvSpPr>
          <p:cNvPr id="11" name="Rectangle: Rounded Corners 10">
            <a:extLst>
              <a:ext uri="{FF2B5EF4-FFF2-40B4-BE49-F238E27FC236}">
                <a16:creationId xmlns:a16="http://schemas.microsoft.com/office/drawing/2014/main" id="{D4ACA513-4364-906E-56EC-05CBC3BE994F}"/>
              </a:ext>
            </a:extLst>
          </p:cNvPr>
          <p:cNvSpPr/>
          <p:nvPr/>
        </p:nvSpPr>
        <p:spPr>
          <a:xfrm>
            <a:off x="165823" y="3969125"/>
            <a:ext cx="11860356" cy="1258633"/>
          </a:xfrm>
          <a:prstGeom prst="roundRect">
            <a:avLst>
              <a:gd name="adj" fmla="val 25396"/>
            </a:avLst>
          </a:prstGeom>
          <a:solidFill>
            <a:srgbClr val="CCEF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69874EC-6586-2E0A-4545-1A5CFF762AB7}"/>
              </a:ext>
            </a:extLst>
          </p:cNvPr>
          <p:cNvSpPr txBox="1"/>
          <p:nvPr/>
        </p:nvSpPr>
        <p:spPr>
          <a:xfrm>
            <a:off x="2752434" y="3998276"/>
            <a:ext cx="9029926" cy="1200329"/>
          </a:xfrm>
          <a:prstGeom prst="rect">
            <a:avLst/>
          </a:prstGeom>
          <a:noFill/>
        </p:spPr>
        <p:txBody>
          <a:bodyPr wrap="square" rtlCol="0">
            <a:spAutoFit/>
          </a:bodyPr>
          <a:lstStyle/>
          <a:p>
            <a:r>
              <a:rPr lang="en-US" sz="2400" dirty="0"/>
              <a:t>Create a path so as many Large Loads as possible can participate as Controllable Load Resources (CLRs). Establish ramp-rate standards for Large Loads that are not CLRs.</a:t>
            </a:r>
          </a:p>
        </p:txBody>
      </p:sp>
      <p:pic>
        <p:nvPicPr>
          <p:cNvPr id="13" name="Picture 12">
            <a:extLst>
              <a:ext uri="{FF2B5EF4-FFF2-40B4-BE49-F238E27FC236}">
                <a16:creationId xmlns:a16="http://schemas.microsoft.com/office/drawing/2014/main" id="{F147DD7F-0F79-937F-C4E6-48142957ACDF}"/>
              </a:ext>
            </a:extLst>
          </p:cNvPr>
          <p:cNvPicPr>
            <a:picLocks noChangeAspect="1"/>
          </p:cNvPicPr>
          <p:nvPr/>
        </p:nvPicPr>
        <p:blipFill rotWithShape="1">
          <a:blip r:embed="rId3"/>
          <a:srcRect r="81063"/>
          <a:stretch/>
        </p:blipFill>
        <p:spPr>
          <a:xfrm>
            <a:off x="164078" y="907998"/>
            <a:ext cx="2246613" cy="1261981"/>
          </a:xfrm>
          <a:prstGeom prst="rect">
            <a:avLst/>
          </a:prstGeom>
        </p:spPr>
      </p:pic>
      <p:sp>
        <p:nvSpPr>
          <p:cNvPr id="14" name="TextBox 13">
            <a:extLst>
              <a:ext uri="{FF2B5EF4-FFF2-40B4-BE49-F238E27FC236}">
                <a16:creationId xmlns:a16="http://schemas.microsoft.com/office/drawing/2014/main" id="{73582231-6F3A-F679-FD0F-2D04BDDCA5A6}"/>
              </a:ext>
            </a:extLst>
          </p:cNvPr>
          <p:cNvSpPr txBox="1"/>
          <p:nvPr/>
        </p:nvSpPr>
        <p:spPr>
          <a:xfrm>
            <a:off x="216617" y="1061935"/>
            <a:ext cx="2154833" cy="954107"/>
          </a:xfrm>
          <a:prstGeom prst="rect">
            <a:avLst/>
          </a:prstGeom>
          <a:noFill/>
        </p:spPr>
        <p:txBody>
          <a:bodyPr wrap="square" rtlCol="0">
            <a:spAutoFit/>
          </a:bodyPr>
          <a:lstStyle/>
          <a:p>
            <a:pPr algn="ctr"/>
            <a:r>
              <a:rPr lang="en-US" sz="2800" b="1" dirty="0">
                <a:solidFill>
                  <a:schemeClr val="bg1"/>
                </a:solidFill>
              </a:rPr>
              <a:t>Reliability Risk</a:t>
            </a:r>
          </a:p>
        </p:txBody>
      </p:sp>
      <p:pic>
        <p:nvPicPr>
          <p:cNvPr id="15" name="Picture 14">
            <a:extLst>
              <a:ext uri="{FF2B5EF4-FFF2-40B4-BE49-F238E27FC236}">
                <a16:creationId xmlns:a16="http://schemas.microsoft.com/office/drawing/2014/main" id="{FFA3E2E0-2A1E-61C4-002F-41CA5C78199A}"/>
              </a:ext>
            </a:extLst>
          </p:cNvPr>
          <p:cNvPicPr>
            <a:picLocks noChangeAspect="1"/>
          </p:cNvPicPr>
          <p:nvPr/>
        </p:nvPicPr>
        <p:blipFill rotWithShape="1">
          <a:blip r:embed="rId4"/>
          <a:srcRect r="81063"/>
          <a:stretch/>
        </p:blipFill>
        <p:spPr>
          <a:xfrm>
            <a:off x="164078" y="2441573"/>
            <a:ext cx="2246613" cy="1255885"/>
          </a:xfrm>
          <a:prstGeom prst="rect">
            <a:avLst/>
          </a:prstGeom>
        </p:spPr>
      </p:pic>
      <p:sp>
        <p:nvSpPr>
          <p:cNvPr id="16" name="TextBox 15">
            <a:extLst>
              <a:ext uri="{FF2B5EF4-FFF2-40B4-BE49-F238E27FC236}">
                <a16:creationId xmlns:a16="http://schemas.microsoft.com/office/drawing/2014/main" id="{A32FD1B3-DCF8-623D-26A0-FBC3576C0225}"/>
              </a:ext>
            </a:extLst>
          </p:cNvPr>
          <p:cNvSpPr txBox="1"/>
          <p:nvPr/>
        </p:nvSpPr>
        <p:spPr>
          <a:xfrm>
            <a:off x="216617" y="2807905"/>
            <a:ext cx="2154833" cy="523220"/>
          </a:xfrm>
          <a:prstGeom prst="rect">
            <a:avLst/>
          </a:prstGeom>
          <a:noFill/>
        </p:spPr>
        <p:txBody>
          <a:bodyPr wrap="square" rtlCol="0">
            <a:spAutoFit/>
          </a:bodyPr>
          <a:lstStyle/>
          <a:p>
            <a:pPr algn="ctr"/>
            <a:r>
              <a:rPr lang="en-US" sz="2800" b="1" dirty="0">
                <a:solidFill>
                  <a:schemeClr val="bg1"/>
                </a:solidFill>
              </a:rPr>
              <a:t>Impact</a:t>
            </a:r>
            <a:endParaRPr lang="en-US" sz="2000" b="1" dirty="0">
              <a:solidFill>
                <a:schemeClr val="bg1"/>
              </a:solidFill>
            </a:endParaRPr>
          </a:p>
        </p:txBody>
      </p:sp>
      <p:pic>
        <p:nvPicPr>
          <p:cNvPr id="17" name="Picture 16">
            <a:extLst>
              <a:ext uri="{FF2B5EF4-FFF2-40B4-BE49-F238E27FC236}">
                <a16:creationId xmlns:a16="http://schemas.microsoft.com/office/drawing/2014/main" id="{699F45F9-E738-DA90-23ED-01A35D40B2B6}"/>
              </a:ext>
            </a:extLst>
          </p:cNvPr>
          <p:cNvPicPr>
            <a:picLocks noChangeAspect="1"/>
          </p:cNvPicPr>
          <p:nvPr/>
        </p:nvPicPr>
        <p:blipFill rotWithShape="1">
          <a:blip r:embed="rId5"/>
          <a:srcRect r="81063"/>
          <a:stretch/>
        </p:blipFill>
        <p:spPr>
          <a:xfrm>
            <a:off x="164078" y="3970499"/>
            <a:ext cx="2246613" cy="1255885"/>
          </a:xfrm>
          <a:prstGeom prst="rect">
            <a:avLst/>
          </a:prstGeom>
        </p:spPr>
      </p:pic>
      <p:sp>
        <p:nvSpPr>
          <p:cNvPr id="26" name="TextBox 25">
            <a:extLst>
              <a:ext uri="{FF2B5EF4-FFF2-40B4-BE49-F238E27FC236}">
                <a16:creationId xmlns:a16="http://schemas.microsoft.com/office/drawing/2014/main" id="{61D2891A-A7A9-A05E-3385-40FB770CD9BB}"/>
              </a:ext>
            </a:extLst>
          </p:cNvPr>
          <p:cNvSpPr txBox="1"/>
          <p:nvPr/>
        </p:nvSpPr>
        <p:spPr>
          <a:xfrm>
            <a:off x="254985" y="4121388"/>
            <a:ext cx="2154833" cy="954107"/>
          </a:xfrm>
          <a:prstGeom prst="rect">
            <a:avLst/>
          </a:prstGeom>
          <a:noFill/>
        </p:spPr>
        <p:txBody>
          <a:bodyPr wrap="square" rtlCol="0">
            <a:spAutoFit/>
          </a:bodyPr>
          <a:lstStyle/>
          <a:p>
            <a:pPr algn="ctr"/>
            <a:r>
              <a:rPr lang="en-US" sz="2800" b="1" dirty="0">
                <a:solidFill>
                  <a:schemeClr val="bg1"/>
                </a:solidFill>
              </a:rPr>
              <a:t>Proposed Solution</a:t>
            </a:r>
          </a:p>
        </p:txBody>
      </p:sp>
      <p:sp>
        <p:nvSpPr>
          <p:cNvPr id="28" name="Rectangle 27">
            <a:extLst>
              <a:ext uri="{FF2B5EF4-FFF2-40B4-BE49-F238E27FC236}">
                <a16:creationId xmlns:a16="http://schemas.microsoft.com/office/drawing/2014/main" id="{7CA54128-F4A8-4470-F054-932D40E3CAC8}"/>
              </a:ext>
            </a:extLst>
          </p:cNvPr>
          <p:cNvSpPr/>
          <p:nvPr/>
        </p:nvSpPr>
        <p:spPr>
          <a:xfrm>
            <a:off x="2410691" y="872672"/>
            <a:ext cx="166254" cy="4461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2" name="TextBox 31">
            <a:extLst>
              <a:ext uri="{FF2B5EF4-FFF2-40B4-BE49-F238E27FC236}">
                <a16:creationId xmlns:a16="http://schemas.microsoft.com/office/drawing/2014/main" id="{BDC0AE54-4DB7-D4C6-E3A6-3AD423005DBD}"/>
              </a:ext>
            </a:extLst>
          </p:cNvPr>
          <p:cNvSpPr txBox="1"/>
          <p:nvPr/>
        </p:nvSpPr>
        <p:spPr>
          <a:xfrm>
            <a:off x="173901" y="5356178"/>
            <a:ext cx="11911152" cy="784830"/>
          </a:xfrm>
          <a:prstGeom prst="rect">
            <a:avLst/>
          </a:prstGeom>
          <a:noFill/>
        </p:spPr>
        <p:txBody>
          <a:bodyPr wrap="square">
            <a:spAutoFit/>
          </a:bodyPr>
          <a:lstStyle/>
          <a:p>
            <a:pPr marL="0" lvl="1"/>
            <a:r>
              <a:rPr lang="en-US" sz="1500" i="1" dirty="0">
                <a:solidFill>
                  <a:srgbClr val="5B6770"/>
                </a:solidFill>
              </a:rPr>
              <a:t>Since January 2023, 49 SCED intervals have exceeded available Regulation due to rapid changes in Large Load consumption.  The loss of available Regulation temporarily limits ERCOT’s ability to control frequency.  This was not an issue prior to the connection of the 2700 MW of Large Loads.  Ramp rate limits on Large Loads not controlled by SCED will help mitigate depletion of Regulation by Large Loads. </a:t>
            </a:r>
          </a:p>
        </p:txBody>
      </p:sp>
    </p:spTree>
    <p:extLst>
      <p:ext uri="{BB962C8B-B14F-4D97-AF65-F5344CB8AC3E}">
        <p14:creationId xmlns:p14="http://schemas.microsoft.com/office/powerpoint/2010/main" val="343054765"/>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23a8b7a-cd21-471e-94a6-6be23f24a34b">
      <Terms xmlns="http://schemas.microsoft.com/office/infopath/2007/PartnerControls"/>
    </lcf76f155ced4ddcb4097134ff3c332f>
    <TaxCatchAll xmlns="6093d562-e644-4fa2-a2d5-67c193c082f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74409F5E5BB984CA898E4671C979DCF" ma:contentTypeVersion="11" ma:contentTypeDescription="Create a new document." ma:contentTypeScope="" ma:versionID="1c2c5339430372cf9c5efa4cc8c3d996">
  <xsd:schema xmlns:xsd="http://www.w3.org/2001/XMLSchema" xmlns:xs="http://www.w3.org/2001/XMLSchema" xmlns:p="http://schemas.microsoft.com/office/2006/metadata/properties" xmlns:ns2="723a8b7a-cd21-471e-94a6-6be23f24a34b" xmlns:ns3="6093d562-e644-4fa2-a2d5-67c193c082f0" targetNamespace="http://schemas.microsoft.com/office/2006/metadata/properties" ma:root="true" ma:fieldsID="4e6053bd017db935f68f1209494901b1" ns2:_="" ns3:_="">
    <xsd:import namespace="723a8b7a-cd21-471e-94a6-6be23f24a34b"/>
    <xsd:import namespace="6093d562-e644-4fa2-a2d5-67c193c08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3a8b7a-cd21-471e-94a6-6be23f24a3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93d562-e644-4fa2-a2d5-67c193c08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bdb1876-48ed-4234-b0ae-a5f00806a9d3}" ma:internalName="TaxCatchAll" ma:showField="CatchAllData" ma:web="6093d562-e644-4fa2-a2d5-67c193c08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A526C54-2038-4DDB-9077-84C80FF069E0}">
  <ds:schemaRefs>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www.w3.org/XML/1998/namespace"/>
    <ds:schemaRef ds:uri="http://purl.org/dc/terms/"/>
    <ds:schemaRef ds:uri="http://purl.org/dc/elements/1.1/"/>
    <ds:schemaRef ds:uri="http://schemas.microsoft.com/office/infopath/2007/PartnerControls"/>
    <ds:schemaRef ds:uri="6093d562-e644-4fa2-a2d5-67c193c082f0"/>
    <ds:schemaRef ds:uri="723a8b7a-cd21-471e-94a6-6be23f24a34b"/>
  </ds:schemaRefs>
</ds:datastoreItem>
</file>

<file path=customXml/itemProps3.xml><?xml version="1.0" encoding="utf-8"?>
<ds:datastoreItem xmlns:ds="http://schemas.openxmlformats.org/officeDocument/2006/customXml" ds:itemID="{DA473808-355A-4ED0-8D7C-1CAAD49FC4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3a8b7a-cd21-471e-94a6-6be23f24a34b"/>
    <ds:schemaRef ds:uri="6093d562-e644-4fa2-a2d5-67c193c082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2470</TotalTime>
  <Words>5677</Words>
  <Application>Microsoft Office PowerPoint</Application>
  <PresentationFormat>Widescreen</PresentationFormat>
  <Paragraphs>764</Paragraphs>
  <Slides>51</Slides>
  <Notes>51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51</vt:i4>
      </vt:variant>
    </vt:vector>
  </HeadingPairs>
  <TitlesOfParts>
    <vt:vector size="57" baseType="lpstr">
      <vt:lpstr>Arial</vt:lpstr>
      <vt:lpstr>Calibri</vt:lpstr>
      <vt:lpstr>Wingdings</vt:lpstr>
      <vt:lpstr>Cover Slide</vt:lpstr>
      <vt:lpstr>Horizontal Theme</vt:lpstr>
      <vt:lpstr>Vertical Theme</vt:lpstr>
      <vt:lpstr>PowerPoint Presentation</vt:lpstr>
      <vt:lpstr>Workshop Agenda</vt:lpstr>
      <vt:lpstr>PowerPoint Presentation</vt:lpstr>
      <vt:lpstr>PowerPoint Presentation</vt:lpstr>
      <vt:lpstr>Improvements for the Reliable Integration of Large Loads</vt:lpstr>
      <vt:lpstr>Faster Load Interconnection Process</vt:lpstr>
      <vt:lpstr>Load Forecasting Enhancement</vt:lpstr>
      <vt:lpstr>Voltage Ride-Through Standards</vt:lpstr>
      <vt:lpstr>Frequency Control Improvements</vt:lpstr>
      <vt:lpstr>Reducing Emergency Operations</vt:lpstr>
      <vt:lpstr>Path Forward</vt:lpstr>
      <vt:lpstr>List of recent Voltage Ride-Through events</vt:lpstr>
      <vt:lpstr>PowerPoint Presentation</vt:lpstr>
      <vt:lpstr>Scope of Proposed Changes in Large Load Revision Requests</vt:lpstr>
      <vt:lpstr>Revision Request Package – Structure</vt:lpstr>
      <vt:lpstr>Revision Request Package – Interactive Directory</vt:lpstr>
      <vt:lpstr>New Defined Terms</vt:lpstr>
      <vt:lpstr>New Defined Load Type – Registered Curtailable Load (RCL)</vt:lpstr>
      <vt:lpstr>Comparison of Load Types</vt:lpstr>
      <vt:lpstr>Provision of Information from ≥ 25 MW Loads</vt:lpstr>
      <vt:lpstr>Ramp Rate Limits</vt:lpstr>
      <vt:lpstr>SSO/SSR Changes</vt:lpstr>
      <vt:lpstr>Interconnection Fee and Other Changes</vt:lpstr>
      <vt:lpstr>Handling of Large Loads in Planning Studies</vt:lpstr>
      <vt:lpstr>Large Load Interconnection Study (LLIS) – Concepts </vt:lpstr>
      <vt:lpstr>Large Load Interconnection Study (LLIS) Process</vt:lpstr>
      <vt:lpstr>LLIS Process Flow – High-Level Overview</vt:lpstr>
      <vt:lpstr>Large Load Interconnection Studies</vt:lpstr>
      <vt:lpstr>Steady-State Study – Examples</vt:lpstr>
      <vt:lpstr>Steady-State Study – Examples</vt:lpstr>
      <vt:lpstr>Steady-State Study – Examples</vt:lpstr>
      <vt:lpstr>Steady-State Study – Examples</vt:lpstr>
      <vt:lpstr>Large Load Interconnection Studies</vt:lpstr>
      <vt:lpstr>Large Loads in the Quarterly Stability Assessment (QSA)</vt:lpstr>
      <vt:lpstr>Modeling of Large Loads</vt:lpstr>
      <vt:lpstr>Approval to Energize Process for Large Loads</vt:lpstr>
      <vt:lpstr>Approval to Energize Process for Large Loads</vt:lpstr>
      <vt:lpstr>Continuing Obligations for Large Loads</vt:lpstr>
      <vt:lpstr>Voltage Ride-Through (VRT) Requirements</vt:lpstr>
      <vt:lpstr>Voltage Ride-Through (VRT) Requirements (1 of 2)</vt:lpstr>
      <vt:lpstr>Voltage Ride-Through (VRT) Requirements (2 of 2)</vt:lpstr>
      <vt:lpstr>Load Shed by RCL Prior to EEA</vt:lpstr>
      <vt:lpstr>Additions and Changes to RIOO</vt:lpstr>
      <vt:lpstr>RIOO – New Fields</vt:lpstr>
      <vt:lpstr>Benefits of More Loads Participating in SCED</vt:lpstr>
      <vt:lpstr>NPRR1188 – CLR Nodal Settlement</vt:lpstr>
      <vt:lpstr>PowerPoint Presentation</vt:lpstr>
      <vt:lpstr>Future CLR-related NPRR </vt:lpstr>
      <vt:lpstr>Future topics</vt:lpstr>
      <vt:lpstr>Joint LFLTF Meetings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Springer, Agee</cp:lastModifiedBy>
  <cp:revision>13</cp:revision>
  <cp:lastPrinted>2017-10-10T21:31:05Z</cp:lastPrinted>
  <dcterms:created xsi:type="dcterms:W3CDTF">2016-01-21T15:20:31Z</dcterms:created>
  <dcterms:modified xsi:type="dcterms:W3CDTF">2023-08-16T13:39:46Z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0x010100274409F5E5BB984CA898E4671C979DCF</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