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85" r:id="rId3"/>
    <p:sldId id="288" r:id="rId4"/>
    <p:sldId id="290" r:id="rId5"/>
    <p:sldId id="291" r:id="rId6"/>
    <p:sldId id="292" r:id="rId7"/>
    <p:sldId id="29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1" autoAdjust="0"/>
  </p:normalViewPr>
  <p:slideViewPr>
    <p:cSldViewPr>
      <p:cViewPr varScale="1">
        <p:scale>
          <a:sx n="112" d="100"/>
          <a:sy n="112" d="100"/>
        </p:scale>
        <p:origin x="325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41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8FE269-8FD8-4064-B3A1-5491B03D6897}" type="datetimeFigureOut">
              <a:rPr lang="en-US" smtClean="0"/>
              <a:t>11/7/2023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F60F11-089A-4CB2-86C6-BF3F991280C3}" type="slidenum">
              <a:rPr lang="en-US" smtClean="0"/>
              <a:t>‹#›</a:t>
            </a:fld>
            <a:endParaRPr lang="en-US"/>
          </a:p>
        </p:txBody>
      </p:sp>
    </p:spTree>
    <p:extLst>
      <p:ext uri="{BB962C8B-B14F-4D97-AF65-F5344CB8AC3E}">
        <p14:creationId xmlns:p14="http://schemas.microsoft.com/office/powerpoint/2010/main" val="3401594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F6AC6A-30C3-482C-A5DA-DB5DB61AA014}" type="datetimeFigureOut">
              <a:rPr lang="en-US" smtClean="0"/>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777708-1457-48E0-94D1-876C5E96E727}" type="slidenum">
              <a:rPr lang="en-US" smtClean="0"/>
              <a:t>‹#›</a:t>
            </a:fld>
            <a:endParaRPr lang="en-US"/>
          </a:p>
        </p:txBody>
      </p:sp>
    </p:spTree>
    <p:extLst>
      <p:ext uri="{BB962C8B-B14F-4D97-AF65-F5344CB8AC3E}">
        <p14:creationId xmlns:p14="http://schemas.microsoft.com/office/powerpoint/2010/main" val="1501473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3C014A-51B2-44DB-A21E-32A282775F3A}"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213153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3C014A-51B2-44DB-A21E-32A282775F3A}"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958268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3C014A-51B2-44DB-A21E-32A282775F3A}"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372851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76400" y="228600"/>
            <a:ext cx="5715000" cy="240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1558925" y="2616200"/>
            <a:ext cx="59848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0" fontAlgn="base" hangingPunct="0">
              <a:spcBef>
                <a:spcPct val="0"/>
              </a:spcBef>
              <a:spcAft>
                <a:spcPct val="0"/>
              </a:spcAft>
              <a:defRPr/>
            </a:pPr>
            <a:r>
              <a:rPr lang="en-US" sz="2600" b="1">
                <a:solidFill>
                  <a:srgbClr val="003399"/>
                </a:solidFill>
              </a:rPr>
              <a:t>RAILROAD COMMISSION OF TEXAS</a:t>
            </a:r>
          </a:p>
        </p:txBody>
      </p:sp>
      <p:sp>
        <p:nvSpPr>
          <p:cNvPr id="4" name="Date Placeholder 1"/>
          <p:cNvSpPr>
            <a:spLocks noGrp="1"/>
          </p:cNvSpPr>
          <p:nvPr>
            <p:ph type="dt" sz="half" idx="10"/>
          </p:nvPr>
        </p:nvSpPr>
        <p:spPr/>
        <p:txBody>
          <a:bodyPr/>
          <a:lstStyle>
            <a:lvl1pPr>
              <a:defRPr/>
            </a:lvl1pPr>
          </a:lstStyle>
          <a:p>
            <a:pPr>
              <a:defRPr/>
            </a:pPr>
            <a:fld id="{4BB33267-74BF-4043-A005-5EAE2DF5D598}"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3"/>
          <p:cNvSpPr>
            <a:spLocks noGrp="1"/>
          </p:cNvSpPr>
          <p:nvPr>
            <p:ph type="sldNum" sz="quarter" idx="12"/>
          </p:nvPr>
        </p:nvSpPr>
        <p:spPr/>
        <p:txBody>
          <a:bodyPr/>
          <a:lstStyle>
            <a:lvl1pPr>
              <a:defRPr/>
            </a:lvl1pPr>
          </a:lstStyle>
          <a:p>
            <a:fld id="{543AA61D-E7AF-41F8-8695-D0593E522301}" type="slidenum">
              <a:rPr lang="en-US"/>
              <a:pPr/>
              <a:t>‹#›</a:t>
            </a:fld>
            <a:endParaRPr lang="en-US"/>
          </a:p>
        </p:txBody>
      </p:sp>
    </p:spTree>
    <p:extLst>
      <p:ext uri="{BB962C8B-B14F-4D97-AF65-F5344CB8AC3E}">
        <p14:creationId xmlns:p14="http://schemas.microsoft.com/office/powerpoint/2010/main" val="68898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F43B5350-86DC-4727-B654-D825E28A327C}"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61628389-D676-43FB-B6D7-082EEFE3C0D0}" type="slidenum">
              <a:rPr lang="en-US"/>
              <a:pPr/>
              <a:t>‹#›</a:t>
            </a:fld>
            <a:endParaRPr lang="en-US"/>
          </a:p>
        </p:txBody>
      </p:sp>
    </p:spTree>
    <p:extLst>
      <p:ext uri="{BB962C8B-B14F-4D97-AF65-F5344CB8AC3E}">
        <p14:creationId xmlns:p14="http://schemas.microsoft.com/office/powerpoint/2010/main" val="2873334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FB6EC6D-36D7-4B09-8A8C-946A1A3BD074}"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B0D4199-69CD-40D6-B75C-0F58C417A4B7}" type="slidenum">
              <a:rPr lang="en-US"/>
              <a:pPr/>
              <a:t>‹#›</a:t>
            </a:fld>
            <a:endParaRPr lang="en-US"/>
          </a:p>
        </p:txBody>
      </p:sp>
    </p:spTree>
    <p:extLst>
      <p:ext uri="{BB962C8B-B14F-4D97-AF65-F5344CB8AC3E}">
        <p14:creationId xmlns:p14="http://schemas.microsoft.com/office/powerpoint/2010/main" val="138548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9320D96-B268-4489-9F49-FFB27AABDCC5}"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C586A4A-8A17-4302-A385-60C6B68AAF5D}" type="slidenum">
              <a:rPr lang="en-US"/>
              <a:pPr/>
              <a:t>‹#›</a:t>
            </a:fld>
            <a:endParaRPr lang="en-US"/>
          </a:p>
        </p:txBody>
      </p:sp>
    </p:spTree>
    <p:extLst>
      <p:ext uri="{BB962C8B-B14F-4D97-AF65-F5344CB8AC3E}">
        <p14:creationId xmlns:p14="http://schemas.microsoft.com/office/powerpoint/2010/main" val="3549809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CD5C4BB-7E1B-44F6-A953-28F642022B9F}" type="datetime1">
              <a:rPr lang="en-US" smtClean="0">
                <a:solidFill>
                  <a:prstClr val="black">
                    <a:tint val="75000"/>
                  </a:prstClr>
                </a:solidFill>
              </a:rPr>
              <a:pPr>
                <a:defRPr/>
              </a:pPr>
              <a:t>11/7/2023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5B66564F-7D8E-402A-8A38-9E197A022A09}" type="slidenum">
              <a:rPr lang="en-US"/>
              <a:pPr/>
              <a:t>‹#›</a:t>
            </a:fld>
            <a:endParaRPr lang="en-US"/>
          </a:p>
        </p:txBody>
      </p:sp>
    </p:spTree>
    <p:extLst>
      <p:ext uri="{BB962C8B-B14F-4D97-AF65-F5344CB8AC3E}">
        <p14:creationId xmlns:p14="http://schemas.microsoft.com/office/powerpoint/2010/main" val="2904795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54B8476-B102-40E5-A51A-2A6FB071E473}" type="datetime1">
              <a:rPr lang="en-US" smtClean="0">
                <a:solidFill>
                  <a:prstClr val="black">
                    <a:tint val="75000"/>
                  </a:prstClr>
                </a:solidFill>
              </a:rPr>
              <a:pPr>
                <a:defRPr/>
              </a:pPr>
              <a:t>11/7/2023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3CC17A23-6B74-46FB-BCD2-92BCAC9C74D3}" type="slidenum">
              <a:rPr lang="en-US"/>
              <a:pPr/>
              <a:t>‹#›</a:t>
            </a:fld>
            <a:endParaRPr lang="en-US"/>
          </a:p>
        </p:txBody>
      </p:sp>
    </p:spTree>
    <p:extLst>
      <p:ext uri="{BB962C8B-B14F-4D97-AF65-F5344CB8AC3E}">
        <p14:creationId xmlns:p14="http://schemas.microsoft.com/office/powerpoint/2010/main" val="3589113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85D76BB0-DE8F-4E1E-8173-AD421EE321C8}" type="datetime1">
              <a:rPr lang="en-US" smtClean="0">
                <a:solidFill>
                  <a:prstClr val="black">
                    <a:tint val="75000"/>
                  </a:prstClr>
                </a:solidFill>
              </a:rPr>
              <a:pPr>
                <a:defRPr/>
              </a:pPr>
              <a:t>11/7/2023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4960AFD-F19E-4C7F-A9E9-3738B547C945}" type="slidenum">
              <a:rPr lang="en-US"/>
              <a:pPr/>
              <a:t>‹#›</a:t>
            </a:fld>
            <a:endParaRPr lang="en-US"/>
          </a:p>
        </p:txBody>
      </p:sp>
    </p:spTree>
    <p:extLst>
      <p:ext uri="{BB962C8B-B14F-4D97-AF65-F5344CB8AC3E}">
        <p14:creationId xmlns:p14="http://schemas.microsoft.com/office/powerpoint/2010/main" val="4026105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BF13CD2-2E39-4ACF-B98B-3B2105651D44}" type="datetime1">
              <a:rPr lang="en-US" smtClean="0">
                <a:solidFill>
                  <a:prstClr val="black">
                    <a:tint val="75000"/>
                  </a:prstClr>
                </a:solidFill>
              </a:rPr>
              <a:pPr>
                <a:defRPr/>
              </a:pPr>
              <a:t>11/7/2023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8D1A3894-0976-439B-86A7-376B8FA002E6}" type="slidenum">
              <a:rPr lang="en-US"/>
              <a:pPr/>
              <a:t>‹#›</a:t>
            </a:fld>
            <a:endParaRPr lang="en-US"/>
          </a:p>
        </p:txBody>
      </p:sp>
    </p:spTree>
    <p:extLst>
      <p:ext uri="{BB962C8B-B14F-4D97-AF65-F5344CB8AC3E}">
        <p14:creationId xmlns:p14="http://schemas.microsoft.com/office/powerpoint/2010/main" val="2864466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3C014A-51B2-44DB-A21E-32A282775F3A}"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229129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340E6B0-BD24-4E72-BC46-682008B2767B}" type="datetime1">
              <a:rPr lang="en-US" smtClean="0">
                <a:solidFill>
                  <a:prstClr val="black">
                    <a:tint val="75000"/>
                  </a:prstClr>
                </a:solidFill>
              </a:rPr>
              <a:pPr>
                <a:defRPr/>
              </a:pPr>
              <a:t>11/7/2023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BC27CE5-06C8-4814-8C9E-016134C1C99C}" type="slidenum">
              <a:rPr lang="en-US"/>
              <a:pPr/>
              <a:t>‹#›</a:t>
            </a:fld>
            <a:endParaRPr lang="en-US"/>
          </a:p>
        </p:txBody>
      </p:sp>
    </p:spTree>
    <p:extLst>
      <p:ext uri="{BB962C8B-B14F-4D97-AF65-F5344CB8AC3E}">
        <p14:creationId xmlns:p14="http://schemas.microsoft.com/office/powerpoint/2010/main" val="3121632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5EDEB9-95BA-43DA-B3E5-354B967A015E}"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6AEDFA8-5D66-4962-BFDB-BF67D7F91E0C}" type="slidenum">
              <a:rPr lang="en-US"/>
              <a:pPr/>
              <a:t>‹#›</a:t>
            </a:fld>
            <a:endParaRPr lang="en-US"/>
          </a:p>
        </p:txBody>
      </p:sp>
    </p:spTree>
    <p:extLst>
      <p:ext uri="{BB962C8B-B14F-4D97-AF65-F5344CB8AC3E}">
        <p14:creationId xmlns:p14="http://schemas.microsoft.com/office/powerpoint/2010/main" val="257467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A90E1D-EA75-444B-B308-83E7C3505463}" type="datetime1">
              <a:rPr lang="en-US" smtClean="0">
                <a:solidFill>
                  <a:prstClr val="black">
                    <a:tint val="75000"/>
                  </a:prstClr>
                </a:solidFill>
              </a:rPr>
              <a:pPr>
                <a:defRPr/>
              </a:p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D53EE09-3A87-4FE8-872C-F4995A2F2D0A}" type="slidenum">
              <a:rPr lang="en-US"/>
              <a:pPr/>
              <a:t>‹#›</a:t>
            </a:fld>
            <a:endParaRPr lang="en-US"/>
          </a:p>
        </p:txBody>
      </p:sp>
    </p:spTree>
    <p:extLst>
      <p:ext uri="{BB962C8B-B14F-4D97-AF65-F5344CB8AC3E}">
        <p14:creationId xmlns:p14="http://schemas.microsoft.com/office/powerpoint/2010/main" val="395545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3C014A-51B2-44DB-A21E-32A282775F3A}"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0672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3C014A-51B2-44DB-A21E-32A282775F3A}"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553894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3C014A-51B2-44DB-A21E-32A282775F3A}"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456624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lvl1pPr>
              <a:defRPr sz="3600">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3C014A-51B2-44DB-A21E-32A282775F3A}"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8432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C014A-51B2-44DB-A21E-32A282775F3A}"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160611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solidFill>
                  <a:schemeClr val="bg1"/>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3C014A-51B2-44DB-A21E-32A282775F3A}"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327734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3C014A-51B2-44DB-A21E-32A282775F3A}"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ED2318-7179-480A-AF73-9860EF72EE9C}" type="slidenum">
              <a:rPr lang="en-US" smtClean="0"/>
              <a:t>‹#›</a:t>
            </a:fld>
            <a:endParaRPr lang="en-US"/>
          </a:p>
        </p:txBody>
      </p:sp>
    </p:spTree>
    <p:extLst>
      <p:ext uri="{BB962C8B-B14F-4D97-AF65-F5344CB8AC3E}">
        <p14:creationId xmlns:p14="http://schemas.microsoft.com/office/powerpoint/2010/main" val="4494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C014A-51B2-44DB-A21E-32A282775F3A}" type="datetimeFigureOut">
              <a:rPr lang="en-US" smtClean="0"/>
              <a:t>11/7/2023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D2318-7179-480A-AF73-9860EF72EE9C}" type="slidenum">
              <a:rPr lang="en-US" smtClean="0"/>
              <a:t>‹#›</a:t>
            </a:fld>
            <a:endParaRPr lang="en-US"/>
          </a:p>
        </p:txBody>
      </p:sp>
      <p:sp>
        <p:nvSpPr>
          <p:cNvPr id="9" name="TextBox 8"/>
          <p:cNvSpPr txBox="1"/>
          <p:nvPr userDrawn="1"/>
        </p:nvSpPr>
        <p:spPr>
          <a:xfrm>
            <a:off x="76200" y="6512604"/>
            <a:ext cx="6781800" cy="276999"/>
          </a:xfrm>
          <a:prstGeom prst="rect">
            <a:avLst/>
          </a:prstGeom>
          <a:noFill/>
        </p:spPr>
        <p:txBody>
          <a:bodyPr wrap="square" rtlCol="0">
            <a:spAutoFit/>
          </a:bodyPr>
          <a:lstStyle/>
          <a:p>
            <a:r>
              <a:rPr lang="en-US" sz="1200" b="1" dirty="0">
                <a:solidFill>
                  <a:schemeClr val="tx1"/>
                </a:solidFill>
                <a:latin typeface="Myriad Pro" panose="020B0503030403020204" pitchFamily="34" charset="0"/>
              </a:rPr>
              <a:t>Railroad Commission of Texas |</a:t>
            </a:r>
            <a:r>
              <a:rPr lang="en-US" sz="1200" b="1" baseline="0" dirty="0">
                <a:solidFill>
                  <a:schemeClr val="tx1"/>
                </a:solidFill>
                <a:latin typeface="Myriad Pro" panose="020B0503030403020204" pitchFamily="34" charset="0"/>
              </a:rPr>
              <a:t> June 27, 2016 (Change Date In First Master Slide)</a:t>
            </a:r>
            <a:endParaRPr lang="en-US" sz="1200" b="1" dirty="0">
              <a:solidFill>
                <a:schemeClr val="tx1"/>
              </a:solidFill>
              <a:latin typeface="Myriad Pro" panose="020B0503030403020204" pitchFamily="34" charset="0"/>
            </a:endParaRP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3999" cy="6857464"/>
          </a:xfrm>
          <a:prstGeom prst="rect">
            <a:avLst/>
          </a:prstGeom>
        </p:spPr>
      </p:pic>
    </p:spTree>
    <p:extLst>
      <p:ext uri="{BB962C8B-B14F-4D97-AF65-F5344CB8AC3E}">
        <p14:creationId xmlns:p14="http://schemas.microsoft.com/office/powerpoint/2010/main" val="884963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eaLnBrk="0" fontAlgn="base" hangingPunct="0">
              <a:spcBef>
                <a:spcPct val="0"/>
              </a:spcBef>
              <a:spcAft>
                <a:spcPct val="0"/>
              </a:spcAft>
              <a:defRPr/>
            </a:pPr>
            <a:fld id="{18211CD3-A4A4-4DEA-BDE3-67C9866997E6}" type="datetime1">
              <a:rPr lang="en-US" smtClean="0">
                <a:solidFill>
                  <a:prstClr val="black">
                    <a:tint val="75000"/>
                  </a:prstClr>
                </a:solidFill>
              </a:rPr>
              <a:pPr eaLnBrk="0" fontAlgn="base" hangingPunct="0">
                <a:spcBef>
                  <a:spcPct val="0"/>
                </a:spcBef>
                <a:spcAft>
                  <a:spcPct val="0"/>
                </a:spcAft>
                <a:defRPr/>
              </a:pPr>
              <a:t>11/7/2023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eaLnBrk="0" fontAlgn="base" hangingPunct="0">
              <a:spcBef>
                <a:spcPct val="0"/>
              </a:spcBef>
              <a:spcAft>
                <a:spcPct val="0"/>
              </a:spcAft>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eaLnBrk="0" fontAlgn="base" hangingPunct="0">
              <a:spcBef>
                <a:spcPct val="0"/>
              </a:spcBef>
              <a:spcAft>
                <a:spcPct val="0"/>
              </a:spcAft>
            </a:pPr>
            <a:fld id="{47C8F180-C8D1-43C4-AC99-1C8EC5FB7A61}" type="slidenum">
              <a:rPr lang="en-US" smtClean="0">
                <a:latin typeface="Arial" panose="020B0604020202020204" pitchFamily="34" charset="0"/>
              </a:rPr>
              <a:pPr eaLnBrk="0" fontAlgn="base" hangingPunct="0">
                <a:spcBef>
                  <a:spcPct val="0"/>
                </a:spcBef>
                <a:spcAft>
                  <a:spcPct val="0"/>
                </a:spcAft>
              </a:pPr>
              <a:t>‹#›</a:t>
            </a:fld>
            <a:endParaRPr lang="en-US">
              <a:latin typeface="Arial" panose="020B0604020202020204" pitchFamily="34" charset="0"/>
            </a:endParaRPr>
          </a:p>
        </p:txBody>
      </p:sp>
    </p:spTree>
    <p:extLst>
      <p:ext uri="{BB962C8B-B14F-4D97-AF65-F5344CB8AC3E}">
        <p14:creationId xmlns:p14="http://schemas.microsoft.com/office/powerpoint/2010/main" val="2607946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143000" y="2209800"/>
            <a:ext cx="5410200" cy="2215991"/>
          </a:xfrm>
          <a:prstGeom prst="rect">
            <a:avLst/>
          </a:prstGeom>
          <a:noFill/>
        </p:spPr>
        <p:txBody>
          <a:bodyPr wrap="square" rtlCol="0">
            <a:spAutoFit/>
          </a:bodyPr>
          <a:lstStyle/>
          <a:p>
            <a:pPr>
              <a:spcBef>
                <a:spcPct val="0"/>
              </a:spcBef>
              <a:buFont typeface="Arial" charset="0"/>
              <a:buNone/>
            </a:pPr>
            <a:r>
              <a:rPr lang="en-US" altLang="en-US" sz="2000" b="1" dirty="0">
                <a:solidFill>
                  <a:schemeClr val="bg1"/>
                </a:solidFill>
                <a:latin typeface="Myriad Pro" pitchFamily="34" charset="0"/>
                <a:ea typeface="Open Sans" panose="020B0606030504020204" pitchFamily="34" charset="0"/>
                <a:cs typeface="Open Sans" panose="020B0606030504020204" pitchFamily="34" charset="0"/>
              </a:rPr>
              <a:t>Railroad Commission of Texas</a:t>
            </a:r>
          </a:p>
          <a:p>
            <a:pPr>
              <a:spcBef>
                <a:spcPct val="0"/>
              </a:spcBef>
              <a:buFont typeface="Arial" charset="0"/>
              <a:buNone/>
            </a:pPr>
            <a:endParaRPr lang="en-US" altLang="en-US" sz="2000" dirty="0">
              <a:solidFill>
                <a:schemeClr val="bg1"/>
              </a:solidFill>
              <a:latin typeface="Myriad Pro" pitchFamily="34" charset="0"/>
            </a:endParaRPr>
          </a:p>
          <a:p>
            <a:pPr>
              <a:spcBef>
                <a:spcPct val="0"/>
              </a:spcBef>
              <a:buFont typeface="Arial" charset="0"/>
              <a:buNone/>
            </a:pPr>
            <a:r>
              <a:rPr lang="en-US" altLang="en-US" sz="2000" b="1" dirty="0">
                <a:solidFill>
                  <a:schemeClr val="bg1"/>
                </a:solidFill>
                <a:latin typeface="Myriad Pro" pitchFamily="34" charset="0"/>
              </a:rPr>
              <a:t>Winter Preparedness</a:t>
            </a:r>
          </a:p>
          <a:p>
            <a:pPr>
              <a:spcBef>
                <a:spcPct val="0"/>
              </a:spcBef>
              <a:buFont typeface="Arial" charset="0"/>
              <a:buNone/>
            </a:pPr>
            <a:endParaRPr lang="en-US" altLang="en-US" sz="2000" dirty="0">
              <a:solidFill>
                <a:schemeClr val="bg1"/>
              </a:solidFill>
              <a:latin typeface="Myriad Pro" pitchFamily="34" charset="0"/>
            </a:endParaRPr>
          </a:p>
          <a:p>
            <a:pPr>
              <a:spcBef>
                <a:spcPct val="0"/>
              </a:spcBef>
              <a:buFont typeface="Arial" charset="0"/>
              <a:buNone/>
            </a:pPr>
            <a:r>
              <a:rPr lang="en-US" altLang="en-US" sz="2000" dirty="0">
                <a:solidFill>
                  <a:schemeClr val="bg1"/>
                </a:solidFill>
                <a:latin typeface="Myriad Pro" pitchFamily="34" charset="0"/>
              </a:rPr>
              <a:t>Mysti Doshier, Assistant Director</a:t>
            </a:r>
          </a:p>
          <a:p>
            <a:pPr>
              <a:spcBef>
                <a:spcPct val="0"/>
              </a:spcBef>
              <a:buFont typeface="Arial" charset="0"/>
              <a:buNone/>
            </a:pPr>
            <a:r>
              <a:rPr lang="en-US" altLang="en-US" sz="2000" dirty="0">
                <a:solidFill>
                  <a:schemeClr val="bg1"/>
                </a:solidFill>
                <a:latin typeface="Myriad Pro" pitchFamily="34" charset="0"/>
              </a:rPr>
              <a:t>November 23</a:t>
            </a:r>
          </a:p>
          <a:p>
            <a:endParaRPr lang="en-US" dirty="0"/>
          </a:p>
        </p:txBody>
      </p:sp>
    </p:spTree>
    <p:extLst>
      <p:ext uri="{BB962C8B-B14F-4D97-AF65-F5344CB8AC3E}">
        <p14:creationId xmlns:p14="http://schemas.microsoft.com/office/powerpoint/2010/main" val="339907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Year 2023 Inspections</a:t>
            </a:r>
          </a:p>
        </p:txBody>
      </p:sp>
      <p:sp>
        <p:nvSpPr>
          <p:cNvPr id="3" name="Content Placeholder 2"/>
          <p:cNvSpPr>
            <a:spLocks noGrp="1"/>
          </p:cNvSpPr>
          <p:nvPr>
            <p:ph idx="1"/>
          </p:nvPr>
        </p:nvSpPr>
        <p:spPr/>
        <p:txBody>
          <a:bodyPr>
            <a:normAutofit/>
          </a:bodyPr>
          <a:lstStyle/>
          <a:p>
            <a:r>
              <a:rPr lang="en-US" sz="3200" dirty="0">
                <a:effectLst/>
                <a:latin typeface="Calibri" panose="020F0502020204030204" pitchFamily="34" charset="0"/>
                <a:ea typeface="Calibri" panose="020F0502020204030204" pitchFamily="34" charset="0"/>
                <a:cs typeface="Calibri" panose="020F0502020204030204" pitchFamily="34" charset="0"/>
              </a:rPr>
              <a:t>Regional inspectors completed 7,276 inspections including winter and summer season (9/22 ~ 8/23) which covered all gas facilities on the electric supply chain. Inspections are conducted on a tier basis starting with priority one, two then three. During winter storms Elliot and Mara, field inspectors re-inspected tier one facilities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715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Year 2024 Inspection outlook</a:t>
            </a:r>
          </a:p>
        </p:txBody>
      </p:sp>
      <p:sp>
        <p:nvSpPr>
          <p:cNvPr id="3" name="Content Placeholder 2"/>
          <p:cNvSpPr>
            <a:spLocks noGrp="1"/>
          </p:cNvSpPr>
          <p:nvPr>
            <p:ph idx="1"/>
          </p:nvPr>
        </p:nvSpPr>
        <p:spPr/>
        <p:txBody>
          <a:bodyPr>
            <a:normAutofit/>
          </a:bodyPr>
          <a:lstStyle/>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Regional inspectors are prepared to complete over 7,000 inspections including winter and Summer. Starting with tier one facilities. Plan is to inspect all gas facilities on the supply chain starting December 1. Some will be inspected multiple times.</a:t>
            </a: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3487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Year 2024 Inspection outlook</a:t>
            </a:r>
          </a:p>
        </p:txBody>
      </p:sp>
      <p:sp>
        <p:nvSpPr>
          <p:cNvPr id="3" name="Content Placeholder 2"/>
          <p:cNvSpPr>
            <a:spLocks noGrp="1"/>
          </p:cNvSpPr>
          <p:nvPr>
            <p:ph idx="1"/>
          </p:nvPr>
        </p:nvSpPr>
        <p:spPr/>
        <p:txBody>
          <a:bodyPr>
            <a:normAutofit/>
          </a:bodyPr>
          <a:lstStyle/>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Supply Chain letters mailed to operators on September 21, 2023, advising what facilities would be subject to inspection and reporting requirements.</a:t>
            </a:r>
          </a:p>
          <a:p>
            <a:pPr marL="0" marR="0">
              <a:lnSpc>
                <a:spcPct val="107000"/>
              </a:lnSpc>
              <a:spcBef>
                <a:spcPts val="0"/>
              </a:spcBef>
              <a:spcAft>
                <a:spcPts val="800"/>
              </a:spcAft>
            </a:pPr>
            <a:endParaRPr lang="en-US"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kern="100" dirty="0">
                <a:effectLst/>
                <a:latin typeface="Calibri" panose="020F0502020204030204" pitchFamily="34" charset="0"/>
                <a:ea typeface="Calibri" panose="020F0502020204030204" pitchFamily="34" charset="0"/>
                <a:cs typeface="Calibri" panose="020F0502020204030204" pitchFamily="34" charset="0"/>
              </a:rPr>
              <a:t>Total Facilities subject to inspection: 6,290</a:t>
            </a: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7417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Regulated Industry Outreach</a:t>
            </a:r>
          </a:p>
        </p:txBody>
      </p:sp>
      <p:sp>
        <p:nvSpPr>
          <p:cNvPr id="3" name="Content Placeholder 2"/>
          <p:cNvSpPr>
            <a:spLocks noGrp="1"/>
          </p:cNvSpPr>
          <p:nvPr>
            <p:ph idx="1"/>
          </p:nvPr>
        </p:nvSpPr>
        <p:spPr/>
        <p:txBody>
          <a:bodyPr>
            <a:normAutofit/>
          </a:bodyPr>
          <a:lstStyle/>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Refresher webinar was completed November 1, another scheduled webinar will be hosted November 14, 2023. The purpose is to educate industry on the upcoming requirements, attestations, etc., and the reporting requirements in the event of a Weather Emergency.</a:t>
            </a: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880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Agency Coordination</a:t>
            </a:r>
          </a:p>
        </p:txBody>
      </p:sp>
      <p:sp>
        <p:nvSpPr>
          <p:cNvPr id="3" name="Content Placeholder 2"/>
          <p:cNvSpPr>
            <a:spLocks noGrp="1"/>
          </p:cNvSpPr>
          <p:nvPr>
            <p:ph idx="1"/>
          </p:nvPr>
        </p:nvSpPr>
        <p:spPr/>
        <p:txBody>
          <a:bodyPr>
            <a:normAutofit/>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RRC continues to have regularly scheduled meetings with PUC to discuss any issues that need to be addressed in preparation for the upcoming winter season.</a:t>
            </a: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9196740"/>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RC PowerPoint Template_122022" id="{8EE776AE-55C7-455D-B181-50CFD60B4EBC}" vid="{83F2EE7F-3139-48AB-BB24-F7A4F68B4EF4}"/>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RC PowerPoint Template_122022" id="{8EE776AE-55C7-455D-B181-50CFD60B4EBC}" vid="{2690C05D-1277-4286-9646-76C5775218C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RRC-PowerPoint-template</Template>
  <TotalTime>72</TotalTime>
  <Words>231</Words>
  <Application>Microsoft Office PowerPoint</Application>
  <PresentationFormat>On-screen Show (4:3)</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Myriad Pro</vt:lpstr>
      <vt:lpstr>Office Theme</vt:lpstr>
      <vt:lpstr>Custom Design</vt:lpstr>
      <vt:lpstr>PowerPoint Presentation</vt:lpstr>
      <vt:lpstr>Fiscal Year 2023 Inspections</vt:lpstr>
      <vt:lpstr>Fiscal Year 2024 Inspection outlook</vt:lpstr>
      <vt:lpstr>Fiscal Year 2024 Inspection outlook</vt:lpstr>
      <vt:lpstr>Regulated Industry Outreach</vt:lpstr>
      <vt:lpstr>Agency Coordination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Mysti Doshier</dc:creator>
  <cp:lastModifiedBy>Wei Wang</cp:lastModifiedBy>
  <cp:revision>3</cp:revision>
  <cp:lastPrinted>2016-11-02T13:38:25Z</cp:lastPrinted>
  <dcterms:created xsi:type="dcterms:W3CDTF">2023-11-02T20:52:40Z</dcterms:created>
  <dcterms:modified xsi:type="dcterms:W3CDTF">2023-11-07T19:58:02Z</dcterms:modified>
</cp:coreProperties>
</file>