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1767" r:id="rId2"/>
    <p:sldId id="1818" r:id="rId3"/>
    <p:sldId id="1807" r:id="rId4"/>
    <p:sldId id="1812" r:id="rId5"/>
    <p:sldId id="1808" r:id="rId6"/>
    <p:sldId id="1809" r:id="rId7"/>
    <p:sldId id="1810" r:id="rId8"/>
    <p:sldId id="1811" r:id="rId9"/>
    <p:sldId id="1816" r:id="rId10"/>
    <p:sldId id="1817" r:id="rId11"/>
    <p:sldId id="1815" r:id="rId12"/>
  </p:sldIdLst>
  <p:sldSz cx="9144000" cy="6858000" type="letter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1700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A8"/>
    <a:srgbClr val="0000CC"/>
    <a:srgbClr val="FFFFFF"/>
    <a:srgbClr val="001E96"/>
    <a:srgbClr val="0028A0"/>
    <a:srgbClr val="F8F8F8"/>
    <a:srgbClr val="000066"/>
    <a:srgbClr val="FF99AC"/>
    <a:srgbClr val="FF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5664" autoAdjust="0"/>
  </p:normalViewPr>
  <p:slideViewPr>
    <p:cSldViewPr snapToGrid="0">
      <p:cViewPr varScale="1">
        <p:scale>
          <a:sx n="74" d="100"/>
          <a:sy n="74" d="100"/>
        </p:scale>
        <p:origin x="7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114" y="1056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2\immprod\projects\wzhang\smaller%20load%20zones\2013%20to%2010-2023%20congestion%20r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4765966754156"/>
          <c:y val="3.3950617283950615E-2"/>
          <c:w val="0.86405511811023628"/>
          <c:h val="0.888662389423544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Cross Zone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5704182.3596000001</c:v>
                </c:pt>
                <c:pt idx="1">
                  <c:v>8948531.6657999996</c:v>
                </c:pt>
                <c:pt idx="2">
                  <c:v>7496755.8728</c:v>
                </c:pt>
                <c:pt idx="3">
                  <c:v>18957789.462000001</c:v>
                </c:pt>
                <c:pt idx="4">
                  <c:v>25986390.109999999</c:v>
                </c:pt>
                <c:pt idx="5">
                  <c:v>20007606.960000001</c:v>
                </c:pt>
                <c:pt idx="6">
                  <c:v>55123547.57</c:v>
                </c:pt>
                <c:pt idx="7">
                  <c:v>29244631.795000002</c:v>
                </c:pt>
                <c:pt idx="8">
                  <c:v>226844770.72</c:v>
                </c:pt>
                <c:pt idx="9">
                  <c:v>590105372.83000004</c:v>
                </c:pt>
                <c:pt idx="10">
                  <c:v>194694499.44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B-4068-A8BF-7C5F9C60F9F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Houston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45006044.302000001</c:v>
                </c:pt>
                <c:pt idx="1">
                  <c:v>121959060.38</c:v>
                </c:pt>
                <c:pt idx="2">
                  <c:v>52833730.891999997</c:v>
                </c:pt>
                <c:pt idx="3">
                  <c:v>129921648.04000001</c:v>
                </c:pt>
                <c:pt idx="4">
                  <c:v>156472306.28999999</c:v>
                </c:pt>
                <c:pt idx="5">
                  <c:v>64801231.284999996</c:v>
                </c:pt>
                <c:pt idx="6">
                  <c:v>41238526.240000002</c:v>
                </c:pt>
                <c:pt idx="7">
                  <c:v>31962920.82</c:v>
                </c:pt>
                <c:pt idx="8">
                  <c:v>168303458.43000001</c:v>
                </c:pt>
                <c:pt idx="9">
                  <c:v>247569671.09999999</c:v>
                </c:pt>
                <c:pt idx="10">
                  <c:v>87262777.246000007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B-4068-A8BF-7C5F9C60F9F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86920560.618000001</c:v>
                </c:pt>
                <c:pt idx="1">
                  <c:v>94823601.265000001</c:v>
                </c:pt>
                <c:pt idx="2">
                  <c:v>72907211.341999993</c:v>
                </c:pt>
                <c:pt idx="3">
                  <c:v>151829928.21000001</c:v>
                </c:pt>
                <c:pt idx="4">
                  <c:v>268876257.66000003</c:v>
                </c:pt>
                <c:pt idx="5">
                  <c:v>316906320.38</c:v>
                </c:pt>
                <c:pt idx="6">
                  <c:v>184297240.65000001</c:v>
                </c:pt>
                <c:pt idx="7">
                  <c:v>234668456.88</c:v>
                </c:pt>
                <c:pt idx="8">
                  <c:v>361011913.69</c:v>
                </c:pt>
                <c:pt idx="9">
                  <c:v>373248431.19</c:v>
                </c:pt>
                <c:pt idx="10">
                  <c:v>288012513.83999997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B-4068-A8BF-7C5F9C60F9F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146322624.68000001</c:v>
                </c:pt>
                <c:pt idx="1">
                  <c:v>283618711.33999997</c:v>
                </c:pt>
                <c:pt idx="2">
                  <c:v>142476235.09</c:v>
                </c:pt>
                <c:pt idx="3">
                  <c:v>143193892.19</c:v>
                </c:pt>
                <c:pt idx="4">
                  <c:v>313090112.44</c:v>
                </c:pt>
                <c:pt idx="5">
                  <c:v>306740316.18000001</c:v>
                </c:pt>
                <c:pt idx="6">
                  <c:v>312123644.60000002</c:v>
                </c:pt>
                <c:pt idx="7">
                  <c:v>450668061.66000003</c:v>
                </c:pt>
                <c:pt idx="8">
                  <c:v>906870221.40999997</c:v>
                </c:pt>
                <c:pt idx="9">
                  <c:v>1101693657</c:v>
                </c:pt>
                <c:pt idx="10">
                  <c:v>876425474.20000005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B-4068-A8BF-7C5F9C60F9F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198003147.77000001</c:v>
                </c:pt>
                <c:pt idx="1">
                  <c:v>198846660.37</c:v>
                </c:pt>
                <c:pt idx="2">
                  <c:v>76704582.853</c:v>
                </c:pt>
                <c:pt idx="3">
                  <c:v>54094572.603</c:v>
                </c:pt>
                <c:pt idx="4">
                  <c:v>202408069.33000001</c:v>
                </c:pt>
                <c:pt idx="5">
                  <c:v>555248511.05999994</c:v>
                </c:pt>
                <c:pt idx="6">
                  <c:v>672547535.04999995</c:v>
                </c:pt>
                <c:pt idx="7">
                  <c:v>660277948.66999996</c:v>
                </c:pt>
                <c:pt idx="8">
                  <c:v>389159891.36000001</c:v>
                </c:pt>
                <c:pt idx="9">
                  <c:v>503412887.43000001</c:v>
                </c:pt>
                <c:pt idx="10">
                  <c:v>546887320.75999999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2B-4068-A8BF-7C5F9C60F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4687"/>
        <c:axId val="128327263"/>
      </c:barChart>
      <c:catAx>
        <c:axId val="916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7263"/>
        <c:crosses val="autoZero"/>
        <c:auto val="1"/>
        <c:lblAlgn val="ctr"/>
        <c:lblOffset val="100"/>
        <c:noMultiLvlLbl val="0"/>
      </c:catAx>
      <c:valAx>
        <c:axId val="12832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Total Zonal</a:t>
                </a:r>
                <a:r>
                  <a:rPr lang="en-US" baseline="0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Congestion Rent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68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10947069116363"/>
          <c:y val="0.11180205831161566"/>
          <c:w val="0.11583661417322835"/>
          <c:h val="0.29150475006878557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1778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t" anchorCtr="0" compatLnSpc="1">
            <a:prstTxWarp prst="textNoShape">
              <a:avLst/>
            </a:prstTxWarp>
            <a:spAutoFit/>
          </a:bodyPr>
          <a:lstStyle>
            <a:lvl1pPr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59588" y="0"/>
            <a:ext cx="177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t" anchorCtr="0" compatLnSpc="1">
            <a:prstTxWarp prst="textNoShape">
              <a:avLst/>
            </a:prstTxWarp>
            <a:spAutoFit/>
          </a:bodyPr>
          <a:lstStyle>
            <a:lvl1pPr algn="r"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099550"/>
            <a:ext cx="1778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b" anchorCtr="0" compatLnSpc="1">
            <a:prstTxWarp prst="textNoShape">
              <a:avLst/>
            </a:prstTxWarp>
            <a:spAutoFit/>
          </a:bodyPr>
          <a:lstStyle>
            <a:lvl1pPr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64325" y="9104313"/>
            <a:ext cx="373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806" tIns="43903" rIns="87806" bIns="43903" numCol="1" anchor="b" anchorCtr="0" compatLnSpc="1">
            <a:prstTxWarp prst="textNoShape">
              <a:avLst/>
            </a:prstTxWarp>
            <a:spAutoFit/>
          </a:bodyPr>
          <a:lstStyle>
            <a:lvl1pPr algn="r" defTabSz="921391" eaLnBrk="0" hangingPunct="0">
              <a:defRPr kumimoji="0"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F872D-C1AA-47DE-90DE-303E4A398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>
            <a:lvl1pPr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263" y="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>
            <a:lvl1pPr algn="r"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7388"/>
            <a:ext cx="4695825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41825"/>
            <a:ext cx="518001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365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b" anchorCtr="0" compatLnSpc="1">
            <a:prstTxWarp prst="textNoShape">
              <a:avLst/>
            </a:prstTxWarp>
          </a:bodyPr>
          <a:lstStyle>
            <a:lvl1pPr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263" y="888365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06" tIns="43903" rIns="87806" bIns="43903" numCol="1" anchor="b" anchorCtr="0" compatLnSpc="1">
            <a:prstTxWarp prst="textNoShape">
              <a:avLst/>
            </a:prstTxWarp>
          </a:bodyPr>
          <a:lstStyle>
            <a:lvl1pPr algn="r" defTabSz="921391" eaLnBrk="0" hangingPunct="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48948F-F34D-45C5-81F2-29DB74167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85825" eaLnBrk="0" hangingPunct="0"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accent2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7D50E61-87CC-4FC0-8180-8DA8C78D4D82}" type="slidenum">
              <a:rPr kumimoji="0" lang="en-US" sz="1300" smtClean="0">
                <a:solidFill>
                  <a:schemeClr val="tx1"/>
                </a:solidFill>
              </a:rPr>
              <a:pPr/>
              <a:t>1</a:t>
            </a:fld>
            <a:endParaRPr kumimoji="0" lang="en-US" sz="13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7_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29" y="1843992"/>
            <a:ext cx="7612927" cy="45720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900">
                <a:effectLst/>
              </a:defRPr>
            </a:lvl1pPr>
            <a:lvl2pPr marL="628650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800">
                <a:effectLst/>
              </a:defRPr>
            </a:lvl2pPr>
            <a:lvl3pPr marL="969963" indent="-292100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700">
                <a:effectLst/>
              </a:defRPr>
            </a:lvl3pPr>
            <a:lvl4pPr marL="1311275" indent="-280988">
              <a:lnSpc>
                <a:spcPct val="95000"/>
              </a:lnSpc>
              <a:spcBef>
                <a:spcPts val="600"/>
              </a:spcBef>
              <a:buClr>
                <a:srgbClr val="001E96"/>
              </a:buClr>
              <a:defRPr sz="1600">
                <a:effectLst/>
              </a:defRPr>
            </a:lvl4pPr>
            <a:lvl5pPr marL="1652588" indent="-279400">
              <a:lnSpc>
                <a:spcPct val="95000"/>
              </a:lnSpc>
              <a:spcBef>
                <a:spcPts val="600"/>
              </a:spcBef>
              <a:buClr>
                <a:srgbClr val="0028A0"/>
              </a:buClr>
              <a:defRPr sz="1600"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solidFill>
                  <a:srgbClr val="0000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081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1219200"/>
            <a:ext cx="9142413" cy="1905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600200" y="1219200"/>
            <a:ext cx="7239000" cy="1905000"/>
          </a:xfrm>
        </p:spPr>
        <p:txBody>
          <a:bodyPr/>
          <a:lstStyle>
            <a:lvl1pPr>
              <a:defRPr sz="2800">
                <a:solidFill>
                  <a:srgbClr val="0000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81200" y="3525184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0"/>
              </a:spcBef>
              <a:buFontTx/>
              <a:buNone/>
              <a:defRPr sz="1700"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05" y="6254290"/>
            <a:ext cx="1075266" cy="5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950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ltGray">
          <a:xfrm>
            <a:off x="0" y="609600"/>
            <a:ext cx="9142413" cy="1143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70000"/>
              </a:spcBef>
              <a:buClr>
                <a:srgbClr val="0000CC"/>
              </a:buCl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1371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-19048"/>
            <a:ext cx="141114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794038" y="6522687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E5BB6"/>
                </a:solidFill>
              </a:rPr>
              <a:t>-</a:t>
            </a:r>
            <a:fld id="{0E036888-D62F-4EF8-84B0-52CA3D88A94B}" type="slidenum">
              <a:rPr lang="en-US" sz="1200" b="1" smtClean="0">
                <a:solidFill>
                  <a:srgbClr val="2E5BB6"/>
                </a:solidFill>
              </a:rPr>
              <a:pPr algn="ctr"/>
              <a:t>‹#›</a:t>
            </a:fld>
            <a:r>
              <a:rPr lang="en-US" sz="1200" b="1" dirty="0">
                <a:solidFill>
                  <a:srgbClr val="2E5BB6"/>
                </a:solidFill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9" y="6337131"/>
            <a:ext cx="923121" cy="5026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392333" y="6542222"/>
            <a:ext cx="266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E5CB7"/>
                </a:solidFill>
              </a:rPr>
              <a:t>© 2023</a:t>
            </a:r>
            <a:r>
              <a:rPr lang="en-US" sz="1100" baseline="0" dirty="0">
                <a:solidFill>
                  <a:srgbClr val="2E5CB7"/>
                </a:solidFill>
              </a:rPr>
              <a:t> Potomac Economics</a:t>
            </a:r>
            <a:endParaRPr lang="en-US" sz="1100" dirty="0">
              <a:solidFill>
                <a:srgbClr val="2E5CB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9" r:id="rId1"/>
    <p:sldLayoutId id="2147484220" r:id="rId2"/>
  </p:sldLayoutIdLst>
  <p:transition spd="slow">
    <p:wipe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00A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1E9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1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ü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0" dirty="0"/>
              <a:t>ERCOT Smaller Load Zones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11363" y="3111500"/>
            <a:ext cx="640080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Presented by: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Potomac Economics</a:t>
            </a:r>
          </a:p>
          <a:p>
            <a:r>
              <a:rPr lang="en-US" dirty="0"/>
              <a:t>ERCOT Independent Market Monitor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November 13, 2023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Congestion Rent (in MM) Comparison</a:t>
            </a:r>
            <a:br>
              <a:rPr lang="en-US" dirty="0"/>
            </a:br>
            <a:r>
              <a:rPr lang="en-US" dirty="0"/>
              <a:t>For Layers with More Groups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043D0-81E1-9D31-0660-16EDEFFD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98296"/>
            <a:ext cx="27432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506E6-9502-F485-FEBB-280FDD78C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29992"/>
            <a:ext cx="2750820" cy="2286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EE26B9-5AE9-DAFA-5B4C-9276EF79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08964"/>
              </p:ext>
            </p:extLst>
          </p:nvPr>
        </p:nvGraphicFramePr>
        <p:xfrm>
          <a:off x="4541316" y="2471713"/>
          <a:ext cx="4216400" cy="939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21348758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684420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72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7211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88309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4325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0340322"/>
                    </a:ext>
                  </a:extLst>
                </a:gridCol>
              </a:tblGrid>
              <a:tr h="16520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Cross Zone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group2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group5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270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$665.60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$247.4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058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$932.32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$78.9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$619.7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333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$1,442.64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$220.2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0081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$909.44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$247.8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$133.6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$535.8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78183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5B02E2C-150D-752A-C2EC-018B44B3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65299"/>
              </p:ext>
            </p:extLst>
          </p:nvPr>
        </p:nvGraphicFramePr>
        <p:xfrm>
          <a:off x="4190380" y="4796742"/>
          <a:ext cx="4918272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09">
                  <a:extLst>
                    <a:ext uri="{9D8B030D-6E8A-4147-A177-3AD203B41FA5}">
                      <a16:colId xmlns:a16="http://schemas.microsoft.com/office/drawing/2014/main" val="2466085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624250887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3467250192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153044802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725434388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914794606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4185793748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2604778990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3029710346"/>
                    </a:ext>
                  </a:extLst>
                </a:gridCol>
                <a:gridCol w="497925">
                  <a:extLst>
                    <a:ext uri="{9D8B030D-6E8A-4147-A177-3AD203B41FA5}">
                      <a16:colId xmlns:a16="http://schemas.microsoft.com/office/drawing/2014/main" val="16538668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Cross Zone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group2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group9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703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$805.01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$17.1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$266.1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$28.0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$54.0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$192.9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$7.1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30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$1,102.15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$85.0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$116.5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$56.8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$322.8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$256.0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755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$1,596.28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$119.4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$143.3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$214.1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$85.0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$393.0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$0.0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$222.7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586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$935.44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$51.4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$223.1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$115.3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$102.2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$242.7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$291.7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$31.4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88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407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and incorporate feedback on the distance metric</a:t>
            </a:r>
          </a:p>
          <a:p>
            <a:r>
              <a:rPr lang="en-US" dirty="0"/>
              <a:t>Run k-means clustering to try to resolve the issue with hierarchical clustering where clustered points are not re-evaluated after the center of groups has shifted</a:t>
            </a:r>
          </a:p>
          <a:p>
            <a:r>
              <a:rPr lang="en-US" dirty="0"/>
              <a:t>Check electrical connectivity</a:t>
            </a:r>
          </a:p>
          <a:p>
            <a:pPr lvl="1"/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869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8928" y="1752600"/>
            <a:ext cx="7612927" cy="4572000"/>
          </a:xfrm>
        </p:spPr>
        <p:txBody>
          <a:bodyPr/>
          <a:lstStyle/>
          <a:p>
            <a:r>
              <a:rPr lang="en-US" sz="1600" dirty="0"/>
              <a:t>Load Zone definitions have remained the same since 2003, even with significantly changing congestion patterns over the years</a:t>
            </a:r>
          </a:p>
          <a:p>
            <a:pPr lvl="1"/>
            <a:r>
              <a:rPr lang="en-US" sz="1400" dirty="0"/>
              <a:t>Load growth</a:t>
            </a:r>
          </a:p>
          <a:p>
            <a:pPr lvl="1"/>
            <a:r>
              <a:rPr lang="en-US" sz="1400" dirty="0"/>
              <a:t>New generation</a:t>
            </a:r>
          </a:p>
          <a:p>
            <a:pPr lvl="1"/>
            <a:r>
              <a:rPr lang="en-US" sz="1400" dirty="0"/>
              <a:t>Numerous network topological changes</a:t>
            </a:r>
          </a:p>
          <a:p>
            <a:r>
              <a:rPr lang="en-US" sz="1500" dirty="0"/>
              <a:t>Starting in 2020, the ERCOT IMM has recommended re-evaluation of the Load Zones in order to minimize intra-zonal congestion and provide better incentives for demand response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5D8645-2BB3-4E8F-9FD2-F71C802A3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45184"/>
              </p:ext>
            </p:extLst>
          </p:nvPr>
        </p:nvGraphicFramePr>
        <p:xfrm>
          <a:off x="1600200" y="3660648"/>
          <a:ext cx="7315200" cy="25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07881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Input dataset time range is real-time 5-minute electrical bus LMPs from September 2020 to August 2023</a:t>
            </a:r>
          </a:p>
          <a:p>
            <a:r>
              <a:rPr lang="en-US" sz="1600" dirty="0"/>
              <a:t>Only used the congestion components of the LMPs</a:t>
            </a:r>
          </a:p>
          <a:p>
            <a:r>
              <a:rPr lang="en-US" sz="1600" dirty="0"/>
              <a:t>Then using the load MW at each electrical bus (the same values currently used for calculation of Load Zone LMPs), weigh the congestion components to determine a value at the substation level</a:t>
            </a:r>
          </a:p>
          <a:p>
            <a:r>
              <a:rPr lang="en-US" sz="1600" dirty="0"/>
              <a:t>Apply an agglomerative hierarchical clustering process to group substations into new zones </a:t>
            </a:r>
          </a:p>
          <a:p>
            <a:pPr lvl="1"/>
            <a:r>
              <a:rPr lang="en-US" sz="1600" dirty="0"/>
              <a:t>Distance from one substation to </a:t>
            </a:r>
            <a:br>
              <a:rPr lang="en-US" sz="1600" dirty="0"/>
            </a:br>
            <a:r>
              <a:rPr lang="en-US" sz="1600" dirty="0"/>
              <a:t>another is computed for all substations</a:t>
            </a:r>
          </a:p>
          <a:p>
            <a:pPr lvl="1"/>
            <a:r>
              <a:rPr lang="en-US" sz="1600" dirty="0"/>
              <a:t>Substations with least distance are </a:t>
            </a:r>
            <a:br>
              <a:rPr lang="en-US" sz="1600" dirty="0"/>
            </a:br>
            <a:r>
              <a:rPr lang="en-US" sz="1600" dirty="0"/>
              <a:t>grouped together</a:t>
            </a:r>
          </a:p>
          <a:p>
            <a:pPr lvl="1"/>
            <a:r>
              <a:rPr lang="en-US" sz="1600" dirty="0"/>
              <a:t>New “center” is computed for the groups</a:t>
            </a:r>
          </a:p>
          <a:p>
            <a:pPr lvl="1"/>
            <a:r>
              <a:rPr lang="en-US" sz="1600" dirty="0"/>
              <a:t>Distances computed between the new “centers”</a:t>
            </a:r>
            <a:br>
              <a:rPr lang="en-US" sz="1600" dirty="0"/>
            </a:br>
            <a:r>
              <a:rPr lang="en-US" sz="1600" dirty="0"/>
              <a:t>of the formed groups</a:t>
            </a:r>
          </a:p>
          <a:p>
            <a:pPr lvl="1"/>
            <a:r>
              <a:rPr lang="en-US" sz="1600" dirty="0"/>
              <a:t>Repeat process until only 1 group remains</a:t>
            </a:r>
          </a:p>
          <a:p>
            <a:pPr lvl="1"/>
            <a:endParaRPr lang="en-US" sz="17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E29BB1-F11B-2AD9-79EF-6A5EC765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18231"/>
              </p:ext>
            </p:extLst>
          </p:nvPr>
        </p:nvGraphicFramePr>
        <p:xfrm>
          <a:off x="6243854" y="2244011"/>
          <a:ext cx="1895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43100" imgH="406400" progId="Equation.3">
                  <p:embed/>
                </p:oleObj>
              </mc:Choice>
              <mc:Fallback>
                <p:oleObj r:id="rId2" imgW="19431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854" y="2244011"/>
                        <a:ext cx="18954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B0D7DD92-51D9-D84B-E33D-3209597F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19" y="3802765"/>
            <a:ext cx="3068932" cy="24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9597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Process Visualization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95A3EF-DD27-4AA6-85D1-F66650ECAB54}"/>
              </a:ext>
            </a:extLst>
          </p:cNvPr>
          <p:cNvGrpSpPr/>
          <p:nvPr/>
        </p:nvGrpSpPr>
        <p:grpSpPr>
          <a:xfrm>
            <a:off x="2573734" y="1954822"/>
            <a:ext cx="5412822" cy="4293578"/>
            <a:chOff x="2573734" y="1954822"/>
            <a:chExt cx="5412822" cy="42935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BA2133-A5F1-FD91-7AE9-8ABD9740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6669" y="1964347"/>
              <a:ext cx="1619250" cy="13239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2ED3BE-1FD9-64AF-CAE3-FA636EC27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8650" y="1964347"/>
              <a:ext cx="1638300" cy="13144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6A8113-DFF8-94B6-B808-6F295F72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9681" y="1954822"/>
              <a:ext cx="1628775" cy="13335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8CC21A-1BE2-A7B4-76E6-6C28BF40D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9681" y="3424237"/>
              <a:ext cx="1628775" cy="13049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B10EFE-692A-61C3-21F9-1B44BA49D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225" y="3424237"/>
              <a:ext cx="1619250" cy="13144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8EDDFD-C6F7-6958-D4F7-FAE0F26FE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76669" y="3433762"/>
              <a:ext cx="1638300" cy="13049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1A3FE3-6C4E-FAB3-A982-96CF9CB21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6669" y="4884127"/>
              <a:ext cx="1647825" cy="13335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60A2F49-375D-4F94-CD5C-2505CF70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7225" y="4924425"/>
              <a:ext cx="1628775" cy="13239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3A0599-6FC4-D7CA-A10F-BA4554BC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38731" y="4924425"/>
              <a:ext cx="1647825" cy="1323975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223864-1596-8071-5C71-1687473B9085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 bwMode="auto">
            <a:xfrm flipV="1">
              <a:off x="4195919" y="2621572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9E8D0C2-A45D-7C42-EC6A-D706E6F467AD}"/>
                </a:ext>
              </a:extLst>
            </p:cNvPr>
            <p:cNvCxnSpPr/>
            <p:nvPr/>
          </p:nvCxnSpPr>
          <p:spPr bwMode="auto">
            <a:xfrm flipV="1">
              <a:off x="6076950" y="2621572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32FD193-3DD1-7A13-73F6-FB668E5F948C}"/>
                </a:ext>
              </a:extLst>
            </p:cNvPr>
            <p:cNvCxnSpPr/>
            <p:nvPr/>
          </p:nvCxnSpPr>
          <p:spPr bwMode="auto">
            <a:xfrm flipV="1">
              <a:off x="4195187" y="5546114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D1BB142-B5CF-AE4B-B220-3B39D49BD28D}"/>
                </a:ext>
              </a:extLst>
            </p:cNvPr>
            <p:cNvCxnSpPr/>
            <p:nvPr/>
          </p:nvCxnSpPr>
          <p:spPr bwMode="auto">
            <a:xfrm flipV="1">
              <a:off x="6125307" y="5546114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D1DC169-DBAF-72B8-8721-F400891955B3}"/>
                </a:ext>
              </a:extLst>
            </p:cNvPr>
            <p:cNvCxnSpPr>
              <a:stCxn id="19" idx="2"/>
              <a:endCxn id="21" idx="0"/>
            </p:cNvCxnSpPr>
            <p:nvPr/>
          </p:nvCxnSpPr>
          <p:spPr bwMode="auto">
            <a:xfrm>
              <a:off x="7134069" y="3288322"/>
              <a:ext cx="0" cy="13591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9C052D1-3070-28F5-CF04-79976315AF27}"/>
                </a:ext>
              </a:extLst>
            </p:cNvPr>
            <p:cNvCxnSpPr/>
            <p:nvPr/>
          </p:nvCxnSpPr>
          <p:spPr bwMode="auto">
            <a:xfrm>
              <a:off x="3387707" y="4757046"/>
              <a:ext cx="0" cy="13591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04D1011-EE37-5231-4F5C-028A509324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076218" y="4071936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4A57203-3A83-3B5F-CF48-8862AE514E7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88809" y="4083661"/>
              <a:ext cx="242731" cy="476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DA95AB-ACD2-FB75-BE9A-2BF7E1F0A70C}"/>
                </a:ext>
              </a:extLst>
            </p:cNvPr>
            <p:cNvSpPr txBox="1"/>
            <p:nvPr/>
          </p:nvSpPr>
          <p:spPr>
            <a:xfrm>
              <a:off x="2576669" y="2924854"/>
              <a:ext cx="44641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2F64E5B-8AE1-7BAC-9DB5-CD7311E6CA4E}"/>
                </a:ext>
              </a:extLst>
            </p:cNvPr>
            <p:cNvSpPr txBox="1"/>
            <p:nvPr/>
          </p:nvSpPr>
          <p:spPr>
            <a:xfrm>
              <a:off x="4455708" y="2933621"/>
              <a:ext cx="44641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17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A566A8-565D-8904-897F-89CC91139D9D}"/>
                </a:ext>
              </a:extLst>
            </p:cNvPr>
            <p:cNvSpPr txBox="1"/>
            <p:nvPr/>
          </p:nvSpPr>
          <p:spPr>
            <a:xfrm>
              <a:off x="6323243" y="2924853"/>
              <a:ext cx="44641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56DC80-2C34-C5F7-A213-E21AD29EDD29}"/>
                </a:ext>
              </a:extLst>
            </p:cNvPr>
            <p:cNvSpPr txBox="1"/>
            <p:nvPr/>
          </p:nvSpPr>
          <p:spPr>
            <a:xfrm>
              <a:off x="6318949" y="4370454"/>
              <a:ext cx="44641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0A0E99-CC7A-A707-A0A3-B88491256233}"/>
                </a:ext>
              </a:extLst>
            </p:cNvPr>
            <p:cNvSpPr txBox="1"/>
            <p:nvPr/>
          </p:nvSpPr>
          <p:spPr>
            <a:xfrm>
              <a:off x="4467225" y="4384744"/>
              <a:ext cx="51382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D7953D-EEE1-B249-EEC1-33D3924A9236}"/>
                </a:ext>
              </a:extLst>
            </p:cNvPr>
            <p:cNvSpPr txBox="1"/>
            <p:nvPr/>
          </p:nvSpPr>
          <p:spPr>
            <a:xfrm>
              <a:off x="2573734" y="4384744"/>
              <a:ext cx="51382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B0E4F5-7198-059C-AE7B-E631A44D3085}"/>
                </a:ext>
              </a:extLst>
            </p:cNvPr>
            <p:cNvSpPr txBox="1"/>
            <p:nvPr/>
          </p:nvSpPr>
          <p:spPr>
            <a:xfrm>
              <a:off x="2573734" y="5844634"/>
              <a:ext cx="51382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5BF9E5-7D40-432C-2E6A-16A527D3FFD5}"/>
                </a:ext>
              </a:extLst>
            </p:cNvPr>
            <p:cNvSpPr txBox="1"/>
            <p:nvPr/>
          </p:nvSpPr>
          <p:spPr>
            <a:xfrm>
              <a:off x="4467225" y="5863684"/>
              <a:ext cx="51382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E06245-2B00-2B4D-A89C-C9820260A9E0}"/>
                </a:ext>
              </a:extLst>
            </p:cNvPr>
            <p:cNvSpPr txBox="1"/>
            <p:nvPr/>
          </p:nvSpPr>
          <p:spPr>
            <a:xfrm>
              <a:off x="6338731" y="5893304"/>
              <a:ext cx="513822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43643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First attempted calculated distance was just the magnitude of difference between the substations’ congestion components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Attempt #1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EC798-D4C9-7479-551B-39C90604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70047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106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Applied geographic distance as a weight on the congestion component differences to try to establish more concrete zonal boundaries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Attempt #2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72647-87F4-3DAB-E73C-A1B7E92C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62733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019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Squared the geographic distance weight to further emphasize distance between substations on opposite ends of Texas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Attempt #3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1713-4888-C8D6-1499-4B9F9BE1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92" y="2670048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442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Square rooted the substation average congestion component differences on top of squaring the geographic distance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Attempt #4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1E25D-92DD-1F7F-863F-7D3194F4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92" y="2677364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174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Congestion Rent (in MM) Comparison</a:t>
            </a:r>
            <a:br>
              <a:rPr lang="en-US" dirty="0"/>
            </a:br>
            <a:r>
              <a:rPr lang="en-US" dirty="0"/>
              <a:t>Between Current Load Zones and New 4 Zones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E52DB-513D-369A-C2A3-7639467F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665B4-676E-4D6E-9BE0-60F4C22F4B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29" y="1843992"/>
            <a:ext cx="27432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7D1E86-45F7-7FB8-DC08-53A2A19E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29" y="4129992"/>
            <a:ext cx="2743200" cy="2286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51602A8-77FD-8DA6-0F7C-DEE71C5C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9811"/>
              </p:ext>
            </p:extLst>
          </p:nvPr>
        </p:nvGraphicFramePr>
        <p:xfrm>
          <a:off x="5023917" y="2510742"/>
          <a:ext cx="3251199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01">
                  <a:extLst>
                    <a:ext uri="{9D8B030D-6E8A-4147-A177-3AD203B41FA5}">
                      <a16:colId xmlns:a16="http://schemas.microsoft.com/office/drawing/2014/main" val="2960296918"/>
                    </a:ext>
                  </a:extLst>
                </a:gridCol>
                <a:gridCol w="709122">
                  <a:extLst>
                    <a:ext uri="{9D8B030D-6E8A-4147-A177-3AD203B41FA5}">
                      <a16:colId xmlns:a16="http://schemas.microsoft.com/office/drawing/2014/main" val="2698409667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2060959403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384046508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2729167878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3574224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Cross Zone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South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Houston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646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$660.3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$450.7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$234.7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099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$226.8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$389.2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$906.9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$168.3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$361.0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34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$590.1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$1,101.7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$247.6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$373.2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018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$194.7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$546.9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$876.4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$288.0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6527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EDDE77F-2592-3B50-1434-400BD078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36802"/>
              </p:ext>
            </p:extLst>
          </p:nvPr>
        </p:nvGraphicFramePr>
        <p:xfrm>
          <a:off x="5023917" y="4796742"/>
          <a:ext cx="3251199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01">
                  <a:extLst>
                    <a:ext uri="{9D8B030D-6E8A-4147-A177-3AD203B41FA5}">
                      <a16:colId xmlns:a16="http://schemas.microsoft.com/office/drawing/2014/main" val="727657973"/>
                    </a:ext>
                  </a:extLst>
                </a:gridCol>
                <a:gridCol w="709122">
                  <a:extLst>
                    <a:ext uri="{9D8B030D-6E8A-4147-A177-3AD203B41FA5}">
                      <a16:colId xmlns:a16="http://schemas.microsoft.com/office/drawing/2014/main" val="1592504732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4261895202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3429295415"/>
                    </a:ext>
                  </a:extLst>
                </a:gridCol>
                <a:gridCol w="544505">
                  <a:extLst>
                    <a:ext uri="{9D8B030D-6E8A-4147-A177-3AD203B41FA5}">
                      <a16:colId xmlns:a16="http://schemas.microsoft.com/office/drawing/2014/main" val="1437524787"/>
                    </a:ext>
                  </a:extLst>
                </a:gridCol>
                <a:gridCol w="560333">
                  <a:extLst>
                    <a:ext uri="{9D8B030D-6E8A-4147-A177-3AD203B41FA5}">
                      <a16:colId xmlns:a16="http://schemas.microsoft.com/office/drawing/2014/main" val="1522421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Cross Zone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group5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586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$651.8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$247.4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627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$931.9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$304.8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$78.9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$619.7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989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$1,440.0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$342.3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1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$904.3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$304.3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$133.6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$535.8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609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9863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atton-Tx Tower2">
  <a:themeElements>
    <a:clrScheme name="Patton-Tx Tower2 5">
      <a:dk1>
        <a:srgbClr val="000000"/>
      </a:dk1>
      <a:lt1>
        <a:srgbClr val="F8F8F8"/>
      </a:lt1>
      <a:dk2>
        <a:srgbClr val="003366"/>
      </a:dk2>
      <a:lt2>
        <a:srgbClr val="CCCC00"/>
      </a:lt2>
      <a:accent1>
        <a:srgbClr val="0099FF"/>
      </a:accent1>
      <a:accent2>
        <a:srgbClr val="669900"/>
      </a:accent2>
      <a:accent3>
        <a:srgbClr val="AAADB8"/>
      </a:accent3>
      <a:accent4>
        <a:srgbClr val="D4D4D4"/>
      </a:accent4>
      <a:accent5>
        <a:srgbClr val="AACAFF"/>
      </a:accent5>
      <a:accent6>
        <a:srgbClr val="5C8A00"/>
      </a:accent6>
      <a:hlink>
        <a:srgbClr val="CC0000"/>
      </a:hlink>
      <a:folHlink>
        <a:srgbClr val="CCCCCC"/>
      </a:folHlink>
    </a:clrScheme>
    <a:fontScheme name="Patton-Tx Tower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70000"/>
          </a:spcBef>
          <a:spcAft>
            <a:spcPct val="0"/>
          </a:spcAft>
          <a:buClr>
            <a:srgbClr val="0000CC"/>
          </a:buClr>
          <a:buSzTx/>
          <a:buFontTx/>
          <a:buNone/>
          <a:tabLst/>
          <a:defRPr kumimoji="1" lang="en-US" sz="17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atton-Tx Tower2 1">
        <a:dk1>
          <a:srgbClr val="5F5F5F"/>
        </a:dk1>
        <a:lt1>
          <a:srgbClr val="FFCC66"/>
        </a:lt1>
        <a:dk2>
          <a:srgbClr val="000000"/>
        </a:dk2>
        <a:lt2>
          <a:srgbClr val="999933"/>
        </a:lt2>
        <a:accent1>
          <a:srgbClr val="CC9900"/>
        </a:accent1>
        <a:accent2>
          <a:srgbClr val="669900"/>
        </a:accent2>
        <a:accent3>
          <a:srgbClr val="AAAAAA"/>
        </a:accent3>
        <a:accent4>
          <a:srgbClr val="DAAE56"/>
        </a:accent4>
        <a:accent5>
          <a:srgbClr val="E2CAAA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2">
        <a:dk1>
          <a:srgbClr val="000000"/>
        </a:dk1>
        <a:lt1>
          <a:srgbClr val="DDDDDD"/>
        </a:lt1>
        <a:dk2>
          <a:srgbClr val="9FAC93"/>
        </a:dk2>
        <a:lt2>
          <a:srgbClr val="FFFFCC"/>
        </a:lt2>
        <a:accent1>
          <a:srgbClr val="666633"/>
        </a:accent1>
        <a:accent2>
          <a:srgbClr val="009999"/>
        </a:accent2>
        <a:accent3>
          <a:srgbClr val="CDD2C8"/>
        </a:accent3>
        <a:accent4>
          <a:srgbClr val="BDBDBD"/>
        </a:accent4>
        <a:accent5>
          <a:srgbClr val="B8B8AD"/>
        </a:accent5>
        <a:accent6>
          <a:srgbClr val="008A8A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ton-Tx Tower2 4">
        <a:dk1>
          <a:srgbClr val="000000"/>
        </a:dk1>
        <a:lt1>
          <a:srgbClr val="FFFFCC"/>
        </a:lt1>
        <a:dk2>
          <a:srgbClr val="660033"/>
        </a:dk2>
        <a:lt2>
          <a:srgbClr val="FFCCCC"/>
        </a:lt2>
        <a:accent1>
          <a:srgbClr val="BA899A"/>
        </a:accent1>
        <a:accent2>
          <a:srgbClr val="009999"/>
        </a:accent2>
        <a:accent3>
          <a:srgbClr val="B8AAAD"/>
        </a:accent3>
        <a:accent4>
          <a:srgbClr val="DADAAE"/>
        </a:accent4>
        <a:accent5>
          <a:srgbClr val="D9C4CA"/>
        </a:accent5>
        <a:accent6>
          <a:srgbClr val="008A8A"/>
        </a:accent6>
        <a:hlink>
          <a:srgbClr val="CC0066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5">
        <a:dk1>
          <a:srgbClr val="000000"/>
        </a:dk1>
        <a:lt1>
          <a:srgbClr val="F8F8F8"/>
        </a:lt1>
        <a:dk2>
          <a:srgbClr val="003366"/>
        </a:dk2>
        <a:lt2>
          <a:srgbClr val="CCCC00"/>
        </a:lt2>
        <a:accent1>
          <a:srgbClr val="0099FF"/>
        </a:accent1>
        <a:accent2>
          <a:srgbClr val="669900"/>
        </a:accent2>
        <a:accent3>
          <a:srgbClr val="AAADB8"/>
        </a:accent3>
        <a:accent4>
          <a:srgbClr val="D4D4D4"/>
        </a:accent4>
        <a:accent5>
          <a:srgbClr val="AACAFF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ton-Tx Tower2 6">
        <a:dk1>
          <a:srgbClr val="663300"/>
        </a:dk1>
        <a:lt1>
          <a:srgbClr val="D9E8F3"/>
        </a:lt1>
        <a:dk2>
          <a:srgbClr val="999933"/>
        </a:dk2>
        <a:lt2>
          <a:srgbClr val="5F5F5F"/>
        </a:lt2>
        <a:accent1>
          <a:srgbClr val="CBB480"/>
        </a:accent1>
        <a:accent2>
          <a:srgbClr val="99CCFF"/>
        </a:accent2>
        <a:accent3>
          <a:srgbClr val="E9F2F8"/>
        </a:accent3>
        <a:accent4>
          <a:srgbClr val="562A00"/>
        </a:accent4>
        <a:accent5>
          <a:srgbClr val="E2D6C0"/>
        </a:accent5>
        <a:accent6>
          <a:srgbClr val="8AB9E7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9BA9DE9-22D8-444B-A076-0C9EC1ECD434}" vid="{C6936BC8-71C9-47D2-9820-27F8D75354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Potomac Econ_Pwrpt Template - 2023</Template>
  <TotalTime>1866</TotalTime>
  <Words>611</Words>
  <Application>Microsoft Office PowerPoint</Application>
  <PresentationFormat>Letter Paper (8.5x11 in)</PresentationFormat>
  <Paragraphs>197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Wingdings</vt:lpstr>
      <vt:lpstr>Patton-Tx Tower2</vt:lpstr>
      <vt:lpstr>Equation.3</vt:lpstr>
      <vt:lpstr>ERCOT Smaller Load Zones</vt:lpstr>
      <vt:lpstr>Purpose</vt:lpstr>
      <vt:lpstr>Methodology</vt:lpstr>
      <vt:lpstr>Clustering Process Visualization</vt:lpstr>
      <vt:lpstr>Clustering Attempt #1</vt:lpstr>
      <vt:lpstr>Clustering Attempt #2</vt:lpstr>
      <vt:lpstr>Clustering Attempt #3</vt:lpstr>
      <vt:lpstr>Clustering Attempt #4</vt:lpstr>
      <vt:lpstr>Real-Time Congestion Rent (in MM) Comparison Between Current Load Zones and New 4 Zones</vt:lpstr>
      <vt:lpstr>Real-Time Congestion Rent (in MM) Comparison For Layers with More Groups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Title of Presentation on 2 Lines or Less</dc:title>
  <dc:creator>Wen Zhang</dc:creator>
  <cp:lastModifiedBy>Wen Zhang</cp:lastModifiedBy>
  <cp:revision>21</cp:revision>
  <cp:lastPrinted>2010-11-11T20:40:24Z</cp:lastPrinted>
  <dcterms:created xsi:type="dcterms:W3CDTF">2023-09-14T21:09:22Z</dcterms:created>
  <dcterms:modified xsi:type="dcterms:W3CDTF">2023-11-06T22:32:14Z</dcterms:modified>
</cp:coreProperties>
</file>