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3" r:id="rId6"/>
    <p:sldId id="286" r:id="rId7"/>
    <p:sldId id="276" r:id="rId8"/>
    <p:sldId id="280" r:id="rId9"/>
    <p:sldId id="281" r:id="rId10"/>
    <p:sldId id="283" r:id="rId11"/>
    <p:sldId id="287" r:id="rId12"/>
    <p:sldId id="288" r:id="rId13"/>
    <p:sldId id="282" r:id="rId14"/>
    <p:sldId id="284" r:id="rId15"/>
    <p:sldId id="289" r:id="rId16"/>
    <p:sldId id="285" r:id="rId17"/>
    <p:sldId id="25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7C091B-B466-4690-95A5-2A87666A9FDA}" name="Schatz, John" initials="SJ" userId="S::john.schatz@txu.com::8fe7d816-28ba-4a29-b055-6e5e4525d4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83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3/09/14/REP-Contact-Resources.docx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3/09/14/Draft-REP-Solar-Questions-TDSP-Matrix_LPL-09082023.xlsx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s@mylubbock.u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926048"/>
            <a:ext cx="4941771" cy="1630994"/>
          </a:xfrm>
        </p:spPr>
        <p:txBody>
          <a:bodyPr/>
          <a:lstStyle/>
          <a:p>
            <a:r>
              <a:rPr lang="en-US" dirty="0"/>
              <a:t>Lubbock </a:t>
            </a:r>
            <a:br>
              <a:rPr lang="en-US" dirty="0"/>
            </a:br>
            <a:r>
              <a:rPr lang="en-US" dirty="0"/>
              <a:t>Retail Integration Task Force – </a:t>
            </a:r>
            <a:r>
              <a:rPr lang="en-US" b="1" dirty="0"/>
              <a:t>LRITF</a:t>
            </a:r>
            <a:br>
              <a:rPr lang="en-US" b="1" dirty="0"/>
            </a:br>
            <a:r>
              <a:rPr lang="en-US" sz="2000" b="1" dirty="0"/>
              <a:t>November 7th,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Chris Rowley     Michael Winegeart     Sheri Wiegand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4BAF7D9-E31E-F76C-6AE7-67DE907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18132"/>
              </p:ext>
            </p:extLst>
          </p:nvPr>
        </p:nvGraphicFramePr>
        <p:xfrm>
          <a:off x="461963" y="1341994"/>
          <a:ext cx="11268074" cy="539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9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TDSP Specific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5003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are the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Center support lines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LP&amp;L customers to contact for outage reporting?  Call Center?  REP Hotline?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has also developed a REP Contact list of resources which is posted on the main LRITF page.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https://www.ercot.com/files/docs/2023/09/14/REP-Contact-Resources.docx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are LP&amp;L’s current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disconnection for non-pay practices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 What is the approximate volume of DNP notices sent out?  What is the approximate volume of actual disconnects completed?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currently has a 14-day grace period for payment yet will be transitioning to a 9 day grace period.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day the bill is issued and due is 21 days.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 9-day grace period, a customer will be disconnected on day 30.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7-day disconnect notice is sent and if necessary disconnected on day 30.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LP&amp;L “one utility bill” (water, electric,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non-payment results in electricity disconnection first followed by water should non-payment persist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currently sends out ~29,000 disconnect notices per month, disconnecting 5500 – 8000 customers (80% electric)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51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33050"/>
              </p:ext>
            </p:extLst>
          </p:nvPr>
        </p:nvGraphicFramePr>
        <p:xfrm>
          <a:off x="601732" y="1076874"/>
          <a:ext cx="11268074" cy="553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447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TDSP Specific Activities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5089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are is the approximate number of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 customers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Lubbock territory?  How will these customers be billed for delivery charges?  Will net metering continue for these customers?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list of all current Solar PV customers will be provided in the same format as the MCL.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TDSP Solar Matrix has been updated to include the operational procedures of LP&amp;L and is posted on the main LRITF meeting page.  </a:t>
                      </a: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https://www.ercot.com/files/docs/2023/09/14/Draft-REP-Solar-Questions-TDSP-Matrix_LPL-09082023.xlsx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Post-transition, how will REPs be notified if an existing customer has installed solar panels and received their Permission to Operate? 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Once complete, LP&amp;L will send an 814_20 transaction (received by the ROR) to update the load profile, meter configuration, and new rate classification upon the current meter cycle (as 814_20s effective date will always be back-dated). 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are LP&amp;L’s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 Loss Factors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Distribution Loss Factors were calculated based on 70% of the load in ERCOT with remaining 30% in SPP and acknowledging some inefficient 23kV circuits.  LP&amp;L plans to review DLFs in Q2-3 2024 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Post transition, for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construction projects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when will an ESI be created?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will send 814_20 create transactions when the customer is ready for service.  Exceptions will be made for the creation of large commercial premises for the purposes of REP quoting/pricing processes.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5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86546"/>
              </p:ext>
            </p:extLst>
          </p:nvPr>
        </p:nvGraphicFramePr>
        <p:xfrm>
          <a:off x="601732" y="1076874"/>
          <a:ext cx="11268074" cy="309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237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TDSP Specific Activities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269873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adhere to the same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 timelines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the TDSPs as noted in Appendix D1 and D3 of the Retail Market Guide?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plans to follow the Transaction Timing Matrix as noted in Section 9, Appendix D1:  Transaction Timing Matrix.  A few notable differences of LP&amp;L regarding Section 9, Appendix D3:  Discretionary Services Timelines Matrix that shall be included in proposed revisions of the Retail Market Guide are as follows: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 deadlines for MVIs and MVOs are shifting from 2PM and 5PM to 3PM and 7PM for LP&amp;L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fees for Priority Move-Ins at this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special pre-pay reconnects – will follow normal 2 hour timeline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79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7FD2-8543-E0AF-9D62-5FDA2C4A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933C5-7A49-C3E3-F28B-0DA1BD12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76B5BBA-087E-58D3-BFD1-D119D4A8240A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857363785"/>
              </p:ext>
            </p:extLst>
          </p:nvPr>
        </p:nvGraphicFramePr>
        <p:xfrm>
          <a:off x="524488" y="1294365"/>
          <a:ext cx="11268074" cy="542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443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LP&amp;L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983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classifications (secondary &lt; and &gt; 10 kW) will occur on an annual basis aligning with LP&amp;L fiscal year Oct – Sep and will not necessarily occur when a customer’s peak demand exceeds 10 kW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following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codes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be utilized by LP&amp;L as noted on 810_02 and 814_05 transactions: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B04291-3A42-2240-A704-88170C37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58" y="2991934"/>
            <a:ext cx="59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/>
          <a:p>
            <a:r>
              <a:rPr lang="en-US" dirty="0"/>
              <a:t>TIMELINE of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7E83-2D8B-42EF-A2C4-5D2BBDB1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/>
          <a:lstStyle/>
          <a:p>
            <a:r>
              <a:rPr lang="en-US" b="1" dirty="0"/>
              <a:t>Q1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/>
          <a:lstStyle/>
          <a:p>
            <a:r>
              <a:rPr lang="en-US" b="1" dirty="0"/>
              <a:t>Q2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/>
          <a:lstStyle/>
          <a:p>
            <a:r>
              <a:rPr lang="en-US" b="1" dirty="0"/>
              <a:t>Q3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/>
          <a:lstStyle/>
          <a:p>
            <a:r>
              <a:rPr lang="en-US" b="1" dirty="0"/>
              <a:t>Q4 2023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1510" y="1162136"/>
            <a:ext cx="7824415" cy="13903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LP&amp;L Rates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Customer Enrollment Process – Detailed Timeline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PUCT Complaint Process / Application of PUCT Rules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Transaction Timelines / TXSET Timelines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CSA Process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F0B15-120C-423F-8EE5-F303B19D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0012" y="2649580"/>
            <a:ext cx="5487937" cy="1010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Mass Customer Lists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Power to Choose website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Customer Forums/Town Halls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Flight Testing / Bank Testing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0D2644-F516-41F1-A88D-93673EA2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6913" y="3749407"/>
            <a:ext cx="6181203" cy="1010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CBCI files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Default REP Selection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DNP Blackout Period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Market Operations Group Established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1504" y="4849234"/>
            <a:ext cx="5102680" cy="1010842"/>
          </a:xfrm>
        </p:spPr>
        <p:txBody>
          <a:bodyPr>
            <a:normAutofit/>
          </a:bodyPr>
          <a:lstStyle/>
          <a:p>
            <a:r>
              <a:rPr lang="en-US" sz="2000" dirty="0"/>
              <a:t>GO LIVE – Transition to Competition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0CAF54-0361-DE50-1D4F-A721E8C35987}"/>
              </a:ext>
            </a:extLst>
          </p:cNvPr>
          <p:cNvSpPr txBox="1">
            <a:spLocks/>
          </p:cNvSpPr>
          <p:nvPr/>
        </p:nvSpPr>
        <p:spPr>
          <a:xfrm>
            <a:off x="-232682" y="455260"/>
            <a:ext cx="2141764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Q4 2022</a:t>
            </a:r>
            <a:endParaRPr lang="en-US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3F24CF-4CB3-A110-D52F-D678A4F4DE9D}"/>
              </a:ext>
            </a:extLst>
          </p:cNvPr>
          <p:cNvCxnSpPr/>
          <p:nvPr/>
        </p:nvCxnSpPr>
        <p:spPr>
          <a:xfrm>
            <a:off x="2152650" y="712435"/>
            <a:ext cx="1514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E608BEA-8329-6B3A-57DC-1FB35A894E82}"/>
              </a:ext>
            </a:extLst>
          </p:cNvPr>
          <p:cNvSpPr txBox="1">
            <a:spLocks/>
          </p:cNvSpPr>
          <p:nvPr/>
        </p:nvSpPr>
        <p:spPr>
          <a:xfrm>
            <a:off x="3786868" y="42483"/>
            <a:ext cx="1842407" cy="1010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Pro Forma Tariff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Access Agreement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POLR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Safety Net Process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363DBBD-5350-507E-BC19-223B0F571E19}"/>
              </a:ext>
            </a:extLst>
          </p:cNvPr>
          <p:cNvSpPr txBox="1">
            <a:spLocks/>
          </p:cNvSpPr>
          <p:nvPr/>
        </p:nvSpPr>
        <p:spPr>
          <a:xfrm>
            <a:off x="8726620" y="3756241"/>
            <a:ext cx="3436435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Tampering Information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Smart Meter Texas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A46CF1C-6D3A-2375-2B7F-70C8B5564E42}"/>
              </a:ext>
            </a:extLst>
          </p:cNvPr>
          <p:cNvSpPr txBox="1">
            <a:spLocks/>
          </p:cNvSpPr>
          <p:nvPr/>
        </p:nvSpPr>
        <p:spPr>
          <a:xfrm>
            <a:off x="7612426" y="2639262"/>
            <a:ext cx="2795896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ESI IDs in TDSP Extract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RMG Chapter 8 Revisions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Historical Usage Requests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TDSP AMS Data Practices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6FD8C4A-8908-0BC3-9721-B7571CC0CB43}"/>
              </a:ext>
            </a:extLst>
          </p:cNvPr>
          <p:cNvSpPr txBox="1">
            <a:spLocks/>
          </p:cNvSpPr>
          <p:nvPr/>
        </p:nvSpPr>
        <p:spPr>
          <a:xfrm>
            <a:off x="8822873" y="1162135"/>
            <a:ext cx="3369127" cy="1430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u="sng" dirty="0"/>
              <a:t>ERCOT Activities</a:t>
            </a:r>
            <a:r>
              <a:rPr lang="en-US" dirty="0"/>
              <a:t>:  </a:t>
            </a:r>
            <a:r>
              <a:rPr lang="en-US" dirty="0">
                <a:highlight>
                  <a:srgbClr val="FFFF00"/>
                </a:highlight>
              </a:rPr>
              <a:t>SAC04s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Load Profiles </a:t>
            </a:r>
          </a:p>
          <a:p>
            <a:pPr>
              <a:spcBef>
                <a:spcPts val="0"/>
              </a:spcBef>
            </a:pPr>
            <a:r>
              <a:rPr lang="en-US" u="sng" dirty="0"/>
              <a:t>TSDP Activities</a:t>
            </a:r>
            <a:r>
              <a:rPr lang="en-US" dirty="0"/>
              <a:t>:  </a:t>
            </a:r>
            <a:r>
              <a:rPr lang="en-US" dirty="0">
                <a:highlight>
                  <a:srgbClr val="FFFF00"/>
                </a:highlight>
              </a:rPr>
              <a:t>Critical Care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DLFs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Solar/DG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Switch Hold Files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BUSIDDRQ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Call Center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OGFLT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Weather Moratoriums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Proration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7A720-6C90-B62D-44DF-86994CC8CFE3}"/>
              </a:ext>
            </a:extLst>
          </p:cNvPr>
          <p:cNvSpPr txBox="1"/>
          <p:nvPr/>
        </p:nvSpPr>
        <p:spPr>
          <a:xfrm rot="20171211">
            <a:off x="10422523" y="4835599"/>
            <a:ext cx="132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March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DCEB8-ABDB-4570-6633-646221D19029}"/>
              </a:ext>
            </a:extLst>
          </p:cNvPr>
          <p:cNvSpPr txBox="1"/>
          <p:nvPr/>
        </p:nvSpPr>
        <p:spPr>
          <a:xfrm>
            <a:off x="6175280" y="5426765"/>
            <a:ext cx="190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Completed</a:t>
            </a:r>
          </a:p>
          <a:p>
            <a:r>
              <a:rPr lang="en-US" dirty="0">
                <a:highlight>
                  <a:srgbClr val="00FFFF"/>
                </a:highlight>
              </a:rPr>
              <a:t>Q3 2023</a:t>
            </a:r>
          </a:p>
          <a:p>
            <a:r>
              <a:rPr lang="en-US" dirty="0">
                <a:highlight>
                  <a:srgbClr val="FF00FF"/>
                </a:highlight>
              </a:rPr>
              <a:t>Q4 2023</a:t>
            </a:r>
          </a:p>
          <a:p>
            <a:r>
              <a:rPr lang="en-US" dirty="0">
                <a:highlight>
                  <a:srgbClr val="00FF00"/>
                </a:highlight>
              </a:rPr>
              <a:t>Q1 2024</a:t>
            </a:r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637" y="733719"/>
            <a:ext cx="5111750" cy="1204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Lritf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Held Yesterday, 11/6/23 </a:t>
            </a:r>
            <a:br>
              <a:rPr lang="en-US" dirty="0"/>
            </a:br>
            <a:r>
              <a:rPr lang="en-US" dirty="0"/>
              <a:t>Notes to follow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514" y="2125084"/>
            <a:ext cx="4230677" cy="3512235"/>
          </a:xfrm>
        </p:spPr>
        <p:txBody>
          <a:bodyPr>
            <a:noAutofit/>
          </a:bodyPr>
          <a:lstStyle/>
          <a:p>
            <a:r>
              <a:rPr lang="en-US" sz="2000" b="1" u="sng" dirty="0"/>
              <a:t>AGENDA ITEMS DISCUSSED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FERC Status &amp; Transition Timing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Flight Testing 2024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ESI ID Creation Status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REP Registration/Access Agreement – SFTP, Mass Customer List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LP&amp;L Rate Change – effective 10/1/23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Peddler’s License Reminder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RMGRR 176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Smart Meter Texas Portal Update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18C496-0839-50B0-80D2-9204302C21D1}"/>
              </a:ext>
            </a:extLst>
          </p:cNvPr>
          <p:cNvSpPr txBox="1">
            <a:spLocks/>
          </p:cNvSpPr>
          <p:nvPr/>
        </p:nvSpPr>
        <p:spPr>
          <a:xfrm>
            <a:off x="8683566" y="2502772"/>
            <a:ext cx="3332843" cy="1833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Sample 867_03/810_02s testing transactions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LP&amp;L Communications – mailers, MCL opt out letter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Historical Usage Requests - samples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Transition Monitoring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Other: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Inspection/Permitting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Master-Metered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Current timing of invoices</a:t>
            </a:r>
          </a:p>
          <a:p>
            <a:pPr lvl="1"/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95752"/>
            <a:ext cx="6696075" cy="1909763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68" y="595752"/>
            <a:ext cx="6967683" cy="56292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Task Force continues to discuss major implementation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that must be resolved prior to LP&amp;L entering competition: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400" b="1" u="sng" dirty="0"/>
              <a:t>Pro-Forma Retail Access Tariff </a:t>
            </a:r>
            <a:r>
              <a:rPr lang="en-US" sz="2400" dirty="0"/>
              <a:t>–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Project# 54212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approved on consent at the 3/23 PUC Open Meeting</a:t>
            </a:r>
          </a:p>
          <a:p>
            <a:pPr marL="342900" indent="-342900">
              <a:buAutoNum type="arabicPeriod"/>
            </a:pPr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Tariff, Chapter 5 and the Customer Protection Rules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were approved by the City of Lubbock. </a:t>
            </a:r>
          </a:p>
          <a:p>
            <a:pPr marL="342900" indent="-342900">
              <a:buAutoNum type="arabicPeriod"/>
            </a:pPr>
            <a:r>
              <a:rPr lang="en-US" sz="2400" b="1" u="sng" dirty="0"/>
              <a:t>CSA &amp; Mass Transition Transaction Workflows </a:t>
            </a:r>
            <a:r>
              <a:rPr lang="en-US" sz="2400" dirty="0"/>
              <a:t>–</a:t>
            </a:r>
            <a:r>
              <a:rPr lang="en-US" sz="2000" dirty="0"/>
              <a:t>NPRR1159 and RMGRR171 have been approved by PUCT.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b="1" u="sng" dirty="0"/>
              <a:t>Customer Data Issue / Customer Choice Billing </a:t>
            </a:r>
            <a:r>
              <a:rPr lang="en-US" sz="2400" dirty="0"/>
              <a:t>– </a:t>
            </a:r>
            <a:r>
              <a:rPr lang="en-US" sz="2200" dirty="0"/>
              <a:t>HB2664/HB2663 have been signed by the Governor.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b="1" u="sng" dirty="0"/>
              <a:t>FERC Approval – </a:t>
            </a:r>
            <a:r>
              <a:rPr lang="en-US" sz="2200" dirty="0"/>
              <a:t>required to transition remaining load from SPS to ERCOT; </a:t>
            </a:r>
            <a:r>
              <a:rPr lang="en-US" sz="2200" u="sng" dirty="0"/>
              <a:t>FERC Settlement agreement reached in FERC ER23-1144-000 – recommended for approval by FERC Trial Staff</a:t>
            </a:r>
            <a:endParaRPr lang="en-US" sz="22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DF43F-CB17-B5FE-368A-1E4FF30F2A90}"/>
              </a:ext>
            </a:extLst>
          </p:cNvPr>
          <p:cNvSpPr txBox="1"/>
          <p:nvPr/>
        </p:nvSpPr>
        <p:spPr>
          <a:xfrm>
            <a:off x="495299" y="1665840"/>
            <a:ext cx="3129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Major Implementation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E75C-5818-9A6E-589C-7C1BC433C082}"/>
              </a:ext>
            </a:extLst>
          </p:cNvPr>
          <p:cNvSpPr txBox="1"/>
          <p:nvPr/>
        </p:nvSpPr>
        <p:spPr>
          <a:xfrm rot="20473121">
            <a:off x="4057756" y="2555964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Approved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C1D69-4C1A-6072-433D-1A30B7F0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31" y="3631612"/>
            <a:ext cx="1402202" cy="896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775B5-D48B-A127-0D14-1A2B6E2D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31" y="4311331"/>
            <a:ext cx="1402202" cy="89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071B3-518B-6A9E-CCBE-23C74944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83" y="2960328"/>
            <a:ext cx="1408298" cy="896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D54BA-B3E7-F617-44DD-B80D9A23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31" y="5056571"/>
            <a:ext cx="1402202" cy="896190"/>
          </a:xfrm>
          <a:prstGeom prst="rect">
            <a:avLst/>
          </a:prstGeom>
        </p:spPr>
      </p:pic>
      <p:sp>
        <p:nvSpPr>
          <p:cNvPr id="10" name="Star: 10 Points 9">
            <a:extLst>
              <a:ext uri="{FF2B5EF4-FFF2-40B4-BE49-F238E27FC236}">
                <a16:creationId xmlns:a16="http://schemas.microsoft.com/office/drawing/2014/main" id="{CBFFBD14-DCAB-0025-D3B3-5F30E5776836}"/>
              </a:ext>
            </a:extLst>
          </p:cNvPr>
          <p:cNvSpPr/>
          <p:nvPr/>
        </p:nvSpPr>
        <p:spPr>
          <a:xfrm rot="20368366">
            <a:off x="3966307" y="5077500"/>
            <a:ext cx="1260629" cy="914400"/>
          </a:xfrm>
          <a:prstGeom prst="star10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7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08D8-2A9A-D32B-A0E6-811668CF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46CFC-18E8-7A7D-3D20-AA9141F79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C6D1-455C-E120-9298-213C0837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F3B21-79A8-FBEB-3DE9-7C83BAC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7609-B7C0-B42B-45A2-9882386C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A181F-A53F-5382-CA0C-5183133EBFDB}"/>
              </a:ext>
            </a:extLst>
          </p:cNvPr>
          <p:cNvSpPr txBox="1"/>
          <p:nvPr/>
        </p:nvSpPr>
        <p:spPr>
          <a:xfrm>
            <a:off x="232606" y="368438"/>
            <a:ext cx="44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Final Transition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8366E-141F-F739-DE02-FF54F324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7" y="1057152"/>
            <a:ext cx="11737826" cy="55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723900"/>
            <a:ext cx="6696075" cy="1909763"/>
          </a:xfrm>
        </p:spPr>
        <p:txBody>
          <a:bodyPr>
            <a:normAutofit/>
          </a:bodyPr>
          <a:lstStyle/>
          <a:p>
            <a:r>
              <a:rPr lang="en-US" dirty="0"/>
              <a:t>LRITF meetings</a:t>
            </a:r>
            <a:br>
              <a:rPr lang="en-US" dirty="0"/>
            </a:br>
            <a:r>
              <a:rPr lang="en-US" dirty="0"/>
              <a:t>	9/12/23 &amp; </a:t>
            </a:r>
            <a:br>
              <a:rPr lang="en-US" dirty="0"/>
            </a:br>
            <a:r>
              <a:rPr lang="en-US" dirty="0"/>
              <a:t>	10/10/23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969" y="1758553"/>
            <a:ext cx="7090950" cy="582664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/>
              <a:t>The Task Force reviewed the following: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Review of </a:t>
            </a:r>
            <a:r>
              <a:rPr lang="en-US" sz="2200" b="1" u="sng" dirty="0"/>
              <a:t>LP&amp;L REP Workshop </a:t>
            </a:r>
            <a:r>
              <a:rPr lang="en-US" sz="2200" dirty="0"/>
              <a:t>topics such as disconnect process, new construction processes, distributed generation installations and processes</a:t>
            </a:r>
            <a:endParaRPr lang="en-US" sz="2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Various updates:</a:t>
            </a:r>
            <a:r>
              <a:rPr lang="en-US" sz="2200" b="1" dirty="0"/>
              <a:t>  </a:t>
            </a:r>
            <a:r>
              <a:rPr lang="en-US" sz="2200" dirty="0"/>
              <a:t>True MVIs/Stacking Logic, Distribution Loss Factors, and other standing items</a:t>
            </a:r>
            <a:endParaRPr lang="en-US" sz="2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REP Registration Process</a:t>
            </a:r>
            <a:r>
              <a:rPr lang="en-US" sz="2200" dirty="0"/>
              <a:t>– email complete Access Agreement to </a:t>
            </a:r>
            <a:r>
              <a:rPr lang="en-US" sz="2200" dirty="0">
                <a:hlinkClick r:id="rId2"/>
              </a:rPr>
              <a:t>MarketOps@mylubbock.us</a:t>
            </a:r>
            <a:r>
              <a:rPr lang="en-US" sz="2200" dirty="0"/>
              <a:t> with REP Welcome Packet to follow.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MCL, SFTP set up, Safety Nets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Transaction Timing Matrix </a:t>
            </a:r>
            <a:r>
              <a:rPr lang="en-US" sz="2200" dirty="0"/>
              <a:t> &amp;  </a:t>
            </a:r>
            <a:r>
              <a:rPr lang="en-US" sz="2200" b="1" u="sng" dirty="0"/>
              <a:t>Discretionary Services Timelines Matrix </a:t>
            </a:r>
            <a:r>
              <a:rPr lang="en-US" sz="2200" dirty="0"/>
              <a:t> which can be found on main LRITF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New </a:t>
            </a:r>
            <a:r>
              <a:rPr lang="en-US" sz="2200" b="1" u="sng" dirty="0"/>
              <a:t>RMGRR</a:t>
            </a:r>
            <a:r>
              <a:rPr lang="en-US" sz="2200" dirty="0"/>
              <a:t> outlining market processes to be adopted by LP&amp;L found in Chapter 7 and not in Chapter 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73041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64257"/>
              </p:ext>
            </p:extLst>
          </p:nvPr>
        </p:nvGraphicFramePr>
        <p:xfrm>
          <a:off x="137160" y="1421130"/>
          <a:ext cx="11658600" cy="520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0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4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Transition to Competition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807712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When will LP&amp;L accept EDI transactions for transition to competition?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FERC Commissioners have approved the settlement in docket ER23-1144.  Procedurally, a 30 day period for rehearing is mandatory, however, the parties reached a unanimous agreement and further filings are unlikely.  Given the FERC approval, LP&amp;L is proceeding with the below timeline for the transition to competition. ERCOT/LP&amp;L will begin accepting transactions 1/5/24 – 2/15/24 (exact stop time TBD)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DREP Assignment Period to commence 2/19/24 – 3/1/24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Transitioning of LP&amp;L customers on March meter read cycles (starting 3/4/24 – 4/2/24)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post a list of registered REPs on their website?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LP&amp;L plans to post a list of registered REPs on their website on October 25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 post approval by the City Council.  The list will be updated accordingly as new REPs are approved.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Does Lubbock have any requirements/regulations pertaining to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door-to-door solicitations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Peddler’s permits will not be issued by the Lubbock Police Department until LP&amp;L provides the list of certified/registered REPs on their website on October 25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post City Council approval. 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Is the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DUNS or DUNS+4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required to be listed on the Access Agreement?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does not require the DUNS nor DUNS+4 to be included on the Access Agreement, however, REPs may add the DUNS if desired for clarity. 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10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87377"/>
              </p:ext>
            </p:extLst>
          </p:nvPr>
        </p:nvGraphicFramePr>
        <p:xfrm>
          <a:off x="638175" y="1420813"/>
          <a:ext cx="11268074" cy="526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297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</a:rPr>
                        <a:t>Transition to Competition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3430016">
                <a:tc>
                  <a:txBody>
                    <a:bodyPr/>
                    <a:lstStyle/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require a </a:t>
                      </a:r>
                      <a:r>
                        <a:rPr lang="en-US" sz="14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Delivery Service Agreement/ Access Agreement</a:t>
                      </a:r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REPs wanting to participate in LP&amp;L territory?  What is the process to execute?</a:t>
                      </a:r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 Access Agreement found in the LP&amp;L tariffs (Appendix A), posted to the LRITF main page, will be required for REP participation within LP&amp;L territory.  Successful flight testing is required.  The executed agreement should be forwarded to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MarketOps@mylubbock.us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Within 24 – 48 hours a reply will be forwarded with a REP Account Number that will be needed for REPs to utilize the REP hotline and a welcome packet will be provided with valuable market partner information. 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LP&amp;L has asked REPs wanting to participate to provide Access Agreements by Friday, October 13</a:t>
                      </a:r>
                      <a:r>
                        <a:rPr lang="en-US" sz="1450" kern="1200" baseline="300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to be included in the initial listing of certified/registered REPs that will appear on the LP&amp;L website on October 25</a:t>
                      </a:r>
                      <a:r>
                        <a:rPr lang="en-US" sz="1450" kern="1200" baseline="300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  Access Agreements from REPs received after 10/13 will be added to the posted list accordingly.</a:t>
                      </a:r>
                    </a:p>
                    <a:p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Is the </a:t>
                      </a:r>
                      <a:r>
                        <a:rPr lang="en-US" sz="14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DUNS or DUNS+4</a:t>
                      </a:r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required to be listed on the Access Agreement?</a:t>
                      </a:r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does not require the DUNS nor DUNS+4 to be included on the Access Agreement, however, REPs may add the DUNS if desired for clarity. </a:t>
                      </a:r>
                    </a:p>
                    <a:p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provide a Mass Customer List prior to transition?  If so, when?  And how?  </a:t>
                      </a:r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a Mass Customer List will be provided to registered REPs via their established SFTP site around mid October. A second MCL will be provided for their distributed generation (solar) customers as well via the same SFTP process. </a:t>
                      </a:r>
                    </a:p>
                    <a:p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Did LP&amp;L send out a Mass Customer List opt-out letter to its current customers?  If so, how many customers elected to opt out of having their customer information provided on the Mass Customer List?</a:t>
                      </a:r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sent a letter to customers in the August timeframe.  ~ less than 100 customers opted out.  No further opt out letters will be sent.  </a:t>
                      </a:r>
                    </a:p>
                    <a:p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88978"/>
              </p:ext>
            </p:extLst>
          </p:nvPr>
        </p:nvGraphicFramePr>
        <p:xfrm>
          <a:off x="638175" y="1420814"/>
          <a:ext cx="11268074" cy="189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15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Customer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149777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Does LP&amp;L plan to return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deposits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previously collected to customers after the transition?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deposits are collected for electricity accounts (not specifically for water or other utilities).  LP&amp;L plans to apply any deposits to customer’s final bills.  Any additional funds will be refunded via check to the customer.  </a:t>
                      </a:r>
                    </a:p>
                    <a:p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28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97860"/>
              </p:ext>
            </p:extLst>
          </p:nvPr>
        </p:nvGraphicFramePr>
        <p:xfrm>
          <a:off x="638175" y="1420814"/>
          <a:ext cx="1126807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39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ERCOT Market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3907284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Which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SAC04 Codes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Lubbock plan to utilize for 810_02 invoices to REPs?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will use the following existing SAC04 codes to represent the cost recovery components of their delivery charges: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DIS001 – Delivery Service Charge (volumetric)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MSC029 – Transition Charge (volumetric)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BAS003 – Monthly DG Charge (fixed)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Keep in mind for demand-based rate classifications, the SAC04 of DIS001 will appear twice in an 810_02 (once for kW and once for kWh volumes).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When will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flight testing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 for LP&amp;L and REPs planning to operate in LP&amp;L’s territory?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Certified REPs with a change in banking or service providers will be required to test at least connectivity and penny testing to remain certified in the Lubbock territory.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submit LSE files to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Meter Texas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customer and REP access?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is working with Smart Meter Texas to reach an agreement for utilization of the AMS data repository.  It is expected LP&amp;L will not integrate LSE files until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at least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 of 2024 when SMT has planned a version update (v3.0).  As a workaround, REPs are encouraged to utilize ERCOT’s AMS Settlement extract to obtain daily interval data files (which is available at OD+4).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LP&amp;L will continue to provide updates for SMT utilization where REPs will be able to retrieve daily LSE files in the same manner as other TDUs.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70798"/>
              </p:ext>
            </p:extLst>
          </p:nvPr>
        </p:nvGraphicFramePr>
        <p:xfrm>
          <a:off x="638175" y="1420814"/>
          <a:ext cx="1126807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39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ERCOT Market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390728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Has LP&amp;L tested their daily LSE files with ERCOT for formatting and processing?  What is LP&amp;L’s level of confidence in the quality of the AMS data?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does plan to test LSE file processing with ERCOT and will provide test files for interested REPs once all the LP&amp;L ESIs have been created thus around mid to late October.  Regarding the quality of the AMS data, LP&amp;L is confident in their system and are currently fine tuning the Validating, Editing, and Estimating (VEE) process.  LP&amp;L reminded the market they have been deployed and operational with AMS meters for ~3 years. 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 stacking logic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be in place during the transition?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notes on true MVIs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customer may be at risk of not transitioning on the date wanted in a true MVI situation that may occur ahead of the scheduled MMRD if the previous customer fails to notify LP&amp;L of an MVO and/or if a default transaction is not submitted.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transaction for a transitioning ESI will be pushed to the MMRD. 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will accept date changes to move to the actual date wanted (for the true MVI).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 vacant de-energized premise (no activity w/in last 12 months), the requested MVI date will be honored.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MVIs received earlier than the expected cycle date, LP&amp;L will monitor customer names.  If requested name is different from existing LP&amp;L customer, the requested date will be honored.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44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C185768C3E408FE8B8C3F8D37975" ma:contentTypeVersion="2" ma:contentTypeDescription="Create a new document." ma:contentTypeScope="" ma:versionID="9b04f6b9d1b09819d8e0494aa04ef37b">
  <xsd:schema xmlns:xsd="http://www.w3.org/2001/XMLSchema" xmlns:xs="http://www.w3.org/2001/XMLSchema" xmlns:p="http://schemas.microsoft.com/office/2006/metadata/properties" xmlns:ns3="64d8430e-2f2f-4531-b32d-6b607c09e505" targetNamespace="http://schemas.microsoft.com/office/2006/metadata/properties" ma:root="true" ma:fieldsID="c5b8bfd76399d6aa05673803bec67fbb" ns3:_="">
    <xsd:import namespace="64d8430e-2f2f-4531-b32d-6b607c09e5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8430e-2f2f-4531-b32d-6b607c09e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documentManagement/types"/>
    <ds:schemaRef ds:uri="64d8430e-2f2f-4531-b32d-6b607c09e50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368C0-2F96-4471-97C1-424663A63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d8430e-2f2f-4531-b32d-6b607c09e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3097</TotalTime>
  <Words>2571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Tenorite</vt:lpstr>
      <vt:lpstr>Office Theme</vt:lpstr>
      <vt:lpstr>Lubbock  Retail Integration Task Force – LRITF November 7th, 2023</vt:lpstr>
      <vt:lpstr> </vt:lpstr>
      <vt:lpstr>PowerPoint Presentation</vt:lpstr>
      <vt:lpstr>LRITF meetings  9/12/23 &amp;   10/10/23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TIMELINE of Actions</vt:lpstr>
      <vt:lpstr>Lritf meeting Held Yesterday, 11/6/23  Notes to follow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Lubbock  Retail Integration Task Force - LRITF</dc:title>
  <dc:creator>Wiegand, Sheri</dc:creator>
  <cp:lastModifiedBy>Wiegand, Sheri</cp:lastModifiedBy>
  <cp:revision>39</cp:revision>
  <dcterms:created xsi:type="dcterms:W3CDTF">2022-10-07T18:03:56Z</dcterms:created>
  <dcterms:modified xsi:type="dcterms:W3CDTF">2023-11-07T13:48:53Z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0x0101007301C185768C3E408FE8B8C3F8D37975</vt:lpwstr>
  </property>
</Properties>
</file>