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3" d="100"/>
          <a:sy n="103" d="100"/>
        </p:scale>
        <p:origin x="213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0.42160132607414502</c:v>
                </c:pt>
                <c:pt idx="1">
                  <c:v>0.49</c:v>
                </c:pt>
                <c:pt idx="2">
                  <c:v>0.43</c:v>
                </c:pt>
                <c:pt idx="3">
                  <c:v>0.46</c:v>
                </c:pt>
                <c:pt idx="4">
                  <c:v>0.44</c:v>
                </c:pt>
                <c:pt idx="5" formatCode="General">
                  <c:v>0.31</c:v>
                </c:pt>
                <c:pt idx="6">
                  <c:v>0.33</c:v>
                </c:pt>
                <c:pt idx="7" formatCode="General">
                  <c:v>0.3</c:v>
                </c:pt>
                <c:pt idx="8" formatCode="General">
                  <c:v>0.33</c:v>
                </c:pt>
                <c:pt idx="9" formatCode="General">
                  <c:v>0.28000000000000003</c:v>
                </c:pt>
                <c:pt idx="10" formatCode="General">
                  <c:v>0.35</c:v>
                </c:pt>
                <c:pt idx="11" formatCode="General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2.88354652797263</c:v>
                </c:pt>
                <c:pt idx="1">
                  <c:v>2.98</c:v>
                </c:pt>
                <c:pt idx="2">
                  <c:v>3.35</c:v>
                </c:pt>
                <c:pt idx="3">
                  <c:v>3.61</c:v>
                </c:pt>
                <c:pt idx="4">
                  <c:v>2.76</c:v>
                </c:pt>
                <c:pt idx="5" formatCode="General">
                  <c:v>2.63</c:v>
                </c:pt>
                <c:pt idx="6">
                  <c:v>3.03</c:v>
                </c:pt>
                <c:pt idx="7" formatCode="General">
                  <c:v>2.5299999999999998</c:v>
                </c:pt>
                <c:pt idx="8" formatCode="General">
                  <c:v>2.4900000000000002</c:v>
                </c:pt>
                <c:pt idx="9" formatCode="General">
                  <c:v>2.2599999999999998</c:v>
                </c:pt>
                <c:pt idx="10" formatCode="General">
                  <c:v>2.4500000000000002</c:v>
                </c:pt>
                <c:pt idx="11" formatCode="General">
                  <c:v>2.46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0.68016923400861795</c:v>
                </c:pt>
                <c:pt idx="1">
                  <c:v>0.7</c:v>
                </c:pt>
                <c:pt idx="2">
                  <c:v>0.61</c:v>
                </c:pt>
                <c:pt idx="3">
                  <c:v>0.68</c:v>
                </c:pt>
                <c:pt idx="4">
                  <c:v>0.55000000000000004</c:v>
                </c:pt>
                <c:pt idx="5" formatCode="General">
                  <c:v>0.78</c:v>
                </c:pt>
                <c:pt idx="6">
                  <c:v>4.8000000000000001E-2</c:v>
                </c:pt>
                <c:pt idx="7" formatCode="General">
                  <c:v>0.74</c:v>
                </c:pt>
                <c:pt idx="8" formatCode="General">
                  <c:v>0.64</c:v>
                </c:pt>
                <c:pt idx="9" formatCode="General">
                  <c:v>0.49</c:v>
                </c:pt>
                <c:pt idx="10" formatCode="General">
                  <c:v>0.49</c:v>
                </c:pt>
                <c:pt idx="11" formatCode="General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Sheet1!$A$3:$A$15</c:f>
              <c:strCache>
                <c:ptCount val="13"/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  <c:pt idx="12">
                  <c:v>2023/10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1">
                  <c:v>352283</c:v>
                </c:pt>
                <c:pt idx="2">
                  <c:v>320460</c:v>
                </c:pt>
                <c:pt idx="3">
                  <c:v>252632</c:v>
                </c:pt>
                <c:pt idx="4">
                  <c:v>206836</c:v>
                </c:pt>
                <c:pt idx="5">
                  <c:v>311095</c:v>
                </c:pt>
                <c:pt idx="6">
                  <c:v>239609</c:v>
                </c:pt>
                <c:pt idx="7">
                  <c:v>379601</c:v>
                </c:pt>
                <c:pt idx="8">
                  <c:v>425426</c:v>
                </c:pt>
                <c:pt idx="9">
                  <c:v>497967</c:v>
                </c:pt>
                <c:pt idx="10">
                  <c:v>631492</c:v>
                </c:pt>
                <c:pt idx="11">
                  <c:v>504795</c:v>
                </c:pt>
                <c:pt idx="12">
                  <c:v>395398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811</c:v>
                </c:pt>
                <c:pt idx="1">
                  <c:v>617</c:v>
                </c:pt>
                <c:pt idx="2">
                  <c:v>630</c:v>
                </c:pt>
                <c:pt idx="3">
                  <c:v>451</c:v>
                </c:pt>
                <c:pt idx="4">
                  <c:v>794</c:v>
                </c:pt>
                <c:pt idx="5">
                  <c:v>680</c:v>
                </c:pt>
                <c:pt idx="6">
                  <c:v>815</c:v>
                </c:pt>
                <c:pt idx="7">
                  <c:v>900</c:v>
                </c:pt>
                <c:pt idx="8">
                  <c:v>1096</c:v>
                </c:pt>
                <c:pt idx="9">
                  <c:v>3491</c:v>
                </c:pt>
                <c:pt idx="10">
                  <c:v>3832</c:v>
                </c:pt>
                <c:pt idx="11">
                  <c:v>3876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October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October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October 8, 2023 from 06:00 to 23:59 – Retail Release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–October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October 19 – 20 Planned Release impacting data products.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October 22, 2023, ERCOT Web Services had submission impacts.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October 2023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355543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6637931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3876 Posts</a:t>
            </a:r>
          </a:p>
          <a:p>
            <a:r>
              <a:rPr lang="en-US" sz="2000" dirty="0"/>
              <a:t>395398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55 Posts</a:t>
            </a:r>
          </a:p>
          <a:p>
            <a:pPr lvl="1"/>
            <a:r>
              <a:rPr lang="en-US" sz="2000" dirty="0"/>
              <a:t>9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060112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316355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720828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B84041-161F-26A9-617A-444BCDFF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70182"/>
              </p:ext>
            </p:extLst>
          </p:nvPr>
        </p:nvGraphicFramePr>
        <p:xfrm>
          <a:off x="546901" y="3276600"/>
          <a:ext cx="7886700" cy="724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832">
                  <a:extLst>
                    <a:ext uri="{9D8B030D-6E8A-4147-A177-3AD203B41FA5}">
                      <a16:colId xmlns:a16="http://schemas.microsoft.com/office/drawing/2014/main" val="1625200885"/>
                    </a:ext>
                  </a:extLst>
                </a:gridCol>
                <a:gridCol w="2186053">
                  <a:extLst>
                    <a:ext uri="{9D8B030D-6E8A-4147-A177-3AD203B41FA5}">
                      <a16:colId xmlns:a16="http://schemas.microsoft.com/office/drawing/2014/main" val="1676356449"/>
                    </a:ext>
                  </a:extLst>
                </a:gridCol>
                <a:gridCol w="2572538">
                  <a:extLst>
                    <a:ext uri="{9D8B030D-6E8A-4147-A177-3AD203B41FA5}">
                      <a16:colId xmlns:a16="http://schemas.microsoft.com/office/drawing/2014/main" val="1994188935"/>
                    </a:ext>
                  </a:extLst>
                </a:gridCol>
                <a:gridCol w="2065277">
                  <a:extLst>
                    <a:ext uri="{9D8B030D-6E8A-4147-A177-3AD203B41FA5}">
                      <a16:colId xmlns:a16="http://schemas.microsoft.com/office/drawing/2014/main" val="883691130"/>
                    </a:ext>
                  </a:extLst>
                </a:gridCol>
              </a:tblGrid>
              <a:tr h="249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9/8/2023 6:48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err="1">
                          <a:effectLst/>
                        </a:rPr>
                        <a:t>weather_moratoriums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logan.melissa7@GMAIL.COM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SIGNOFF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3067489142"/>
                  </a:ext>
                </a:extLst>
              </a:tr>
              <a:tr h="47494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9/17/2023 8:24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err="1">
                          <a:effectLst/>
                        </a:rPr>
                        <a:t>weather_moratoriums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jmdemt04@GMAIL.COM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SIGNOFF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396071870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8F0D2ED-7E33-4E91-14FD-2B113F875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68046"/>
              </p:ext>
            </p:extLst>
          </p:nvPr>
        </p:nvGraphicFramePr>
        <p:xfrm>
          <a:off x="546901" y="1561007"/>
          <a:ext cx="7886700" cy="724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832">
                  <a:extLst>
                    <a:ext uri="{9D8B030D-6E8A-4147-A177-3AD203B41FA5}">
                      <a16:colId xmlns:a16="http://schemas.microsoft.com/office/drawing/2014/main" val="1175089552"/>
                    </a:ext>
                  </a:extLst>
                </a:gridCol>
                <a:gridCol w="2186053">
                  <a:extLst>
                    <a:ext uri="{9D8B030D-6E8A-4147-A177-3AD203B41FA5}">
                      <a16:colId xmlns:a16="http://schemas.microsoft.com/office/drawing/2014/main" val="1075575303"/>
                    </a:ext>
                  </a:extLst>
                </a:gridCol>
                <a:gridCol w="2572538">
                  <a:extLst>
                    <a:ext uri="{9D8B030D-6E8A-4147-A177-3AD203B41FA5}">
                      <a16:colId xmlns:a16="http://schemas.microsoft.com/office/drawing/2014/main" val="3772632070"/>
                    </a:ext>
                  </a:extLst>
                </a:gridCol>
                <a:gridCol w="2065277">
                  <a:extLst>
                    <a:ext uri="{9D8B030D-6E8A-4147-A177-3AD203B41FA5}">
                      <a16:colId xmlns:a16="http://schemas.microsoft.com/office/drawing/2014/main" val="970095636"/>
                    </a:ext>
                  </a:extLst>
                </a:gridCol>
              </a:tblGrid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9/13/2023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snelson@ZNALYTICS.COM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AUTODEL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2468170522"/>
                  </a:ext>
                </a:extLst>
              </a:tr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9/11/2023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sarah.nelson@TALLY-GROUP.COM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AUTODEL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2873247716"/>
                  </a:ext>
                </a:extLst>
              </a:tr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9/8/2023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kelly.rankine@OCTOENERGY.COM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AUTODEL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3537525998"/>
                  </a:ext>
                </a:extLst>
              </a:tr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9/22/2023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amy@GRIDMATIC.COM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AUTODEL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406509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23703</TotalTime>
  <Words>306</Words>
  <Application>Microsoft Office PowerPoint</Application>
  <PresentationFormat>On-screen Show (4:3)</PresentationFormat>
  <Paragraphs>104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October ListServ Stats</vt:lpstr>
      <vt:lpstr>Weather Moratorium Subscription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321</cp:revision>
  <cp:lastPrinted>2019-05-06T20:09:17Z</cp:lastPrinted>
  <dcterms:created xsi:type="dcterms:W3CDTF">2016-01-21T15:20:31Z</dcterms:created>
  <dcterms:modified xsi:type="dcterms:W3CDTF">2023-11-07T15:30:13Z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