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11/01/2023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11/07/2023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BB2B3548-88A6-B2CE-3E04-1211B7257B1D}"/>
              </a:ext>
            </a:extLst>
          </p:cNvPr>
          <p:cNvGraphicFramePr>
            <a:graphicFrameLocks noGrp="1"/>
          </p:cNvGraphicFramePr>
          <p:nvPr>
            <p:extLst>
              <p:ext uri="{D42A27DB-BD31-4B8C-83A1-F6EECF244321}">
                <p14:modId xmlns:p14="http://schemas.microsoft.com/office/powerpoint/2010/main" val="3216289489"/>
              </p:ext>
            </p:extLst>
          </p:nvPr>
        </p:nvGraphicFramePr>
        <p:xfrm>
          <a:off x="380994" y="914401"/>
          <a:ext cx="8382000" cy="5105396"/>
        </p:xfrm>
        <a:graphic>
          <a:graphicData uri="http://schemas.openxmlformats.org/drawingml/2006/table">
            <a:tbl>
              <a:tblPr/>
              <a:tblGrid>
                <a:gridCol w="698500">
                  <a:extLst>
                    <a:ext uri="{9D8B030D-6E8A-4147-A177-3AD203B41FA5}">
                      <a16:colId xmlns:a16="http://schemas.microsoft.com/office/drawing/2014/main" val="3824293221"/>
                    </a:ext>
                  </a:extLst>
                </a:gridCol>
                <a:gridCol w="698500">
                  <a:extLst>
                    <a:ext uri="{9D8B030D-6E8A-4147-A177-3AD203B41FA5}">
                      <a16:colId xmlns:a16="http://schemas.microsoft.com/office/drawing/2014/main" val="1638585169"/>
                    </a:ext>
                  </a:extLst>
                </a:gridCol>
                <a:gridCol w="698500">
                  <a:extLst>
                    <a:ext uri="{9D8B030D-6E8A-4147-A177-3AD203B41FA5}">
                      <a16:colId xmlns:a16="http://schemas.microsoft.com/office/drawing/2014/main" val="2081138865"/>
                    </a:ext>
                  </a:extLst>
                </a:gridCol>
                <a:gridCol w="698500">
                  <a:extLst>
                    <a:ext uri="{9D8B030D-6E8A-4147-A177-3AD203B41FA5}">
                      <a16:colId xmlns:a16="http://schemas.microsoft.com/office/drawing/2014/main" val="2637762628"/>
                    </a:ext>
                  </a:extLst>
                </a:gridCol>
                <a:gridCol w="698500">
                  <a:extLst>
                    <a:ext uri="{9D8B030D-6E8A-4147-A177-3AD203B41FA5}">
                      <a16:colId xmlns:a16="http://schemas.microsoft.com/office/drawing/2014/main" val="2785990900"/>
                    </a:ext>
                  </a:extLst>
                </a:gridCol>
                <a:gridCol w="698500">
                  <a:extLst>
                    <a:ext uri="{9D8B030D-6E8A-4147-A177-3AD203B41FA5}">
                      <a16:colId xmlns:a16="http://schemas.microsoft.com/office/drawing/2014/main" val="677940953"/>
                    </a:ext>
                  </a:extLst>
                </a:gridCol>
                <a:gridCol w="698500">
                  <a:extLst>
                    <a:ext uri="{9D8B030D-6E8A-4147-A177-3AD203B41FA5}">
                      <a16:colId xmlns:a16="http://schemas.microsoft.com/office/drawing/2014/main" val="668205157"/>
                    </a:ext>
                  </a:extLst>
                </a:gridCol>
                <a:gridCol w="698500">
                  <a:extLst>
                    <a:ext uri="{9D8B030D-6E8A-4147-A177-3AD203B41FA5}">
                      <a16:colId xmlns:a16="http://schemas.microsoft.com/office/drawing/2014/main" val="1726415938"/>
                    </a:ext>
                  </a:extLst>
                </a:gridCol>
                <a:gridCol w="698500">
                  <a:extLst>
                    <a:ext uri="{9D8B030D-6E8A-4147-A177-3AD203B41FA5}">
                      <a16:colId xmlns:a16="http://schemas.microsoft.com/office/drawing/2014/main" val="1745555073"/>
                    </a:ext>
                  </a:extLst>
                </a:gridCol>
                <a:gridCol w="698500">
                  <a:extLst>
                    <a:ext uri="{9D8B030D-6E8A-4147-A177-3AD203B41FA5}">
                      <a16:colId xmlns:a16="http://schemas.microsoft.com/office/drawing/2014/main" val="2207687866"/>
                    </a:ext>
                  </a:extLst>
                </a:gridCol>
                <a:gridCol w="698500">
                  <a:extLst>
                    <a:ext uri="{9D8B030D-6E8A-4147-A177-3AD203B41FA5}">
                      <a16:colId xmlns:a16="http://schemas.microsoft.com/office/drawing/2014/main" val="899923728"/>
                    </a:ext>
                  </a:extLst>
                </a:gridCol>
                <a:gridCol w="698500">
                  <a:extLst>
                    <a:ext uri="{9D8B030D-6E8A-4147-A177-3AD203B41FA5}">
                      <a16:colId xmlns:a16="http://schemas.microsoft.com/office/drawing/2014/main" val="1105648431"/>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095178"/>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8649873"/>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625595"/>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710718"/>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0675773"/>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454298"/>
                  </a:ext>
                </a:extLst>
              </a:tr>
              <a:tr h="242435">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81039"/>
                  </a:ext>
                </a:extLst>
              </a:tr>
              <a:tr h="242435">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4161319"/>
                  </a:ext>
                </a:extLst>
              </a:tr>
              <a:tr h="242435">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393517"/>
                  </a:ext>
                </a:extLst>
              </a:tr>
              <a:tr h="242435">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88232"/>
                  </a:ext>
                </a:extLst>
              </a:tr>
              <a:tr h="242435">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145676"/>
                  </a:ext>
                </a:extLst>
              </a:tr>
              <a:tr h="242435">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396139"/>
                  </a:ext>
                </a:extLst>
              </a:tr>
              <a:tr h="242435">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2109483"/>
                  </a:ext>
                </a:extLst>
              </a:tr>
              <a:tr h="242435">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5128897"/>
                  </a:ext>
                </a:extLst>
              </a:tr>
              <a:tr h="242435">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8225701"/>
                  </a:ext>
                </a:extLst>
              </a:tr>
              <a:tr h="242435">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4445220"/>
                  </a:ext>
                </a:extLst>
              </a:tr>
              <a:tr h="242435">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0329209"/>
                  </a:ext>
                </a:extLst>
              </a:tr>
              <a:tr h="242435">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395913"/>
                  </a:ext>
                </a:extLst>
              </a:tr>
              <a:tr h="242435">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586436"/>
                  </a:ext>
                </a:extLst>
              </a:tr>
              <a:tr h="242435">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928882"/>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August 2023 - IAG/IAL Statistics</a:t>
            </a:r>
          </a:p>
          <a:p>
            <a:r>
              <a:rPr lang="en-US" altLang="en-US" dirty="0"/>
              <a:t>Top 10 – August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August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graphicFrame>
        <p:nvGraphicFramePr>
          <p:cNvPr id="4" name="Table 3">
            <a:extLst>
              <a:ext uri="{FF2B5EF4-FFF2-40B4-BE49-F238E27FC236}">
                <a16:creationId xmlns:a16="http://schemas.microsoft.com/office/drawing/2014/main" id="{D870DE36-5A87-450D-8297-3E5A7BF24091}"/>
              </a:ext>
            </a:extLst>
          </p:cNvPr>
          <p:cNvGraphicFramePr>
            <a:graphicFrameLocks noGrp="1"/>
          </p:cNvGraphicFramePr>
          <p:nvPr>
            <p:extLst>
              <p:ext uri="{D42A27DB-BD31-4B8C-83A1-F6EECF244321}">
                <p14:modId xmlns:p14="http://schemas.microsoft.com/office/powerpoint/2010/main" val="258806353"/>
              </p:ext>
            </p:extLst>
          </p:nvPr>
        </p:nvGraphicFramePr>
        <p:xfrm>
          <a:off x="2120896" y="1102909"/>
          <a:ext cx="4902201" cy="3914775"/>
        </p:xfrm>
        <a:graphic>
          <a:graphicData uri="http://schemas.openxmlformats.org/drawingml/2006/table">
            <a:tbl>
              <a:tblPr/>
              <a:tblGrid>
                <a:gridCol w="1148953">
                  <a:extLst>
                    <a:ext uri="{9D8B030D-6E8A-4147-A177-3AD203B41FA5}">
                      <a16:colId xmlns:a16="http://schemas.microsoft.com/office/drawing/2014/main" val="1124692131"/>
                    </a:ext>
                  </a:extLst>
                </a:gridCol>
                <a:gridCol w="938312">
                  <a:extLst>
                    <a:ext uri="{9D8B030D-6E8A-4147-A177-3AD203B41FA5}">
                      <a16:colId xmlns:a16="http://schemas.microsoft.com/office/drawing/2014/main" val="166690023"/>
                    </a:ext>
                  </a:extLst>
                </a:gridCol>
                <a:gridCol w="938312">
                  <a:extLst>
                    <a:ext uri="{9D8B030D-6E8A-4147-A177-3AD203B41FA5}">
                      <a16:colId xmlns:a16="http://schemas.microsoft.com/office/drawing/2014/main" val="1880034197"/>
                    </a:ext>
                  </a:extLst>
                </a:gridCol>
                <a:gridCol w="938312">
                  <a:extLst>
                    <a:ext uri="{9D8B030D-6E8A-4147-A177-3AD203B41FA5}">
                      <a16:colId xmlns:a16="http://schemas.microsoft.com/office/drawing/2014/main" val="2978557506"/>
                    </a:ext>
                  </a:extLst>
                </a:gridCol>
                <a:gridCol w="938312">
                  <a:extLst>
                    <a:ext uri="{9D8B030D-6E8A-4147-A177-3AD203B41FA5}">
                      <a16:colId xmlns:a16="http://schemas.microsoft.com/office/drawing/2014/main" val="2802863219"/>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30936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1997835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1678965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029296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2,259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769344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927917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392156885"/>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691478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1,760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13834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651289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85669882"/>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45343104"/>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147084"/>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909131296"/>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784266669"/>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74397094"/>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57300746"/>
                  </a:ext>
                </a:extLst>
              </a:tr>
            </a:tbl>
          </a:graphicData>
        </a:graphic>
      </p:graphicFrame>
      <p:graphicFrame>
        <p:nvGraphicFramePr>
          <p:cNvPr id="7" name="Object 6">
            <a:extLst>
              <a:ext uri="{FF2B5EF4-FFF2-40B4-BE49-F238E27FC236}">
                <a16:creationId xmlns:a16="http://schemas.microsoft.com/office/drawing/2014/main" id="{D9BAA646-D012-250A-08ED-E392852A6B1A}"/>
              </a:ext>
            </a:extLst>
          </p:cNvPr>
          <p:cNvGraphicFramePr>
            <a:graphicFrameLocks noChangeAspect="1"/>
          </p:cNvGraphicFramePr>
          <p:nvPr>
            <p:extLst>
              <p:ext uri="{D42A27DB-BD31-4B8C-83A1-F6EECF244321}">
                <p14:modId xmlns:p14="http://schemas.microsoft.com/office/powerpoint/2010/main" val="1459332958"/>
              </p:ext>
            </p:extLst>
          </p:nvPr>
        </p:nvGraphicFramePr>
        <p:xfrm>
          <a:off x="4114796"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6"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August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pic>
        <p:nvPicPr>
          <p:cNvPr id="4" name="Picture 3" descr="Chart&#10;&#10;Description automatically generated">
            <a:extLst>
              <a:ext uri="{FF2B5EF4-FFF2-40B4-BE49-F238E27FC236}">
                <a16:creationId xmlns:a16="http://schemas.microsoft.com/office/drawing/2014/main" id="{686BCA1B-3498-0F39-2CCF-BC57C86977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66815"/>
            <a:ext cx="9144000" cy="1524000"/>
          </a:xfrm>
          <a:prstGeom prst="rect">
            <a:avLst/>
          </a:prstGeom>
        </p:spPr>
      </p:pic>
      <p:pic>
        <p:nvPicPr>
          <p:cNvPr id="8" name="Picture 7" descr="Chart, bar chart, box and whisker chart&#10;&#10;Description automatically generated">
            <a:extLst>
              <a:ext uri="{FF2B5EF4-FFF2-40B4-BE49-F238E27FC236}">
                <a16:creationId xmlns:a16="http://schemas.microsoft.com/office/drawing/2014/main" id="{616E9F62-457C-E08C-3DE4-0B99A9DDAB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10" name="TextBox 9">
            <a:extLst>
              <a:ext uri="{FF2B5EF4-FFF2-40B4-BE49-F238E27FC236}">
                <a16:creationId xmlns:a16="http://schemas.microsoft.com/office/drawing/2014/main" id="{5220EE5A-82CF-A7B7-003C-34E3C9356291}"/>
              </a:ext>
            </a:extLst>
          </p:cNvPr>
          <p:cNvSpPr txBox="1"/>
          <p:nvPr/>
        </p:nvSpPr>
        <p:spPr>
          <a:xfrm>
            <a:off x="8001000" y="2601464"/>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5</a:t>
            </a:r>
          </a:p>
        </p:txBody>
      </p:sp>
      <p:pic>
        <p:nvPicPr>
          <p:cNvPr id="14" name="Picture 13" descr="Chart, box and whisker chart&#10;&#10;Description automatically generated">
            <a:extLst>
              <a:ext uri="{FF2B5EF4-FFF2-40B4-BE49-F238E27FC236}">
                <a16:creationId xmlns:a16="http://schemas.microsoft.com/office/drawing/2014/main" id="{611B68D8-529D-8367-6C2C-527A860C01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67185"/>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August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pic>
        <p:nvPicPr>
          <p:cNvPr id="9" name="Picture 8" descr="Chart, scatter chart&#10;&#10;Description automatically generated">
            <a:extLst>
              <a:ext uri="{FF2B5EF4-FFF2-40B4-BE49-F238E27FC236}">
                <a16:creationId xmlns:a16="http://schemas.microsoft.com/office/drawing/2014/main" id="{FABDA62D-4226-0B53-5F53-E7AD65A50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2860"/>
            <a:ext cx="9144000" cy="1524000"/>
          </a:xfrm>
          <a:prstGeom prst="rect">
            <a:avLst/>
          </a:prstGeom>
        </p:spPr>
      </p:pic>
      <p:sp>
        <p:nvSpPr>
          <p:cNvPr id="10" name="TextBox 9">
            <a:extLst>
              <a:ext uri="{FF2B5EF4-FFF2-40B4-BE49-F238E27FC236}">
                <a16:creationId xmlns:a16="http://schemas.microsoft.com/office/drawing/2014/main" id="{830925B0-0969-592F-2115-13122E5BF333}"/>
              </a:ext>
            </a:extLst>
          </p:cNvPr>
          <p:cNvSpPr txBox="1"/>
          <p:nvPr/>
        </p:nvSpPr>
        <p:spPr>
          <a:xfrm>
            <a:off x="8001000" y="964233"/>
            <a:ext cx="3810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 4</a:t>
            </a:r>
          </a:p>
        </p:txBody>
      </p:sp>
      <p:pic>
        <p:nvPicPr>
          <p:cNvPr id="14" name="Picture 13" descr="Chart, bar chart, box and whisker chart&#10;&#10;Description automatically generated">
            <a:extLst>
              <a:ext uri="{FF2B5EF4-FFF2-40B4-BE49-F238E27FC236}">
                <a16:creationId xmlns:a16="http://schemas.microsoft.com/office/drawing/2014/main" id="{9FC0B85F-314B-B1FF-C1B0-BAE4CE5F57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6" name="Picture 15" descr="Chart&#10;&#10;Description automatically generated">
            <a:extLst>
              <a:ext uri="{FF2B5EF4-FFF2-40B4-BE49-F238E27FC236}">
                <a16:creationId xmlns:a16="http://schemas.microsoft.com/office/drawing/2014/main" id="{CF9EF17F-5A1E-3B25-C3A2-3894DA974C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114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August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pic>
        <p:nvPicPr>
          <p:cNvPr id="4" name="Picture 3" descr="Chart, bar chart&#10;&#10;Description automatically generated">
            <a:extLst>
              <a:ext uri="{FF2B5EF4-FFF2-40B4-BE49-F238E27FC236}">
                <a16:creationId xmlns:a16="http://schemas.microsoft.com/office/drawing/2014/main" id="{5D47E4AA-9661-AED3-99EF-EADD642C02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11/07/23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17990</TotalTime>
  <Words>1169</Words>
  <Application>Microsoft Office PowerPoint</Application>
  <PresentationFormat>On-screen Show (4:3)</PresentationFormat>
  <Paragraphs>359</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August 2023 - IAG/IAL Statistics</vt:lpstr>
      <vt:lpstr>Top 10 - August 2023 - IAG/IAL % Greater Than 1% of Enrollments With number of months Greater Than 1%  </vt:lpstr>
      <vt:lpstr>Top 10 - 12 Month Average IAG/IAL % Greater Than 1% of Enrollments thru August 2023 With number of months Greater Than 1% </vt:lpstr>
      <vt:lpstr>Explanation of IAG/IAL Slides Data</vt:lpstr>
      <vt:lpstr>Explanation of IAG/IAL Slides Data (Cont)</vt:lpstr>
      <vt:lpstr>Top - 12 Month Average Rescission % Greater Than 1% of Switches thru August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453</cp:revision>
  <cp:lastPrinted>2016-01-21T20:53:15Z</cp:lastPrinted>
  <dcterms:created xsi:type="dcterms:W3CDTF">2016-01-21T15:20:31Z</dcterms:created>
  <dcterms:modified xsi:type="dcterms:W3CDTF">2023-11-01T15:40:23Z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