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4"/>
    <p:sldMasterId id="2147483700" r:id="rId5"/>
    <p:sldMasterId id="2147483702" r:id="rId6"/>
  </p:sldMasterIdLst>
  <p:notesMasterIdLst>
    <p:notesMasterId r:id="rId18"/>
  </p:notesMasterIdLst>
  <p:handoutMasterIdLst>
    <p:handoutMasterId r:id="rId19"/>
  </p:handoutMasterIdLst>
  <p:sldIdLst>
    <p:sldId id="270" r:id="rId7"/>
    <p:sldId id="2694" r:id="rId8"/>
    <p:sldId id="2695" r:id="rId9"/>
    <p:sldId id="2538" r:id="rId10"/>
    <p:sldId id="2601" r:id="rId11"/>
    <p:sldId id="2696" r:id="rId12"/>
    <p:sldId id="2697" r:id="rId13"/>
    <p:sldId id="571" r:id="rId14"/>
    <p:sldId id="665" r:id="rId15"/>
    <p:sldId id="2674" r:id="rId16"/>
    <p:sldId id="26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uthor" initials="A" lastIdx="2" clrIdx="0"/>
  <p:cmAuthor id="1" name="Du, Pengwei" initials="DP" lastIdx="3" clrIdx="1">
    <p:extLst>
      <p:ext uri="{19B8F6BF-5375-455C-9EA6-DF929625EA0E}">
        <p15:presenceInfo xmlns:p15="http://schemas.microsoft.com/office/powerpoint/2012/main" userId="S-1-5-21-639947351-343809578-3807592339-42176" providerId="AD"/>
      </p:ext>
    </p:extLst>
  </p:cmAuthor>
  <p:cmAuthor id="2" name="Mago, Nitika" initials="NVM" lastIdx="25" clrIdx="2">
    <p:extLst>
      <p:ext uri="{19B8F6BF-5375-455C-9EA6-DF929625EA0E}">
        <p15:presenceInfo xmlns:p15="http://schemas.microsoft.com/office/powerpoint/2012/main" userId="Mago, Nitika" providerId="None"/>
      </p:ext>
    </p:extLst>
  </p:cmAuthor>
  <p:cmAuthor id="3" name="Steffan, Nick" initials="SN" lastIdx="3" clrIdx="3">
    <p:extLst>
      <p:ext uri="{19B8F6BF-5375-455C-9EA6-DF929625EA0E}">
        <p15:presenceInfo xmlns:p15="http://schemas.microsoft.com/office/powerpoint/2012/main" userId="S-1-5-21-639947351-343809578-3807592339-42285" providerId="AD"/>
      </p:ext>
    </p:extLst>
  </p:cmAuthor>
  <p:cmAuthor id="4" name="Littlefield, Jennifer" initials="LJ" lastIdx="2" clrIdx="4">
    <p:extLst>
      <p:ext uri="{19B8F6BF-5375-455C-9EA6-DF929625EA0E}">
        <p15:presenceInfo xmlns:p15="http://schemas.microsoft.com/office/powerpoint/2012/main" userId="S-1-5-21-639947351-343809578-3807592339-51623" providerId="AD"/>
      </p:ext>
    </p:extLst>
  </p:cmAuthor>
  <p:cmAuthor id="5" name="Li, Weifeng" initials="LW" lastIdx="10" clrIdx="5">
    <p:extLst>
      <p:ext uri="{19B8F6BF-5375-455C-9EA6-DF929625EA0E}">
        <p15:presenceInfo xmlns:p15="http://schemas.microsoft.com/office/powerpoint/2012/main" userId="S-1-5-21-639947351-343809578-3807592339-552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CC8"/>
    <a:srgbClr val="FFE89F"/>
    <a:srgbClr val="73C8FD"/>
    <a:srgbClr val="50BC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B9CE2BA-C3D9-488C-B852-64301714444C}" v="3" dt="2023-11-01T19:46:33.2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51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708" y="114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go, Nitika" userId="eb4dfd7f-5a13-4bd1-acb0-2d627733e6c8" providerId="ADAL" clId="{CB9CE2BA-C3D9-488C-B852-64301714444C}"/>
    <pc:docChg chg="custSel addSld delSld modSld">
      <pc:chgData name="Mago, Nitika" userId="eb4dfd7f-5a13-4bd1-acb0-2d627733e6c8" providerId="ADAL" clId="{CB9CE2BA-C3D9-488C-B852-64301714444C}" dt="2023-11-01T19:46:48.369" v="11" actId="47"/>
      <pc:docMkLst>
        <pc:docMk/>
      </pc:docMkLst>
      <pc:sldChg chg="addSp delSp modSp add del mod">
        <pc:chgData name="Mago, Nitika" userId="eb4dfd7f-5a13-4bd1-acb0-2d627733e6c8" providerId="ADAL" clId="{CB9CE2BA-C3D9-488C-B852-64301714444C}" dt="2023-11-01T19:46:42.766" v="10" actId="1076"/>
        <pc:sldMkLst>
          <pc:docMk/>
          <pc:sldMk cId="3603532224" sldId="2697"/>
        </pc:sldMkLst>
        <pc:picChg chg="add mod">
          <ac:chgData name="Mago, Nitika" userId="eb4dfd7f-5a13-4bd1-acb0-2d627733e6c8" providerId="ADAL" clId="{CB9CE2BA-C3D9-488C-B852-64301714444C}" dt="2023-11-01T19:46:42.766" v="10" actId="1076"/>
          <ac:picMkLst>
            <pc:docMk/>
            <pc:sldMk cId="3603532224" sldId="2697"/>
            <ac:picMk id="3" creationId="{1FC491A0-6B2E-97A5-5688-E85612BA8D97}"/>
          </ac:picMkLst>
        </pc:picChg>
        <pc:picChg chg="del">
          <ac:chgData name="Mago, Nitika" userId="eb4dfd7f-5a13-4bd1-acb0-2d627733e6c8" providerId="ADAL" clId="{CB9CE2BA-C3D9-488C-B852-64301714444C}" dt="2023-11-01T19:46:31.940" v="7" actId="478"/>
          <ac:picMkLst>
            <pc:docMk/>
            <pc:sldMk cId="3603532224" sldId="2697"/>
            <ac:picMk id="5" creationId="{5D22C0B9-AF12-510F-3CBC-9A65B2844C23}"/>
          </ac:picMkLst>
        </pc:picChg>
      </pc:sldChg>
      <pc:sldChg chg="modSp add del mod">
        <pc:chgData name="Mago, Nitika" userId="eb4dfd7f-5a13-4bd1-acb0-2d627733e6c8" providerId="ADAL" clId="{CB9CE2BA-C3D9-488C-B852-64301714444C}" dt="2023-11-01T19:46:48.369" v="11" actId="47"/>
        <pc:sldMkLst>
          <pc:docMk/>
          <pc:sldMk cId="1833532861" sldId="2698"/>
        </pc:sldMkLst>
        <pc:spChg chg="mod">
          <ac:chgData name="Mago, Nitika" userId="eb4dfd7f-5a13-4bd1-acb0-2d627733e6c8" providerId="ADAL" clId="{CB9CE2BA-C3D9-488C-B852-64301714444C}" dt="2023-11-01T19:30:37.174" v="5" actId="20577"/>
          <ac:spMkLst>
            <pc:docMk/>
            <pc:sldMk cId="1833532861" sldId="2698"/>
            <ac:spMk id="2" creationId="{2B323A3D-4FCC-4AEB-99EC-86856FE0AA61}"/>
          </ac:spMkLst>
        </pc:spChg>
      </pc:sldChg>
    </pc:docChg>
  </pc:docChgLst>
  <pc:docChgLst>
    <pc:chgData name="Mago, Nitika" userId="eb4dfd7f-5a13-4bd1-acb0-2d627733e6c8" providerId="ADAL" clId="{081CCC3B-19D9-4732-94BA-7D813D80CD11}"/>
    <pc:docChg chg="undo custSel modSld sldOrd">
      <pc:chgData name="Mago, Nitika" userId="eb4dfd7f-5a13-4bd1-acb0-2d627733e6c8" providerId="ADAL" clId="{081CCC3B-19D9-4732-94BA-7D813D80CD11}" dt="2023-10-26T20:12:02.441" v="15"/>
      <pc:docMkLst>
        <pc:docMk/>
      </pc:docMkLst>
      <pc:sldChg chg="modSp mod">
        <pc:chgData name="Mago, Nitika" userId="eb4dfd7f-5a13-4bd1-acb0-2d627733e6c8" providerId="ADAL" clId="{081CCC3B-19D9-4732-94BA-7D813D80CD11}" dt="2023-10-26T20:07:13.952" v="7" actId="20577"/>
        <pc:sldMkLst>
          <pc:docMk/>
          <pc:sldMk cId="2188054726" sldId="270"/>
        </pc:sldMkLst>
        <pc:spChg chg="mod">
          <ac:chgData name="Mago, Nitika" userId="eb4dfd7f-5a13-4bd1-acb0-2d627733e6c8" providerId="ADAL" clId="{081CCC3B-19D9-4732-94BA-7D813D80CD11}" dt="2023-10-26T20:07:13.952" v="7" actId="20577"/>
          <ac:spMkLst>
            <pc:docMk/>
            <pc:sldMk cId="2188054726" sldId="270"/>
            <ac:spMk id="3" creationId="{00000000-0000-0000-0000-000000000000}"/>
          </ac:spMkLst>
        </pc:spChg>
      </pc:sldChg>
      <pc:sldChg chg="modSp mod">
        <pc:chgData name="Mago, Nitika" userId="eb4dfd7f-5a13-4bd1-acb0-2d627733e6c8" providerId="ADAL" clId="{081CCC3B-19D9-4732-94BA-7D813D80CD11}" dt="2023-10-26T20:11:05.387" v="11" actId="1076"/>
        <pc:sldMkLst>
          <pc:docMk/>
          <pc:sldMk cId="2112756717" sldId="2694"/>
        </pc:sldMkLst>
        <pc:spChg chg="mod">
          <ac:chgData name="Mago, Nitika" userId="eb4dfd7f-5a13-4bd1-acb0-2d627733e6c8" providerId="ADAL" clId="{081CCC3B-19D9-4732-94BA-7D813D80CD11}" dt="2023-10-26T20:11:05.387" v="11" actId="1076"/>
          <ac:spMkLst>
            <pc:docMk/>
            <pc:sldMk cId="2112756717" sldId="2694"/>
            <ac:spMk id="3" creationId="{FEE60E96-ECFB-4688-9D3E-E0963B973198}"/>
          </ac:spMkLst>
        </pc:spChg>
        <pc:spChg chg="mod">
          <ac:chgData name="Mago, Nitika" userId="eb4dfd7f-5a13-4bd1-acb0-2d627733e6c8" providerId="ADAL" clId="{081CCC3B-19D9-4732-94BA-7D813D80CD11}" dt="2023-10-26T20:09:29.041" v="9" actId="1076"/>
          <ac:spMkLst>
            <pc:docMk/>
            <pc:sldMk cId="2112756717" sldId="2694"/>
            <ac:spMk id="6" creationId="{88F79D10-ACD2-2BD0-ED70-F271EF64E620}"/>
          </ac:spMkLst>
        </pc:spChg>
      </pc:sldChg>
      <pc:sldChg chg="ord">
        <pc:chgData name="Mago, Nitika" userId="eb4dfd7f-5a13-4bd1-acb0-2d627733e6c8" providerId="ADAL" clId="{081CCC3B-19D9-4732-94BA-7D813D80CD11}" dt="2023-10-26T20:12:02.441" v="15"/>
        <pc:sldMkLst>
          <pc:docMk/>
          <pc:sldMk cId="113079842" sldId="2695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DBA4A-CF1B-46AC-9045-2B6612C0624C}" type="datetimeFigureOut">
              <a:rPr lang="en-US" smtClean="0"/>
              <a:t>11/1/2023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EE2B4-D30B-4D65-BC1C-DE57E4765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121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C6F44-CB68-48CB-8188-A47D4423899A}" type="datetimeFigureOut">
              <a:rPr lang="en-US" smtClean="0"/>
              <a:t>11/1/2023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2613F-3576-4EE9-945C-25503B987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4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105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0058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8394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7589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Decker Removed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5954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691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569075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428750" y="2625326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1428750" y="4232673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1428750" y="2895600"/>
            <a:ext cx="6286500" cy="990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cap="small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64814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19768" y="655320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695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B75BAC-74D7-43DA-9DE7-3912ED22B4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4636008" y="86334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</p:spTree>
    <p:extLst>
      <p:ext uri="{BB962C8B-B14F-4D97-AF65-F5344CB8AC3E}">
        <p14:creationId xmlns:p14="http://schemas.microsoft.com/office/powerpoint/2010/main" val="2374833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7085C4-D6A8-46D9-A1BA-F87C2DEFFC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4636008" y="1695200"/>
            <a:ext cx="4206240" cy="423277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4"/>
          </p:nvPr>
        </p:nvSpPr>
        <p:spPr>
          <a:xfrm>
            <a:off x="304800" y="1695200"/>
            <a:ext cx="4206240" cy="422483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5"/>
          </p:nvPr>
        </p:nvSpPr>
        <p:spPr>
          <a:xfrm>
            <a:off x="4636008" y="863347"/>
            <a:ext cx="4206240" cy="730506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6"/>
          </p:nvPr>
        </p:nvSpPr>
        <p:spPr>
          <a:xfrm>
            <a:off x="304800" y="855407"/>
            <a:ext cx="4206240" cy="7305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6189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814561" y="266304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2814561" y="266304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 userDrawn="1"/>
        </p:nvSpPr>
        <p:spPr>
          <a:xfrm>
            <a:off x="2898648" y="243682"/>
            <a:ext cx="6016752" cy="51831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301752" y="859536"/>
            <a:ext cx="8531352" cy="5065776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 marL="557213" indent="-214313">
              <a:buClr>
                <a:schemeClr val="accent1"/>
              </a:buClr>
              <a:buFont typeface="Wingdings" panose="05000000000000000000" pitchFamily="2" charset="2"/>
              <a:buChar char="§"/>
              <a:defRPr sz="1800" baseline="0">
                <a:solidFill>
                  <a:schemeClr val="tx2"/>
                </a:solidFill>
              </a:defRPr>
            </a:lvl2pPr>
            <a:lvl3pPr marL="857250" indent="-171450">
              <a:buClr>
                <a:schemeClr val="tx2"/>
              </a:buClr>
              <a:buFont typeface="Courier New" panose="02070309020205020404" pitchFamily="49" charset="0"/>
              <a:buChar char="o"/>
              <a:defRPr sz="1600" baseline="0">
                <a:solidFill>
                  <a:schemeClr val="tx2"/>
                </a:solidFill>
              </a:defRPr>
            </a:lvl3pPr>
            <a:lvl4pPr>
              <a:buClr>
                <a:schemeClr val="accent1"/>
              </a:buCl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98977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50883" y="4837176"/>
            <a:ext cx="4465283" cy="64922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547872" y="3429000"/>
            <a:ext cx="4465283" cy="92354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547872" y="1325880"/>
            <a:ext cx="5519928" cy="2304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6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3213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B75BAC-74D7-43DA-9DE7-3912ED22B4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4636008" y="86334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</p:spTree>
    <p:extLst>
      <p:ext uri="{BB962C8B-B14F-4D97-AF65-F5344CB8AC3E}">
        <p14:creationId xmlns:p14="http://schemas.microsoft.com/office/powerpoint/2010/main" val="3493624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19768" y="655320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395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04023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7477" y="6561137"/>
            <a:ext cx="457200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2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6" y="6553201"/>
            <a:ext cx="7073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>
                <a:solidFill>
                  <a:srgbClr val="5B6770"/>
                </a:solidFill>
              </a:rPr>
              <a:t>PUBLIC</a:t>
            </a:r>
          </a:p>
        </p:txBody>
      </p:sp>
      <p:sp>
        <p:nvSpPr>
          <p:cNvPr id="11" name="Slide Number Placeholder 8"/>
          <p:cNvSpPr txBox="1">
            <a:spLocks/>
          </p:cNvSpPr>
          <p:nvPr userDrawn="1"/>
        </p:nvSpPr>
        <p:spPr>
          <a:xfrm>
            <a:off x="8664677" y="6561137"/>
            <a:ext cx="387883" cy="2127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7085C4-D6A8-46D9-A1BA-F87C2DEFFCDB}" type="slidenum">
              <a:rPr lang="en-US" sz="9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90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750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64" r:id="rId2"/>
    <p:sldLayoutId id="2147483690" r:id="rId3"/>
    <p:sldLayoutId id="2147483691" r:id="rId4"/>
    <p:sldLayoutId id="2147483682" r:id="rId5"/>
  </p:sldLayoutIdLst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841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4" r:id="rId2"/>
    <p:sldLayoutId id="2147483705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7503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files/docs/2023/09/19/2024_AS_Methodology_Sep_PDCWG_WMWG_REVISED_.zip" TargetMode="External"/><Relationship Id="rId2" Type="http://schemas.openxmlformats.org/officeDocument/2006/relationships/hyperlink" Target="https://www.ercot.com/files/docs/2023/09/19/2024__AS_Methodology_Sep_PDCWG_WMWG_REVISED.zip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rcot.com/files/docs/2023/10/18/2024_as_methodology_oct_owg.zip" TargetMode="External"/><Relationship Id="rId5" Type="http://schemas.openxmlformats.org/officeDocument/2006/relationships/hyperlink" Target="https://www.ercot.com/files/docs/2023/10/10/2024_AS_Methodology_OCT_PDCWG_WMWG.zip" TargetMode="External"/><Relationship Id="rId4" Type="http://schemas.openxmlformats.org/officeDocument/2006/relationships/hyperlink" Target="https://www.ercot.com/files/docs/2023/10/06/2024_AS_Methodology_OCT_PDCWG_WMWG.zip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November 2, 2023 ROS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2D59775-5B2B-520B-386A-6D2C260868D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i="1" dirty="0"/>
              <a:t>Balancing Operations Planning Staff</a:t>
            </a:r>
          </a:p>
          <a:p>
            <a:endParaRPr lang="en-US" i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Proposed 2024 Ancillary Service Methodology</a:t>
            </a:r>
          </a:p>
        </p:txBody>
      </p:sp>
    </p:spTree>
    <p:extLst>
      <p:ext uri="{BB962C8B-B14F-4D97-AF65-F5344CB8AC3E}">
        <p14:creationId xmlns:p14="http://schemas.microsoft.com/office/powerpoint/2010/main" val="21880547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46BAB2-485A-3EBE-3986-131A805D0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/>
              <a:t>Cold Start-up Time of OFFNS Resources in 2023</a:t>
            </a:r>
            <a:endParaRPr lang="en-US" sz="2000">
              <a:solidFill>
                <a:schemeClr val="accent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E014C3-FADA-0E3F-73F9-72BDC74D1B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/>
              <a:t>Cold Start time of units that were providing Non-Spin using OFFNS status was analyzed at 5-min resolution.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5BED07-3D48-F7E6-474E-529B7830F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B417274-3E1F-C2CF-C8E8-06B7521A796C}"/>
              </a:ext>
            </a:extLst>
          </p:cNvPr>
          <p:cNvGraphicFramePr>
            <a:graphicFrameLocks noGrp="1"/>
          </p:cNvGraphicFramePr>
          <p:nvPr/>
        </p:nvGraphicFramePr>
        <p:xfrm>
          <a:off x="1178065" y="1514460"/>
          <a:ext cx="6484884" cy="210693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188720">
                  <a:extLst>
                    <a:ext uri="{9D8B030D-6E8A-4147-A177-3AD203B41FA5}">
                      <a16:colId xmlns:a16="http://schemas.microsoft.com/office/drawing/2014/main" val="1514742474"/>
                    </a:ext>
                  </a:extLst>
                </a:gridCol>
                <a:gridCol w="882694">
                  <a:extLst>
                    <a:ext uri="{9D8B030D-6E8A-4147-A177-3AD203B41FA5}">
                      <a16:colId xmlns:a16="http://schemas.microsoft.com/office/drawing/2014/main" val="3676695191"/>
                    </a:ext>
                  </a:extLst>
                </a:gridCol>
                <a:gridCol w="882694">
                  <a:extLst>
                    <a:ext uri="{9D8B030D-6E8A-4147-A177-3AD203B41FA5}">
                      <a16:colId xmlns:a16="http://schemas.microsoft.com/office/drawing/2014/main" val="304473194"/>
                    </a:ext>
                  </a:extLst>
                </a:gridCol>
                <a:gridCol w="882694">
                  <a:extLst>
                    <a:ext uri="{9D8B030D-6E8A-4147-A177-3AD203B41FA5}">
                      <a16:colId xmlns:a16="http://schemas.microsoft.com/office/drawing/2014/main" val="588007262"/>
                    </a:ext>
                  </a:extLst>
                </a:gridCol>
                <a:gridCol w="882694">
                  <a:extLst>
                    <a:ext uri="{9D8B030D-6E8A-4147-A177-3AD203B41FA5}">
                      <a16:colId xmlns:a16="http://schemas.microsoft.com/office/drawing/2014/main" val="1220885672"/>
                    </a:ext>
                  </a:extLst>
                </a:gridCol>
                <a:gridCol w="882694">
                  <a:extLst>
                    <a:ext uri="{9D8B030D-6E8A-4147-A177-3AD203B41FA5}">
                      <a16:colId xmlns:a16="http://schemas.microsoft.com/office/drawing/2014/main" val="630023935"/>
                    </a:ext>
                  </a:extLst>
                </a:gridCol>
                <a:gridCol w="882694">
                  <a:extLst>
                    <a:ext uri="{9D8B030D-6E8A-4147-A177-3AD203B41FA5}">
                      <a16:colId xmlns:a16="http://schemas.microsoft.com/office/drawing/2014/main" val="826490594"/>
                    </a:ext>
                  </a:extLst>
                </a:gridCol>
              </a:tblGrid>
              <a:tr h="1555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80</a:t>
                      </a:r>
                      <a:r>
                        <a:rPr lang="en-US" sz="1200" b="1" u="none" strike="noStrike" baseline="3000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th</a:t>
                      </a:r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 Percentile 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a. HE1-2 &amp; HE23-24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b. HE3-6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c. HE7-10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d. HE11-14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e. HE15-18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f. HE19-22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8328405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 – Jan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24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09365133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 – Feb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24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5554307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 – Mar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24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01776436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4 – Apr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24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9336741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5 – May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24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24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8965408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6 – Jun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73050495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7 – Jul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24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2609588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8 – Aug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15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11284486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Aug 17, 25, 30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18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24066401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901E8D8-D0ED-B512-FF37-F58F2AE7B354}"/>
              </a:ext>
            </a:extLst>
          </p:cNvPr>
          <p:cNvGraphicFramePr>
            <a:graphicFrameLocks noGrp="1"/>
          </p:cNvGraphicFramePr>
          <p:nvPr/>
        </p:nvGraphicFramePr>
        <p:xfrm>
          <a:off x="1178065" y="3813103"/>
          <a:ext cx="6484884" cy="210693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188720">
                  <a:extLst>
                    <a:ext uri="{9D8B030D-6E8A-4147-A177-3AD203B41FA5}">
                      <a16:colId xmlns:a16="http://schemas.microsoft.com/office/drawing/2014/main" val="1514742474"/>
                    </a:ext>
                  </a:extLst>
                </a:gridCol>
                <a:gridCol w="882694">
                  <a:extLst>
                    <a:ext uri="{9D8B030D-6E8A-4147-A177-3AD203B41FA5}">
                      <a16:colId xmlns:a16="http://schemas.microsoft.com/office/drawing/2014/main" val="3676695191"/>
                    </a:ext>
                  </a:extLst>
                </a:gridCol>
                <a:gridCol w="882694">
                  <a:extLst>
                    <a:ext uri="{9D8B030D-6E8A-4147-A177-3AD203B41FA5}">
                      <a16:colId xmlns:a16="http://schemas.microsoft.com/office/drawing/2014/main" val="304473194"/>
                    </a:ext>
                  </a:extLst>
                </a:gridCol>
                <a:gridCol w="882694">
                  <a:extLst>
                    <a:ext uri="{9D8B030D-6E8A-4147-A177-3AD203B41FA5}">
                      <a16:colId xmlns:a16="http://schemas.microsoft.com/office/drawing/2014/main" val="588007262"/>
                    </a:ext>
                  </a:extLst>
                </a:gridCol>
                <a:gridCol w="882694">
                  <a:extLst>
                    <a:ext uri="{9D8B030D-6E8A-4147-A177-3AD203B41FA5}">
                      <a16:colId xmlns:a16="http://schemas.microsoft.com/office/drawing/2014/main" val="1220885672"/>
                    </a:ext>
                  </a:extLst>
                </a:gridCol>
                <a:gridCol w="882694">
                  <a:extLst>
                    <a:ext uri="{9D8B030D-6E8A-4147-A177-3AD203B41FA5}">
                      <a16:colId xmlns:a16="http://schemas.microsoft.com/office/drawing/2014/main" val="630023935"/>
                    </a:ext>
                  </a:extLst>
                </a:gridCol>
                <a:gridCol w="882694">
                  <a:extLst>
                    <a:ext uri="{9D8B030D-6E8A-4147-A177-3AD203B41FA5}">
                      <a16:colId xmlns:a16="http://schemas.microsoft.com/office/drawing/2014/main" val="826490594"/>
                    </a:ext>
                  </a:extLst>
                </a:gridCol>
              </a:tblGrid>
              <a:tr h="1504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95</a:t>
                      </a:r>
                      <a:r>
                        <a:rPr lang="en-US" sz="1200" b="1" u="none" strike="noStrike" baseline="3000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th</a:t>
                      </a:r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 Percentile 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a. HE1-2 &amp; HE23-24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b. HE3-6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c. HE7-10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d. HE11-14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e. HE15-18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f. HE19-22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8328405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 – Jan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09365133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 – Feb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5554307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 – Mar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01776436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4 – Apr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9336741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5 – May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8965408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6 – Jun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73050495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7 – Jul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2609588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8 – Aug</a:t>
                      </a:r>
                      <a:endParaRPr lang="en-US" sz="1200" b="1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11284486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Aug 17, 25, 30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30 min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398909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1041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F18267C-D0A8-79BF-3B2B-63EB604D5B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C9EAB3-78D9-C94E-5A04-5C9237B22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2023 RUCs by Startup Time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9810C1-AB12-B011-F733-B676FFDF64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9B3690E-1593-960E-9432-4FA5F6BFD6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290" y="1447666"/>
            <a:ext cx="7393477" cy="3909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117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716EFC-C6BA-4321-8293-C3B40C9F7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E60E96-ECFB-4688-9D3E-E0963B9731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0" y="753979"/>
            <a:ext cx="4267200" cy="2719992"/>
          </a:xfrm>
        </p:spPr>
        <p:txBody>
          <a:bodyPr lIns="91440" tIns="45720" rIns="91440" bIns="45720" anchor="t"/>
          <a:lstStyle/>
          <a:p>
            <a:pPr algn="just"/>
            <a:r>
              <a:rPr lang="en-US" sz="1400" dirty="0"/>
              <a:t>ERCOT has reviewed the methodology to determine minimum Ancillary Service (AS) requirements and is proposing the following changes for 2024.</a:t>
            </a:r>
          </a:p>
          <a:p>
            <a:pPr marL="556895" lvl="1" indent="-213995" algn="just"/>
            <a:r>
              <a:rPr lang="en-US" sz="1200" dirty="0"/>
              <a:t>No changes in the methodology used for computing Regulation Service. </a:t>
            </a:r>
          </a:p>
          <a:p>
            <a:pPr marL="856932" lvl="2" indent="-213995" algn="just"/>
            <a:r>
              <a:rPr lang="en-US" sz="1100" dirty="0"/>
              <a:t>To better reflect the balancing needs from the hour, ERCOT has updated the Net Load variability calculation to include additional accounting based on accumulated Area Control Error (ACE).</a:t>
            </a:r>
            <a:endParaRPr lang="en-US" sz="1100" dirty="0">
              <a:cs typeface="Arial"/>
            </a:endParaRPr>
          </a:p>
          <a:p>
            <a:pPr marL="556895" lvl="1" indent="-213995" algn="just"/>
            <a:endParaRPr lang="en-US" sz="400" dirty="0">
              <a:cs typeface="Arial"/>
            </a:endParaRPr>
          </a:p>
          <a:p>
            <a:pPr marL="556895" lvl="1" indent="-213995" algn="just"/>
            <a:r>
              <a:rPr lang="en-US" sz="1200" dirty="0"/>
              <a:t>Remove the 2,800 MW RRS floor that is applied to summer peak hours for 2024. A Minimum 2,300 MW of RRS will apply to all hours.</a:t>
            </a:r>
            <a:endParaRPr lang="en-US" sz="1200" dirty="0">
              <a:cs typeface="Arial"/>
            </a:endParaRPr>
          </a:p>
          <a:p>
            <a:pPr marL="556895" lvl="1" indent="-213995" algn="just"/>
            <a:endParaRPr lang="en-US" sz="400" dirty="0"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68E052-6A20-4956-A66D-2E4B52AB55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Content Placeholder 17">
            <a:extLst>
              <a:ext uri="{FF2B5EF4-FFF2-40B4-BE49-F238E27FC236}">
                <a16:creationId xmlns:a16="http://schemas.microsoft.com/office/drawing/2014/main" id="{DDCE48B8-620D-0C0E-A164-43D55FB526B2}"/>
              </a:ext>
            </a:extLst>
          </p:cNvPr>
          <p:cNvSpPr txBox="1">
            <a:spLocks/>
          </p:cNvSpPr>
          <p:nvPr/>
        </p:nvSpPr>
        <p:spPr>
          <a:xfrm>
            <a:off x="4777410" y="157542"/>
            <a:ext cx="4154556" cy="3190463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1"/>
            </a:solidFill>
          </a:ln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400" b="1" u="sng" cap="all" dirty="0"/>
              <a:t>2024 Methodology Review Timeline </a:t>
            </a:r>
          </a:p>
          <a:p>
            <a:endParaRPr lang="en-US" sz="800" dirty="0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accent2"/>
                </a:solidFill>
              </a:rPr>
              <a:t>September 20, 2023 – PDCWG (</a:t>
            </a:r>
            <a:r>
              <a:rPr lang="en-US" sz="1400" dirty="0">
                <a:solidFill>
                  <a:schemeClr val="accent2"/>
                </a:solidFill>
                <a:hlinkClick r:id="rId2"/>
              </a:rPr>
              <a:t>link</a:t>
            </a:r>
            <a:r>
              <a:rPr lang="en-US" sz="1400" dirty="0">
                <a:solidFill>
                  <a:schemeClr val="accent2"/>
                </a:solidFill>
              </a:rPr>
              <a:t>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accent2"/>
                </a:solidFill>
              </a:rPr>
              <a:t>September 22, 2023 – WMWG (</a:t>
            </a:r>
            <a:r>
              <a:rPr lang="en-US" sz="1400" dirty="0">
                <a:solidFill>
                  <a:schemeClr val="accent2"/>
                </a:solidFill>
                <a:hlinkClick r:id="rId3"/>
              </a:rPr>
              <a:t>link</a:t>
            </a:r>
            <a:r>
              <a:rPr lang="en-US" sz="1400" dirty="0">
                <a:solidFill>
                  <a:schemeClr val="accent2"/>
                </a:solidFill>
              </a:rPr>
              <a:t>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800" i="1" dirty="0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accent2"/>
                </a:solidFill>
              </a:rPr>
              <a:t>October 6, 2023 – WMWG (</a:t>
            </a:r>
            <a:r>
              <a:rPr lang="en-US" sz="1400" dirty="0">
                <a:solidFill>
                  <a:schemeClr val="accent2"/>
                </a:solidFill>
                <a:hlinkClick r:id="rId4"/>
              </a:rPr>
              <a:t>Proposed</a:t>
            </a:r>
            <a:r>
              <a:rPr lang="en-US" sz="1400" dirty="0">
                <a:solidFill>
                  <a:schemeClr val="accent2"/>
                </a:solidFill>
              </a:rPr>
              <a:t>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accent2"/>
                </a:solidFill>
              </a:rPr>
              <a:t>October 10, 2022 – PDCWG (</a:t>
            </a:r>
            <a:r>
              <a:rPr lang="en-US" sz="1400" dirty="0">
                <a:solidFill>
                  <a:schemeClr val="accent2"/>
                </a:solidFill>
                <a:hlinkClick r:id="rId5"/>
              </a:rPr>
              <a:t>Proposed</a:t>
            </a:r>
            <a:r>
              <a:rPr lang="en-US" sz="1400" dirty="0">
                <a:solidFill>
                  <a:schemeClr val="accent2"/>
                </a:solidFill>
              </a:rPr>
              <a:t>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accent2"/>
                </a:solidFill>
              </a:rPr>
              <a:t>October 19, 2023 – OWG (</a:t>
            </a:r>
            <a:r>
              <a:rPr lang="en-US" sz="1400" dirty="0">
                <a:solidFill>
                  <a:schemeClr val="accent2"/>
                </a:solidFill>
                <a:hlinkClick r:id="rId6"/>
              </a:rPr>
              <a:t>Proposed</a:t>
            </a:r>
            <a:r>
              <a:rPr lang="en-US" sz="1400" dirty="0">
                <a:solidFill>
                  <a:schemeClr val="accent2"/>
                </a:solidFill>
              </a:rPr>
              <a:t>)</a:t>
            </a:r>
          </a:p>
          <a:p>
            <a:endParaRPr lang="en-US" sz="800" dirty="0">
              <a:solidFill>
                <a:schemeClr val="accent2"/>
              </a:solidFill>
            </a:endParaRPr>
          </a:p>
          <a:p>
            <a:r>
              <a:rPr lang="en-US" sz="1400" dirty="0">
                <a:solidFill>
                  <a:schemeClr val="accent2"/>
                </a:solidFill>
              </a:rPr>
              <a:t>November 01, 2023 – WMS</a:t>
            </a:r>
          </a:p>
          <a:p>
            <a:r>
              <a:rPr lang="en-US" sz="1400" dirty="0">
                <a:solidFill>
                  <a:schemeClr val="accent2"/>
                </a:solidFill>
              </a:rPr>
              <a:t>November 02, 2023 – ROS</a:t>
            </a:r>
          </a:p>
          <a:p>
            <a:endParaRPr lang="en-US" sz="800" dirty="0">
              <a:solidFill>
                <a:schemeClr val="accent2"/>
              </a:solidFill>
            </a:endParaRPr>
          </a:p>
          <a:p>
            <a:r>
              <a:rPr lang="en-US" sz="1400" dirty="0">
                <a:solidFill>
                  <a:schemeClr val="accent2"/>
                </a:solidFill>
              </a:rPr>
              <a:t>December 04, 2023 – TAC</a:t>
            </a:r>
            <a:endParaRPr lang="en-US" sz="1100" dirty="0">
              <a:solidFill>
                <a:schemeClr val="accent2"/>
              </a:solidFill>
            </a:endParaRPr>
          </a:p>
          <a:p>
            <a:r>
              <a:rPr lang="en-US" sz="1400" dirty="0">
                <a:solidFill>
                  <a:schemeClr val="accent2"/>
                </a:solidFill>
              </a:rPr>
              <a:t>December 19, 2023 – </a:t>
            </a:r>
            <a:r>
              <a:rPr lang="en-US" sz="1400" dirty="0" err="1">
                <a:solidFill>
                  <a:schemeClr val="accent2"/>
                </a:solidFill>
              </a:rPr>
              <a:t>BoD</a:t>
            </a:r>
            <a:endParaRPr lang="en-US" sz="20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8F79D10-ACD2-2BD0-ED70-F271EF64E620}"/>
              </a:ext>
            </a:extLst>
          </p:cNvPr>
          <p:cNvSpPr txBox="1">
            <a:spLocks/>
          </p:cNvSpPr>
          <p:nvPr/>
        </p:nvSpPr>
        <p:spPr>
          <a:xfrm>
            <a:off x="304801" y="3397701"/>
            <a:ext cx="8627165" cy="2773017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56895" lvl="1" indent="-213995" algn="just"/>
            <a:r>
              <a:rPr lang="en-US" sz="1200" dirty="0"/>
              <a:t>Change methodology for ERCOT Contingency Reserve Service (ECRS) to (1) Adjust the risk coverage during sunset hours to be at least 90</a:t>
            </a:r>
            <a:r>
              <a:rPr lang="en-US" sz="1200" baseline="30000" dirty="0"/>
              <a:t>th</a:t>
            </a:r>
            <a:r>
              <a:rPr lang="en-US" sz="1200" dirty="0"/>
              <a:t> percentile, (2) Adjust the frequency recovery portion such that it (2)(a) uses 2 years of historic information and cover 60% of historic net load and inertia conditions; and (2)(b) accounts for Regulation requirement in the hour.</a:t>
            </a:r>
            <a:endParaRPr lang="en-US" sz="1200" dirty="0">
              <a:cs typeface="Arial"/>
            </a:endParaRPr>
          </a:p>
          <a:p>
            <a:pPr marL="556895" lvl="1" indent="-213995" algn="just"/>
            <a:endParaRPr lang="en-US" sz="400" dirty="0">
              <a:cs typeface="Arial"/>
            </a:endParaRPr>
          </a:p>
          <a:p>
            <a:pPr marL="556895" lvl="1" indent="-213995" algn="just"/>
            <a:r>
              <a:rPr lang="en-US" sz="1200" dirty="0"/>
              <a:t>Change methodology for Non-Spinning Reserve Service (Non-Spin) quantities specifically for HE23 to HE02 in Winter and HE23 in to HE06 rest of the year to be computed using 68</a:t>
            </a:r>
            <a:r>
              <a:rPr lang="en-US" sz="1200" baseline="30000" dirty="0"/>
              <a:t>th</a:t>
            </a:r>
            <a:r>
              <a:rPr lang="en-US" sz="1200" dirty="0"/>
              <a:t> percentile of 6 Hours Ahead hourly average net load forecast error. Non-Spin quantities during rest of the hours will be based on 75</a:t>
            </a:r>
            <a:r>
              <a:rPr lang="en-US" sz="1200" baseline="30000" dirty="0"/>
              <a:t>th</a:t>
            </a:r>
            <a:r>
              <a:rPr lang="en-US" sz="1200" dirty="0"/>
              <a:t> to 95</a:t>
            </a:r>
            <a:r>
              <a:rPr lang="en-US" sz="1200" baseline="30000" dirty="0"/>
              <a:t>th</a:t>
            </a:r>
            <a:r>
              <a:rPr lang="en-US" sz="1200" dirty="0"/>
              <a:t> percentile of 6 Hours Ahead (HA) hourly average net load forecast error to compute Non-Spin quantities. The percentile used will be based on risk of a net load up-ramp in these hours.</a:t>
            </a:r>
          </a:p>
          <a:p>
            <a:pPr algn="just"/>
            <a:r>
              <a:rPr lang="en-US" sz="1400" dirty="0"/>
              <a:t>Lastly, NERC’s preliminary BAL-003 Interconnection Frequency Response Obligation (IFRO) for Operating Year (OY) 2024 assessment for ERCOT shows a decrease in ERCOT’s IFRO. In order to align with ERCOT’s new IFRO, the minimum RRS-PFR limit for 2024 will change to 1,185 MW.</a:t>
            </a:r>
          </a:p>
          <a:p>
            <a:pPr algn="just"/>
            <a:r>
              <a:rPr lang="en-US" sz="1400" i="1" dirty="0"/>
              <a:t>Note that, while the quantities of each AS are set based on an analysis of certain risks, these are not necessarily the only reasons why each AS is needed.</a:t>
            </a:r>
          </a:p>
          <a:p>
            <a:pPr lvl="1" algn="just"/>
            <a:endParaRPr lang="en-US" sz="400" dirty="0">
              <a:solidFill>
                <a:schemeClr val="accent2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12756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E7A7B-2951-5428-346A-3D979213C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Thoughts on IMM AS Methodology Recommendation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E83B43D2-D65F-5989-DBB6-52568ED9BC9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1168122"/>
              </p:ext>
            </p:extLst>
          </p:nvPr>
        </p:nvGraphicFramePr>
        <p:xfrm>
          <a:off x="339587" y="843011"/>
          <a:ext cx="8458200" cy="5354858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586948">
                  <a:extLst>
                    <a:ext uri="{9D8B030D-6E8A-4147-A177-3AD203B41FA5}">
                      <a16:colId xmlns:a16="http://schemas.microsoft.com/office/drawing/2014/main" val="1951966041"/>
                    </a:ext>
                  </a:extLst>
                </a:gridCol>
                <a:gridCol w="2855843">
                  <a:extLst>
                    <a:ext uri="{9D8B030D-6E8A-4147-A177-3AD203B41FA5}">
                      <a16:colId xmlns:a16="http://schemas.microsoft.com/office/drawing/2014/main" val="1499383194"/>
                    </a:ext>
                  </a:extLst>
                </a:gridCol>
                <a:gridCol w="4015409">
                  <a:extLst>
                    <a:ext uri="{9D8B030D-6E8A-4147-A177-3AD203B41FA5}">
                      <a16:colId xmlns:a16="http://schemas.microsoft.com/office/drawing/2014/main" val="3503322502"/>
                    </a:ext>
                  </a:extLst>
                </a:gridCol>
              </a:tblGrid>
              <a:tr h="1529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 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81" marR="6681" marT="6681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cap="all" baseline="0" dirty="0">
                          <a:effectLst/>
                        </a:rPr>
                        <a:t>IMM Recommendation</a:t>
                      </a:r>
                      <a:endParaRPr lang="en-US" sz="1400" b="1" i="0" u="none" strike="noStrike" cap="all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81" marR="6681" marT="6681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cap="all" baseline="0" dirty="0">
                          <a:effectLst/>
                        </a:rPr>
                        <a:t>ERCOT Comments</a:t>
                      </a:r>
                      <a:endParaRPr lang="en-US" sz="1400" b="1" i="0" u="none" strike="noStrike" cap="all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81" marR="6681" marT="6681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0019877"/>
                  </a:ext>
                </a:extLst>
              </a:tr>
              <a:tr h="1529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RRS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81" marR="6681" marT="6681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l" fontAlgn="ctr"/>
                      <a:r>
                        <a:rPr lang="en-US" sz="1200" u="none" strike="noStrike" dirty="0">
                          <a:effectLst/>
                        </a:rPr>
                        <a:t>Remove the 2,800 MW floor on RRS.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just" fontAlgn="ctr"/>
                      <a:r>
                        <a:rPr lang="en-US" sz="1200" u="none" strike="noStrike" dirty="0">
                          <a:effectLst/>
                        </a:rPr>
                        <a:t>Agree with this recommendation.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171019"/>
                  </a:ext>
                </a:extLst>
              </a:tr>
              <a:tr h="121738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ECRS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81" marR="6681" marT="6681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l" fontAlgn="ctr"/>
                      <a:r>
                        <a:rPr lang="en-US" sz="1200" u="none" strike="noStrike" dirty="0">
                          <a:effectLst/>
                        </a:rPr>
                        <a:t>Reduce the frequency recovery MW procurement for ECRS.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just" fontAlgn="ctr"/>
                      <a:r>
                        <a:rPr lang="en-US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is proposing to adjust the frequency recovery portion such that it (a) uses 2 years of historic information and cover 60% of historic net load and inertia conditions; and (b) accounts for Regulation requirement in the hour. These changes overall reduce the frequency recovery MW portion of ECRS quantity.</a:t>
                      </a: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7728457"/>
                  </a:ext>
                </a:extLst>
              </a:tr>
              <a:tr h="108279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2713" indent="0" algn="l" fontAlgn="ctr"/>
                      <a:r>
                        <a:rPr lang="en-US" sz="1200" u="none" strike="noStrike" dirty="0">
                          <a:effectLst/>
                        </a:rPr>
                        <a:t>Use 10-minute ahead net load errors for ECRS methodology.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just" fontAlgn="ctr"/>
                      <a:r>
                        <a:rPr lang="en-US" sz="1200" u="none" strike="noStrike" dirty="0">
                          <a:effectLst/>
                        </a:rPr>
                        <a:t>30 Minute Ahead net load forecast errors reflect the magnitude uncertainty that ECRS would be relied upon to cover till resources providing offline Non-Spin are online and ready for dispatch. Offline Non-Spin resources can have a cold start time of </a:t>
                      </a:r>
                      <a:r>
                        <a:rPr lang="en-US" sz="1200" u="none" strike="noStrike" dirty="0" err="1">
                          <a:effectLst/>
                        </a:rPr>
                        <a:t>upto</a:t>
                      </a:r>
                      <a:r>
                        <a:rPr lang="en-US" sz="1200" u="none" strike="noStrike" dirty="0">
                          <a:effectLst/>
                        </a:rPr>
                        <a:t> 30min.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5255895"/>
                  </a:ext>
                </a:extLst>
              </a:tr>
              <a:tr h="9482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2713" indent="0" algn="l" fontAlgn="ctr"/>
                      <a:r>
                        <a:rPr lang="en-US" sz="1200" u="none" strike="noStrike" dirty="0">
                          <a:effectLst/>
                        </a:rPr>
                        <a:t>Reduce ECRS duration requirement back to one hour – requiring that resources providing ECRS be able to deploy for at least two hours effectively reduced energy storage resource participation by half.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just" fontAlgn="ctr"/>
                      <a:r>
                        <a:rPr lang="en-US" sz="1200" u="none" strike="noStrike" dirty="0">
                          <a:effectLst/>
                        </a:rPr>
                        <a:t>While this is not directly related to AS Methodology, it is worth noting that, the </a:t>
                      </a:r>
                      <a:r>
                        <a:rPr lang="en-US" sz="1200" u="none" strike="noStrike" dirty="0" err="1">
                          <a:effectLst/>
                        </a:rPr>
                        <a:t>BoD</a:t>
                      </a:r>
                      <a:r>
                        <a:rPr lang="en-US" sz="1200" u="none" strike="noStrike" dirty="0">
                          <a:effectLst/>
                        </a:rPr>
                        <a:t> approved version of NPRR1186 keeps the duration requirement for ECRS from a qualification perspective but specifies that the minimum State-Of-Charge needed to provide ECRS will be set per a 1-hour requirement. This change may influence a change in ESR participation for ECRS.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2982388"/>
                  </a:ext>
                </a:extLst>
              </a:tr>
              <a:tr h="108279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Non-Spin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81" marR="6681" marT="6681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l" fontAlgn="ctr"/>
                      <a:r>
                        <a:rPr lang="en-US" sz="1200" u="none" strike="noStrike" dirty="0">
                          <a:effectLst/>
                        </a:rPr>
                        <a:t>Change the non-spin 6-hour ahead error requirement to 3-hour ahead.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just" fontAlgn="ctr"/>
                      <a:r>
                        <a:rPr lang="en-US" sz="1200" u="none" strike="noStrike" dirty="0">
                          <a:effectLst/>
                        </a:rPr>
                        <a:t>6 Hour Ahead net load forecast errors reflect the magnitude uncertainty that Non-Spin would be relied upon to cover till offline resources can be committed, are online and ready for dispatch. 6 hours reflects lead times of typical resources that are offline and available for commitment on tighter days.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153314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8011AC-BD16-C81F-7198-F66528445B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798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B1977-3865-45B3-9599-8F41569C14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/>
              <a:t>Hourly Average Regulation Comparison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AA8D61-CF4D-452E-81E4-E76A2F6D82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48F254-E01E-69CB-E3E7-562A936A54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194" y="3485997"/>
            <a:ext cx="8059611" cy="276172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6D9D4A7-EBA2-A7D1-1E00-302BE7D153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194" y="667273"/>
            <a:ext cx="8059611" cy="2761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39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1AA58-C98D-6744-EF53-1DBF2105F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Hourly Average RRS Comparison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9A77F9-1E3B-BB9D-2343-FDEEFC5A80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C91142F-E67D-8F8C-5B3B-1B66AEF0F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815" y="1129284"/>
            <a:ext cx="8036370" cy="459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413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82405D-4E02-51BF-0FD1-85119B0CA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Hourly Average ECRS Comparison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C188B5-08D8-102B-73FF-527B089807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FC3E902-8C5D-069E-874A-0FAD978E98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425" y="1129284"/>
            <a:ext cx="8543349" cy="459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2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23A3D-4FCC-4AEB-99EC-86856FE0A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Hourly Average Non-Spin Comparison </a:t>
            </a:r>
            <a:r>
              <a:rPr lang="en-US" sz="2400" dirty="0">
                <a:solidFill>
                  <a:srgbClr val="FF0000"/>
                </a:solidFill>
              </a:rPr>
              <a:t>(REVISED)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973574-514B-4D9A-B81B-D7A58F2FA1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FC491A0-6B2E-97A5-5688-E85612BA8D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036" y="1129284"/>
            <a:ext cx="8672127" cy="459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5322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C65DD900-E414-0671-DEAA-9C5C01A85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A12E6491-A96A-E5EE-A56D-2DB2E588B6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dirty="0"/>
              <a:t>Below is a summary of the proposed changes to the methodology used for computing minimum AS quantities for 2024, </a:t>
            </a:r>
          </a:p>
          <a:p>
            <a:pPr lvl="1"/>
            <a:r>
              <a:rPr lang="en-US" sz="1400" dirty="0"/>
              <a:t>ERCOT is not proposing any changes in the methodology used to compute Regulation Service. </a:t>
            </a:r>
          </a:p>
          <a:p>
            <a:pPr lvl="1"/>
            <a:r>
              <a:rPr lang="en-US" sz="1400" dirty="0"/>
              <a:t>ERCOT is proposing changes in the methodologies used to compute Responsive Reserve Service (one change), ERCOT Contingency Reserve Service (three changes) and Non-Spinning Reserve Service (one change) requirements. </a:t>
            </a:r>
          </a:p>
          <a:p>
            <a:endParaRPr lang="en-US" sz="1400" dirty="0"/>
          </a:p>
          <a:p>
            <a:r>
              <a:rPr lang="en-US" sz="1400" dirty="0"/>
              <a:t>Spreadsheets that contain the preliminary quantities from Jan to Sep 2024 and a redline version of the AS Methodology document have been posted on today’s meeting page.</a:t>
            </a:r>
          </a:p>
          <a:p>
            <a:endParaRPr lang="en-US" sz="1400" dirty="0"/>
          </a:p>
          <a:p>
            <a:r>
              <a:rPr lang="en-US" sz="1400" dirty="0"/>
              <a:t>ERCOT is seeking endorsement on ERCOT’s proposed methodology for computing minimum AS quantities for 2024.</a:t>
            </a:r>
          </a:p>
          <a:p>
            <a:endParaRPr lang="en-US" sz="1400" dirty="0"/>
          </a:p>
          <a:p>
            <a:endParaRPr lang="en-US" sz="1400" i="1" dirty="0"/>
          </a:p>
          <a:p>
            <a:endParaRPr lang="en-US" sz="14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444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/>
              <a:t>Appendix </a:t>
            </a:r>
          </a:p>
        </p:txBody>
      </p:sp>
    </p:spTree>
    <p:extLst>
      <p:ext uri="{BB962C8B-B14F-4D97-AF65-F5344CB8AC3E}">
        <p14:creationId xmlns:p14="http://schemas.microsoft.com/office/powerpoint/2010/main" val="94574688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392B6A48ECE1499725E89436B59D53" ma:contentTypeVersion="5" ma:contentTypeDescription="Create a new document." ma:contentTypeScope="" ma:versionID="46cafba78e0fc86905c908de416392bb">
  <xsd:schema xmlns:xsd="http://www.w3.org/2001/XMLSchema" xmlns:xs="http://www.w3.org/2001/XMLSchema" xmlns:p="http://schemas.microsoft.com/office/2006/metadata/properties" xmlns:ns2="f685203b-1255-41d2-8f70-b98a843edfb9" xmlns:ns3="54b2f64a-4128-45e5-885e-00415c90a28b" targetNamespace="http://schemas.microsoft.com/office/2006/metadata/properties" ma:root="true" ma:fieldsID="2f70e961ef948903a59a8ba751650114" ns2:_="" ns3:_="">
    <xsd:import namespace="f685203b-1255-41d2-8f70-b98a843edfb9"/>
    <xsd:import namespace="54b2f64a-4128-45e5-885e-00415c90a2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85203b-1255-41d2-8f70-b98a843edfb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b2f64a-4128-45e5-885e-00415c90a28b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54b2f64a-4128-45e5-885e-00415c90a28b">
      <UserInfo>
        <DisplayName>Billo, Jeffrey</DisplayName>
        <AccountId>28</AccountId>
        <AccountType/>
      </UserInfo>
      <UserInfo>
        <DisplayName>Woodfin, Dan</DisplayName>
        <AccountId>29</AccountId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09B9A31-C894-4D84-8B77-DBCBB8242556}">
  <ds:schemaRefs>
    <ds:schemaRef ds:uri="54b2f64a-4128-45e5-885e-00415c90a28b"/>
    <ds:schemaRef ds:uri="f685203b-1255-41d2-8f70-b98a843edfb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E03BB512-7610-49F0-9AA5-322B199EBFF5}">
  <ds:schemaRefs>
    <ds:schemaRef ds:uri="54b2f64a-4128-45e5-885e-00415c90a28b"/>
    <ds:schemaRef ds:uri="f685203b-1255-41d2-8f70-b98a843edfb9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2B00E64-9C05-430C-8855-C2D64945939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1647</TotalTime>
  <Words>1232</Words>
  <Application>Microsoft Office PowerPoint</Application>
  <PresentationFormat>On-screen Show (4:3)</PresentationFormat>
  <Paragraphs>219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Courier New</vt:lpstr>
      <vt:lpstr>Wingdings</vt:lpstr>
      <vt:lpstr>1_Office Theme</vt:lpstr>
      <vt:lpstr>2_Custom Design</vt:lpstr>
      <vt:lpstr>3_Custom Design</vt:lpstr>
      <vt:lpstr>PowerPoint Presentation</vt:lpstr>
      <vt:lpstr>Introduction</vt:lpstr>
      <vt:lpstr>Thoughts on IMM AS Methodology Recommendation</vt:lpstr>
      <vt:lpstr>Hourly Average Regulation Comparison</vt:lpstr>
      <vt:lpstr>Hourly Average RRS Comparison</vt:lpstr>
      <vt:lpstr>Hourly Average ECRS Comparison</vt:lpstr>
      <vt:lpstr>Hourly Average Non-Spin Comparison (REVISED)</vt:lpstr>
      <vt:lpstr>Summary</vt:lpstr>
      <vt:lpstr>PowerPoint Presentation</vt:lpstr>
      <vt:lpstr>Cold Start-up Time of OFFNS Resources in 2023</vt:lpstr>
      <vt:lpstr>2023 RUCs by Startup Time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Matevosjana, Julia</dc:creator>
  <cp:lastModifiedBy>ERCOT</cp:lastModifiedBy>
  <cp:revision>6</cp:revision>
  <dcterms:created xsi:type="dcterms:W3CDTF">2016-04-16T13:25:21Z</dcterms:created>
  <dcterms:modified xsi:type="dcterms:W3CDTF">2023-11-01T19:46:52Z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2023-07-13T14:59:07Z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fa107c1a-d783-4e0a-a093-2d49d1fd4b08</vt:lpwstr>
  </property>
  <property fmtid="{D5CDD505-2E9C-101B-9397-08002B2CF9AE}" pid="8" name="MSIP_Label_7084cbda-52b8-46fb-a7b7-cb5bd465ed85_ContentBits">
    <vt:lpwstr>0</vt:lpwstr>
  </property>
  <property fmtid="{D5CDD505-2E9C-101B-9397-08002B2CF9AE}" pid="9" name="ContentTypeId">
    <vt:lpwstr>0x01010030392B6A48ECE1499725E89436B59D53</vt:lpwstr>
  </property>
</Properties>
</file>