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81" r:id="rId7"/>
    <p:sldId id="279" r:id="rId8"/>
    <p:sldId id="326" r:id="rId9"/>
    <p:sldId id="331" r:id="rId10"/>
    <p:sldId id="329" r:id="rId11"/>
    <p:sldId id="332" r:id="rId12"/>
    <p:sldId id="327" r:id="rId13"/>
    <p:sldId id="325" r:id="rId14"/>
    <p:sldId id="333" r:id="rId15"/>
    <p:sldId id="319" r:id="rId16"/>
    <p:sldId id="328" r:id="rId17"/>
    <p:sldId id="330" r:id="rId18"/>
    <p:sldId id="324" r:id="rId19"/>
    <p:sldId id="28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518"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11/01/2023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11/01/2023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45098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634047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373872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24803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33226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661805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6060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244490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393024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810875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3/28/23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Tony.Davis@ercot.com"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ercot.com/calendar/11082023-MWG-Meeting"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November 8,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NPRR1195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3" name="Rectangle 2"/>
          <p:cNvSpPr/>
          <p:nvPr/>
        </p:nvSpPr>
        <p:spPr>
          <a:xfrm>
            <a:off x="381000" y="914400"/>
            <a:ext cx="8305800" cy="7140416"/>
          </a:xfrm>
          <a:prstGeom prst="rect">
            <a:avLst/>
          </a:prstGeom>
        </p:spPr>
        <p:txBody>
          <a:bodyPr wrap="square">
            <a:spAutoFit/>
          </a:bodyPr>
          <a:lstStyle/>
          <a:p>
            <a:pPr marL="285750" lvl="1" indent="-285750">
              <a:buFont typeface="Arial" panose="020B0604020202020204" pitchFamily="34" charset="0"/>
              <a:buChar char="•"/>
            </a:pPr>
            <a:r>
              <a:rPr lang="en-US" altLang="en-US" sz="1600" b="1" kern="0" dirty="0">
                <a:solidFill>
                  <a:srgbClr val="000000"/>
                </a:solidFill>
                <a:latin typeface="TradeGothic LT" panose="020B0506030503020504" pitchFamily="34" charset="0"/>
                <a:ea typeface="TradeGothic LT" panose="020B0506030503020504" pitchFamily="34" charset="0"/>
              </a:rPr>
              <a:t>10.8.1.2 EPS Metering Facilities Repairs</a:t>
            </a:r>
          </a:p>
          <a:p>
            <a:pPr marL="285750" lvl="1" indent="-285750">
              <a:buFont typeface="Arial" panose="020B0604020202020204" pitchFamily="34" charset="0"/>
              <a:buChar char="•"/>
            </a:pPr>
            <a:r>
              <a:rPr lang="en-US" altLang="en-US" sz="1600" kern="0" dirty="0">
                <a:solidFill>
                  <a:srgbClr val="000000"/>
                </a:solidFill>
                <a:latin typeface="TradeGothic LT" panose="020B0506030503020504" pitchFamily="34" charset="0"/>
                <a:ea typeface="TradeGothic LT" panose="020B0506030503020504" pitchFamily="34" charset="0"/>
              </a:rPr>
              <a:t>(1) If an EPS Metering Facility requires repairs to ensure that it operates in accordance with the requirements of this Section, then the TSP or DSP shall immediately notify ERCOT of the need for repairing such Metering Facility.  If, however, operating conditions are such that it is not possible for the Transmission and/or Distribution Service Provider (TDSP) to notify ERCOT of the need for repairs, then the TDSP may make the necessary repairs and then notify ERCOT of the repairs prior to the end of the next Business Day.</a:t>
            </a:r>
          </a:p>
          <a:p>
            <a:pPr marL="742950" lvl="2" indent="-285750">
              <a:buFont typeface="Arial" panose="020B0604020202020204" pitchFamily="34" charset="0"/>
              <a:buChar char="•"/>
            </a:pPr>
            <a:r>
              <a:rPr lang="en-US" altLang="en-US" sz="1600" kern="0" dirty="0">
                <a:solidFill>
                  <a:srgbClr val="000000"/>
                </a:solidFill>
                <a:latin typeface="TradeGothic LT" panose="020B0506030503020504" pitchFamily="34" charset="0"/>
                <a:ea typeface="TradeGothic LT" panose="020B0506030503020504" pitchFamily="34" charset="0"/>
              </a:rPr>
              <a:t>(a) Where no Back-up Meter exists or Back-up Meter data is unavailable, the TSP or DSP shall ensure that the metering point is repaired and operational within 12 hours of problem detection.  ERCOT may, at its discretion, reduce the repair timeline from 12 to six hours if the meter data is required for Real-Time Market (RTM) Settlements on the same day or an upcoming ERCOT non-Business Day.</a:t>
            </a:r>
          </a:p>
          <a:p>
            <a:pPr marL="742950" lvl="2" indent="-285750">
              <a:buFont typeface="Arial" panose="020B0604020202020204" pitchFamily="34" charset="0"/>
              <a:buChar char="•"/>
            </a:pPr>
            <a:r>
              <a:rPr lang="en-US" altLang="en-US" sz="1600" kern="0" dirty="0">
                <a:solidFill>
                  <a:srgbClr val="000000"/>
                </a:solidFill>
                <a:latin typeface="TradeGothic LT" panose="020B0506030503020504" pitchFamily="34" charset="0"/>
                <a:ea typeface="TradeGothic LT" panose="020B0506030503020504" pitchFamily="34" charset="0"/>
              </a:rPr>
              <a:t>(b) Where a functional and operational Back-up Meter exists, the TSP or DSP shall ensure that the metering point is repaired and operational within five Business Days of problem detection.</a:t>
            </a:r>
          </a:p>
          <a:p>
            <a:pPr marL="742950" lvl="2" indent="-285750">
              <a:buFont typeface="Arial" panose="020B0604020202020204" pitchFamily="34" charset="0"/>
              <a:buChar char="•"/>
            </a:pPr>
            <a:r>
              <a:rPr lang="en-US" altLang="en-US" sz="1600" kern="0" dirty="0">
                <a:solidFill>
                  <a:srgbClr val="000000"/>
                </a:solidFill>
                <a:highlight>
                  <a:srgbClr val="FFFF00"/>
                </a:highlight>
                <a:latin typeface="TradeGothic LT" panose="020B0506030503020504" pitchFamily="34" charset="0"/>
                <a:ea typeface="TradeGothic LT" panose="020B0506030503020504" pitchFamily="34" charset="0"/>
              </a:rPr>
              <a:t>(c) Resource Entities that own a portion of the facilities associated with the EPS Meter shall be responsible for meeting the requirements of paragraphs (a) and (b) above.</a:t>
            </a:r>
          </a:p>
          <a:p>
            <a:pPr marL="1200150" lvl="3"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42611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NPRR1193 and SMOGRR027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3" name="Rectangle 2"/>
          <p:cNvSpPr/>
          <p:nvPr/>
        </p:nvSpPr>
        <p:spPr>
          <a:xfrm>
            <a:off x="381000" y="914400"/>
            <a:ext cx="8305800" cy="6709529"/>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Adds the Design Proposal form as a SMOG appendix</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Done as part of process to remove from other binding documents list.</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Includes new field in Section A of the design proposal requiring a list of distribution service providers with a right to serve load for the facility.</a:t>
            </a:r>
          </a:p>
          <a:p>
            <a:pPr marL="285750" lvl="1"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Removes reference to RARF in the design proposal instructions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Previous open action item deferred from previous meetings. </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NPRR1193 was approved by PRD on 10/12/23.</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Will be tabled until SMOGRR027 catches up so they can be approved together.</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73092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NPRR1188 and </a:t>
            </a:r>
            <a:r>
              <a:rPr lang="en-US" dirty="0">
                <a:latin typeface="TradeGothic LT" panose="020B0506030503020504" pitchFamily="34" charset="0"/>
                <a:ea typeface="TradeGothic LT" panose="020B0506030503020504" pitchFamily="34" charset="0"/>
              </a:rPr>
              <a:t>NPRR1194</a:t>
            </a:r>
            <a:r>
              <a:rPr lang="en-US" b="1" dirty="0">
                <a:solidFill>
                  <a:schemeClr val="accent1"/>
                </a:solidFill>
                <a:latin typeface="TradeGothic LT" panose="020B0506030503020504" pitchFamily="34" charset="0"/>
                <a:ea typeface="TradeGothic LT" panose="020B0506030503020504" pitchFamily="34" charset="0"/>
              </a:rPr>
              <a:t> Status Update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Rectangle 2"/>
          <p:cNvSpPr/>
          <p:nvPr/>
        </p:nvSpPr>
        <p:spPr>
          <a:xfrm>
            <a:off x="381000" y="914400"/>
            <a:ext cx="8305800" cy="4955203"/>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NPRR1188 has been tabled by PRS and referred to the Large Flexible Load Task Force.</a:t>
            </a:r>
          </a:p>
          <a:p>
            <a:pPr marL="742950" lvl="2"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Requires a registered controllable load resource that is located behind the POI of a generator to have its own EPS meter measuring only the CLR load energy.</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NPRR1194 continues to be tabled at WMS.</a:t>
            </a:r>
          </a:p>
          <a:p>
            <a:pPr marL="742950" lvl="2"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Prohibits netting of auxiliary loads with the resource output from resources that receive WSL.</a:t>
            </a: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174296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Meter Software Pilot Program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Rectangle 2"/>
          <p:cNvSpPr/>
          <p:nvPr/>
        </p:nvSpPr>
        <p:spPr>
          <a:xfrm>
            <a:off x="373811" y="914400"/>
            <a:ext cx="8305800" cy="6155531"/>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Does not relieve TDSP/RE of responsibility to assist under Protocol 10.11.2</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Use of manufacture software to retrieve information from EPS meters: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Read only</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Data verification for initial settlements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Troubleshoot data anomalies or communication issues</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One TDSP has been identified for initial testing. If any other TDSP would like to participate, please send an email to </a:t>
            </a:r>
            <a:r>
              <a:rPr lang="en-US" altLang="en-US" sz="2200" kern="0" dirty="0">
                <a:solidFill>
                  <a:srgbClr val="000000"/>
                </a:solidFill>
                <a:latin typeface="TradeGothic LT" panose="020B0506030503020504" pitchFamily="34" charset="0"/>
                <a:ea typeface="TradeGothic LT" panose="020B0506030503020504" pitchFamily="34" charset="0"/>
                <a:hlinkClick r:id="rId3"/>
              </a:rPr>
              <a:t>Tony.Davis@ercot.com</a:t>
            </a:r>
            <a:r>
              <a:rPr lang="en-US" altLang="en-US" sz="2200" kern="0" dirty="0">
                <a:solidFill>
                  <a:srgbClr val="000000"/>
                </a:solidFill>
                <a:latin typeface="TradeGothic LT" panose="020B0506030503020504" pitchFamily="34" charset="0"/>
                <a:ea typeface="TradeGothic LT" panose="020B0506030503020504" pitchFamily="34" charset="0"/>
              </a:rPr>
              <a:t> </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605961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973527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Rectangle 2"/>
          <p:cNvSpPr/>
          <p:nvPr/>
        </p:nvSpPr>
        <p:spPr>
          <a:xfrm>
            <a:off x="381000" y="914400"/>
            <a:ext cx="8001000" cy="1631216"/>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https://www.ercot.com/calendar/11082023-MWG-Meeting</a:t>
            </a:r>
            <a:endParaRPr lang="en-US" sz="2000" dirty="0"/>
          </a:p>
        </p:txBody>
      </p:sp>
    </p:spTree>
    <p:extLst>
      <p:ext uri="{BB962C8B-B14F-4D97-AF65-F5344CB8AC3E}">
        <p14:creationId xmlns:p14="http://schemas.microsoft.com/office/powerpoint/2010/main" val="203671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Update on Chair/Vice Chair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3170099"/>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MWG Leadership updated and confirmed by WMS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Former chair Doug Breshears of BEC moved to a new position at BEC and is no longer Chair</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Michael Blum of CenterPoint the former Vice Chair has been confirmed as Chair</a:t>
            </a:r>
          </a:p>
          <a:p>
            <a:pPr marL="742950" lvl="2"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Kyle Stuckly of Oncor has been confirmed as Vice Chair</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Update on ESR Integrated Auxiliary Load</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14400"/>
            <a:ext cx="8305800" cy="2308324"/>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Presentation from Tesla</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2481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NPRR1197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4154984"/>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Submitted to allow for loads to be excluded from netting at EPS facilities.</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Initial title referenced ESR non-charging loads, but ERCOT comments submitted 10/10/23 update the title to apply to all EPS sites which include resources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NPRR1197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305800" cy="7078861"/>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Language added as Protocol 10.3.2.3(10) (ERCOT Comment Version)</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(10) Notwithstanding any other provision in this Section, for any Generation Resource or ESR that elects for Load(s) located behind the EPS metering point at the Resource’s POI to be excluded from the netting arrangement for an EPS Metering Facility, a Load EPS meter shall be located behind the EPS metering point at the Resource’s POI and a separate TDSP ESI ID with an LSE association must be established for the site prior to Load(s) being removed from the netting arrangement. This configuration requires mutual agreement between the connecting TSP, DSP, and Resource Entity. The above requirement to have a separate TDSP ESI ID with an LSE association does not apply to EPS Metering Facilities that are located behind a NOIE meter point.</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47414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NPRR1197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81000" y="914400"/>
            <a:ext cx="8305800" cy="4154984"/>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3/8/23 MWG discussed loss compensation at joint use facilities and any SMOG updates needed to support.</a:t>
            </a:r>
          </a:p>
          <a:p>
            <a:pPr marL="742950" lvl="2"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ERCOT was reviewing the discussion from the MWG to bring back for further discussion. </a:t>
            </a:r>
          </a:p>
          <a:p>
            <a:pPr marL="742950" lvl="2"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With the potential addition of subtractive metering this review is on hold.</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127961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NPRR1200 and SMOGRR028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914400"/>
            <a:ext cx="8305800" cy="4154984"/>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NPRR1200 updates 10.2.4 to allow load from a system protection device to be calculated and telemetered to the WSL EPS meter.</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SMOGRR028 adds new section 8.5 on calculation of loss constants for series reactor devices.</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88714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NPRR1195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381000" y="914400"/>
            <a:ext cx="8305800" cy="6678751"/>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NPRR1195 adds more explicit language detailing Resource Entity responsibilities for EPS facilities where equipment is owned by the RE in 10.8.1.1 and 10.8.1.2.</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b="1" kern="0" dirty="0">
                <a:solidFill>
                  <a:srgbClr val="000000"/>
                </a:solidFill>
                <a:latin typeface="TradeGothic LT" panose="020B0506030503020504" pitchFamily="34" charset="0"/>
                <a:ea typeface="TradeGothic LT" panose="020B0506030503020504" pitchFamily="34" charset="0"/>
              </a:rPr>
              <a:t>10.8.1.1 Duty to Maintain EPS Metering Facilities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(1) </a:t>
            </a:r>
            <a:r>
              <a:rPr lang="en-US" sz="2000" dirty="0">
                <a:effectLst/>
                <a:latin typeface="Trade Gothic lt" panose="020B0506030503020504" pitchFamily="34" charset="0"/>
                <a:ea typeface="Trade Gothic lt" panose="020B0506030503020504" pitchFamily="34" charset="0"/>
              </a:rPr>
              <a:t>Each Transmission Service Provider (TSP) and Distribution Service Provider (DSP) shall maintain its ERCOT-Polled Settlement (EPS) Metering Facilities to meet the standards prescribed by this Section and the Settlement Metering Operating Guide (SMOG)….</a:t>
            </a:r>
            <a:endParaRPr lang="en-US" altLang="en-US" sz="2000" kern="0" dirty="0">
              <a:solidFill>
                <a:srgbClr val="000000"/>
              </a:solidFill>
              <a:latin typeface="Trade Gothic lt" panose="020B0506030503020504" pitchFamily="34" charset="0"/>
              <a:ea typeface="Trade Gothic lt" panose="020B0506030503020504" pitchFamily="34" charset="0"/>
            </a:endParaRPr>
          </a:p>
          <a:p>
            <a:pPr marL="742950" lvl="2" indent="-285750">
              <a:buFont typeface="Arial" panose="020B0604020202020204" pitchFamily="34" charset="0"/>
              <a:buChar char="•"/>
            </a:pPr>
            <a:r>
              <a:rPr lang="en-US" altLang="en-US" sz="2200" kern="0" dirty="0">
                <a:solidFill>
                  <a:srgbClr val="000000"/>
                </a:solidFill>
                <a:highlight>
                  <a:srgbClr val="FFFF00"/>
                </a:highlight>
                <a:latin typeface="TradeGothic LT" panose="020B0506030503020504" pitchFamily="34" charset="0"/>
                <a:ea typeface="TradeGothic LT" panose="020B0506030503020504" pitchFamily="34" charset="0"/>
              </a:rPr>
              <a:t>(2) </a:t>
            </a:r>
            <a:r>
              <a:rPr lang="en-US" altLang="en-US" sz="2000" kern="0" dirty="0">
                <a:solidFill>
                  <a:srgbClr val="000000"/>
                </a:solidFill>
                <a:highlight>
                  <a:srgbClr val="FFFF00"/>
                </a:highlight>
                <a:latin typeface="TradeGothic LT" panose="020B0506030503020504" pitchFamily="34" charset="0"/>
                <a:ea typeface="TradeGothic LT" panose="020B0506030503020504" pitchFamily="34" charset="0"/>
              </a:rPr>
              <a:t>Resource Entities shall be responsible for the maintenance of EPS Metering Facilities owned by the Resource Entity as prescribed by this Section and the Settlement Metering Operating Guide (SMOG).</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08119312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12348</TotalTime>
  <Words>1161</Words>
  <Application>Microsoft Office PowerPoint</Application>
  <PresentationFormat>On-screen Show (4:3)</PresentationFormat>
  <Paragraphs>153</Paragraphs>
  <Slides>15</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Trade Gothic lt</vt:lpstr>
      <vt:lpstr>TradeGothic LT</vt:lpstr>
      <vt:lpstr>1_Custom Design</vt:lpstr>
      <vt:lpstr>Office Theme</vt:lpstr>
      <vt:lpstr>PowerPoint Presentation</vt:lpstr>
      <vt:lpstr>Anti-Trust Admonition</vt:lpstr>
      <vt:lpstr>Update on Chair/Vice Chair</vt:lpstr>
      <vt:lpstr>Update on ESR Integrated Auxiliary Load</vt:lpstr>
      <vt:lpstr>NPRR1197 Discussion</vt:lpstr>
      <vt:lpstr>NPRR1197 Discussion</vt:lpstr>
      <vt:lpstr>NPRR1197 Discussion</vt:lpstr>
      <vt:lpstr>NPRR1200 and SMOGRR028 Discussion</vt:lpstr>
      <vt:lpstr>NPRR1195 Discussion</vt:lpstr>
      <vt:lpstr>NPRR1195 Discussion</vt:lpstr>
      <vt:lpstr>NPRR1193 and SMOGRR027 </vt:lpstr>
      <vt:lpstr>NPRR1188 and NPRR1194 Status Update</vt:lpstr>
      <vt:lpstr>Meter Software Pilot Program</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338</cp:revision>
  <cp:lastPrinted>2016-01-21T20:53:15Z</cp:lastPrinted>
  <dcterms:created xsi:type="dcterms:W3CDTF">2016-01-21T15:20:31Z</dcterms:created>
  <dcterms:modified xsi:type="dcterms:W3CDTF">2023-11-01T12:43:53Z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