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700" r:id="rId5"/>
    <p:sldMasterId id="2147483702" r:id="rId6"/>
  </p:sldMasterIdLst>
  <p:notesMasterIdLst>
    <p:notesMasterId r:id="rId18"/>
  </p:notesMasterIdLst>
  <p:handoutMasterIdLst>
    <p:handoutMasterId r:id="rId19"/>
  </p:handoutMasterIdLst>
  <p:sldIdLst>
    <p:sldId id="270" r:id="rId7"/>
    <p:sldId id="2694" r:id="rId8"/>
    <p:sldId id="2695" r:id="rId9"/>
    <p:sldId id="2538" r:id="rId10"/>
    <p:sldId id="2601" r:id="rId11"/>
    <p:sldId id="2696" r:id="rId12"/>
    <p:sldId id="2697" r:id="rId13"/>
    <p:sldId id="571" r:id="rId14"/>
    <p:sldId id="665" r:id="rId15"/>
    <p:sldId id="2674" r:id="rId16"/>
    <p:sldId id="26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470" y="11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o, Nitika" userId="eb4dfd7f-5a13-4bd1-acb0-2d627733e6c8" providerId="ADAL" clId="{081CCC3B-19D9-4732-94BA-7D813D80CD11}"/>
    <pc:docChg chg="undo custSel modSld">
      <pc:chgData name="Mago, Nitika" userId="eb4dfd7f-5a13-4bd1-acb0-2d627733e6c8" providerId="ADAL" clId="{081CCC3B-19D9-4732-94BA-7D813D80CD11}" dt="2023-10-26T20:11:05.387" v="11" actId="1076"/>
      <pc:docMkLst>
        <pc:docMk/>
      </pc:docMkLst>
      <pc:sldChg chg="modSp mod">
        <pc:chgData name="Mago, Nitika" userId="eb4dfd7f-5a13-4bd1-acb0-2d627733e6c8" providerId="ADAL" clId="{081CCC3B-19D9-4732-94BA-7D813D80CD11}" dt="2023-10-26T20:07:13.952" v="7" actId="20577"/>
        <pc:sldMkLst>
          <pc:docMk/>
          <pc:sldMk cId="2188054726" sldId="270"/>
        </pc:sldMkLst>
        <pc:spChg chg="mod">
          <ac:chgData name="Mago, Nitika" userId="eb4dfd7f-5a13-4bd1-acb0-2d627733e6c8" providerId="ADAL" clId="{081CCC3B-19D9-4732-94BA-7D813D80CD11}" dt="2023-10-26T20:07:13.952" v="7" actId="20577"/>
          <ac:spMkLst>
            <pc:docMk/>
            <pc:sldMk cId="2188054726" sldId="270"/>
            <ac:spMk id="3" creationId="{00000000-0000-0000-0000-000000000000}"/>
          </ac:spMkLst>
        </pc:spChg>
      </pc:sldChg>
      <pc:sldChg chg="modSp mod">
        <pc:chgData name="Mago, Nitika" userId="eb4dfd7f-5a13-4bd1-acb0-2d627733e6c8" providerId="ADAL" clId="{081CCC3B-19D9-4732-94BA-7D813D80CD11}" dt="2023-10-26T20:11:05.387" v="11" actId="1076"/>
        <pc:sldMkLst>
          <pc:docMk/>
          <pc:sldMk cId="2112756717" sldId="2694"/>
        </pc:sldMkLst>
        <pc:spChg chg="mod">
          <ac:chgData name="Mago, Nitika" userId="eb4dfd7f-5a13-4bd1-acb0-2d627733e6c8" providerId="ADAL" clId="{081CCC3B-19D9-4732-94BA-7D813D80CD11}" dt="2023-10-26T20:11:05.387" v="11" actId="1076"/>
          <ac:spMkLst>
            <pc:docMk/>
            <pc:sldMk cId="2112756717" sldId="2694"/>
            <ac:spMk id="3" creationId="{FEE60E96-ECFB-4688-9D3E-E0963B973198}"/>
          </ac:spMkLst>
        </pc:spChg>
        <pc:spChg chg="mod">
          <ac:chgData name="Mago, Nitika" userId="eb4dfd7f-5a13-4bd1-acb0-2d627733e6c8" providerId="ADAL" clId="{081CCC3B-19D9-4732-94BA-7D813D80CD11}" dt="2023-10-26T20:09:29.041" v="9" actId="1076"/>
          <ac:spMkLst>
            <pc:docMk/>
            <pc:sldMk cId="2112756717" sldId="2694"/>
            <ac:spMk id="6" creationId="{88F79D10-ACD2-2BD0-ED70-F271EF64E62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0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8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Decker Removed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95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9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49362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3/09/19/2024_AS_Methodology_Sep_PDCWG_WMWG_REVISED_.zip" TargetMode="External"/><Relationship Id="rId2" Type="http://schemas.openxmlformats.org/officeDocument/2006/relationships/hyperlink" Target="https://www.ercot.com/files/docs/2023/09/19/2024__AS_Methodology_Sep_PDCWG_WMWG_REVISED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3/10/18/2024_as_methodology_oct_owg.zip" TargetMode="External"/><Relationship Id="rId5" Type="http://schemas.openxmlformats.org/officeDocument/2006/relationships/hyperlink" Target="https://www.ercot.com/files/docs/2023/10/10/2024_AS_Methodology_OCT_PDCWG_WMWG.zip" TargetMode="External"/><Relationship Id="rId4" Type="http://schemas.openxmlformats.org/officeDocument/2006/relationships/hyperlink" Target="https://www.ercot.com/files/docs/2023/10/06/2024_AS_Methodology_OCT_PDCWG_WMWG.zi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November 2, 2023 ROS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59775-5B2B-520B-386A-6D2C260868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1" dirty="0"/>
              <a:t>Balancing Operations Planning Staff</a:t>
            </a:r>
          </a:p>
          <a:p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Proposed 2024 Ancillary Service Methodology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BAB2-485A-3EBE-3986-131A805D0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/>
              <a:t>Cold Start-up Time of OFFNS Resources in 2023</a:t>
            </a:r>
            <a:endParaRPr lang="en-US" sz="2000">
              <a:solidFill>
                <a:schemeClr val="accent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014C3-FADA-0E3F-73F9-72BDC74D1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/>
              <a:t>Cold Start time of units that were providing Non-Spin using OFFNS status was analyzed at 5-min resolution.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BED07-3D48-F7E6-474E-529B7830F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B417274-3E1F-C2CF-C8E8-06B7521A796C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1514460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5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80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40664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01E8D8-D0ED-B512-FF37-F58F2AE7B354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3813103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04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95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9890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041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18267C-D0A8-79BF-3B2B-63EB604D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9EAB3-78D9-C94E-5A04-5C9237B2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2023 RUCs by Startup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810C1-AB12-B011-F733-B676FFDF6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B3690E-1593-960E-9432-4FA5F6BFD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90" y="1447666"/>
            <a:ext cx="7393477" cy="390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1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6EFC-C6BA-4321-8293-C3B40C9F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0E96-ECFB-4688-9D3E-E0963B973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753979"/>
            <a:ext cx="4267200" cy="2719992"/>
          </a:xfrm>
        </p:spPr>
        <p:txBody>
          <a:bodyPr lIns="91440" tIns="45720" rIns="91440" bIns="45720" anchor="t"/>
          <a:lstStyle/>
          <a:p>
            <a:pPr algn="just"/>
            <a:r>
              <a:rPr lang="en-US" sz="1400" dirty="0"/>
              <a:t>ERCOT has reviewed the methodology to determine minimum Ancillary Service (AS) requirements and is proposing the following changes for 2024.</a:t>
            </a:r>
          </a:p>
          <a:p>
            <a:pPr marL="556895" lvl="1" indent="-213995" algn="just"/>
            <a:r>
              <a:rPr lang="en-US" sz="1200" dirty="0"/>
              <a:t>No changes in the methodology used for computing Regulation Service. </a:t>
            </a:r>
          </a:p>
          <a:p>
            <a:pPr marL="856932" lvl="2" indent="-213995" algn="just"/>
            <a:r>
              <a:rPr lang="en-US" sz="1100" dirty="0"/>
              <a:t>To better reflect the balancing needs from the hour, ERCOT has updated the Net Load variability calculation to include additional accounting based on accumulated Area Control Error (ACE).</a:t>
            </a:r>
            <a:endParaRPr lang="en-US" sz="11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Remove the 2,800 MW RRS floor that is applied to summer peak hours for 2024. A Minimum 2,300 MW of RRS will apply to all hours.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8E052-6A20-4956-A66D-2E4B52AB5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id="{DDCE48B8-620D-0C0E-A164-43D55FB526B2}"/>
              </a:ext>
            </a:extLst>
          </p:cNvPr>
          <p:cNvSpPr txBox="1">
            <a:spLocks/>
          </p:cNvSpPr>
          <p:nvPr/>
        </p:nvSpPr>
        <p:spPr>
          <a:xfrm>
            <a:off x="4777410" y="157542"/>
            <a:ext cx="4154556" cy="31904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u="sng" cap="all" dirty="0"/>
              <a:t>2024 Methodology Review Timeline 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20, 2023 – PDCWG (</a:t>
            </a:r>
            <a:r>
              <a:rPr lang="en-US" sz="1400" dirty="0">
                <a:solidFill>
                  <a:schemeClr val="accent2"/>
                </a:solidFill>
                <a:hlinkClick r:id="rId2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22, 2023 – WMWG (</a:t>
            </a:r>
            <a:r>
              <a:rPr lang="en-US" sz="1400" dirty="0">
                <a:solidFill>
                  <a:schemeClr val="accent2"/>
                </a:solidFill>
                <a:hlinkClick r:id="rId3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i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6, 2023 – WMWG (</a:t>
            </a:r>
            <a:r>
              <a:rPr lang="en-US" sz="1400" dirty="0">
                <a:solidFill>
                  <a:schemeClr val="accent2"/>
                </a:solidFill>
                <a:hlinkClick r:id="rId4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10, 2022 – PDCWG (</a:t>
            </a:r>
            <a:r>
              <a:rPr lang="en-US" sz="1400" dirty="0">
                <a:solidFill>
                  <a:schemeClr val="accent2"/>
                </a:solidFill>
                <a:hlinkClick r:id="rId5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19, 2023 – OWG (</a:t>
            </a:r>
            <a:r>
              <a:rPr lang="en-US" sz="1400" dirty="0">
                <a:solidFill>
                  <a:schemeClr val="accent2"/>
                </a:solidFill>
                <a:hlinkClick r:id="rId6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November 01, 2023 – WMS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November 02, 2023 – ROS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04, 2023 – TAC</a:t>
            </a:r>
            <a:endParaRPr lang="en-US" sz="11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19, 2023 – </a:t>
            </a:r>
            <a:r>
              <a:rPr lang="en-US" sz="1400" dirty="0" err="1">
                <a:solidFill>
                  <a:schemeClr val="accent2"/>
                </a:solidFill>
              </a:rPr>
              <a:t>BoD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F79D10-ACD2-2BD0-ED70-F271EF64E620}"/>
              </a:ext>
            </a:extLst>
          </p:cNvPr>
          <p:cNvSpPr txBox="1">
            <a:spLocks/>
          </p:cNvSpPr>
          <p:nvPr/>
        </p:nvSpPr>
        <p:spPr>
          <a:xfrm>
            <a:off x="304801" y="3397701"/>
            <a:ext cx="8627165" cy="277301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 algn="just"/>
            <a:r>
              <a:rPr lang="en-US" sz="1200" dirty="0"/>
              <a:t>Change methodology for ERCOT Contingency Reserve Service (ECRS) to (1) Adjust the risk coverage during sunset hours to be at least 90</a:t>
            </a:r>
            <a:r>
              <a:rPr lang="en-US" sz="1200" baseline="30000" dirty="0"/>
              <a:t>th</a:t>
            </a:r>
            <a:r>
              <a:rPr lang="en-US" sz="1200" dirty="0"/>
              <a:t> percentile, (2) Adjust the frequency recovery portion such that it (2)(a) uses 2 years of historic information and cover 60% of historic net load and inertia conditions; and (2)(b) accounts for Regulation requirement in the hour.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Change methodology for Non-Spinning Reserve Service (Non-Spin) quantities specifically for HE23 to HE02 in Winter and HE23 in to HE06 rest of the year to be computed using 68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hourly average net load forecast error. Non-Spin quantities during rest of the hours will be based on 75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(HA) hourly average net load forecast error to compute Non-Spin quantities. The percentile used will be based on risk of a net load up-ramp in these hours.</a:t>
            </a:r>
          </a:p>
          <a:p>
            <a:pPr algn="just"/>
            <a:r>
              <a:rPr lang="en-US" sz="1400" dirty="0"/>
              <a:t>Lastly, NERC’s preliminary BAL-003 Interconnection Frequency Response Obligation (IFRO) for Operating Year (OY) 2024 assessment for ERCOT shows a decrease in ERCOT’s IFRO. In order to align with ERCOT’s new IFRO, the minimum RRS-PFR limit for 2024 will change to 1,185 MW.</a:t>
            </a:r>
          </a:p>
          <a:p>
            <a:pPr algn="just"/>
            <a:r>
              <a:rPr lang="en-US" sz="1400" i="1" dirty="0"/>
              <a:t>Note that, while the quantities of each AS are set based on an analysis of certain risks, these are not necessarily the only reasons why each AS is needed.</a:t>
            </a:r>
          </a:p>
          <a:p>
            <a:pPr lvl="1" algn="just"/>
            <a:endParaRPr lang="en-US" sz="400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275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E7A7B-2951-5428-346A-3D979213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Thoughts on IMM AS Methodology Recommendation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3B43D2-D65F-5989-DBB6-52568ED9BC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68122"/>
              </p:ext>
            </p:extLst>
          </p:nvPr>
        </p:nvGraphicFramePr>
        <p:xfrm>
          <a:off x="339587" y="843011"/>
          <a:ext cx="8458200" cy="535485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586948">
                  <a:extLst>
                    <a:ext uri="{9D8B030D-6E8A-4147-A177-3AD203B41FA5}">
                      <a16:colId xmlns:a16="http://schemas.microsoft.com/office/drawing/2014/main" val="1951966041"/>
                    </a:ext>
                  </a:extLst>
                </a:gridCol>
                <a:gridCol w="2855843">
                  <a:extLst>
                    <a:ext uri="{9D8B030D-6E8A-4147-A177-3AD203B41FA5}">
                      <a16:colId xmlns:a16="http://schemas.microsoft.com/office/drawing/2014/main" val="1499383194"/>
                    </a:ext>
                  </a:extLst>
                </a:gridCol>
                <a:gridCol w="4015409">
                  <a:extLst>
                    <a:ext uri="{9D8B030D-6E8A-4147-A177-3AD203B41FA5}">
                      <a16:colId xmlns:a16="http://schemas.microsoft.com/office/drawing/2014/main" val="3503322502"/>
                    </a:ext>
                  </a:extLst>
                </a:gridCol>
              </a:tblGrid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IMM Recommendation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ERCOT Comments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019877"/>
                  </a:ext>
                </a:extLst>
              </a:tr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Remove the 2,800 MW floor on RRS.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Agree with this recommendation.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71019"/>
                  </a:ext>
                </a:extLst>
              </a:tr>
              <a:tr h="121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ECRS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the frequency recovery MW procurement for ECRS.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is proposing to adjust the frequency recovery portion such that it (a) uses 2 years of historic information and cover 60% of historic net load and inertia conditions; and (b) accounts for Regulation requirement in the hour. These changes overall reduce the frequency recovery MW portion of ECRS quantity.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728457"/>
                  </a:ext>
                </a:extLst>
              </a:tr>
              <a:tr h="10827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Use 10-minute ahead net load errors for ECRS methodology.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30 Minute Ahead net load forecast errors reflect the magnitude uncertainty that ECRS would be relied upon to cover till resources providing offline Non-Spin are online and ready for dispatch. Offline Non-Spin resources can have a cold start time of </a:t>
                      </a:r>
                      <a:r>
                        <a:rPr lang="en-US" sz="1200" u="none" strike="noStrike" dirty="0" err="1">
                          <a:effectLst/>
                        </a:rPr>
                        <a:t>upto</a:t>
                      </a:r>
                      <a:r>
                        <a:rPr lang="en-US" sz="1200" u="none" strike="noStrike" dirty="0">
                          <a:effectLst/>
                        </a:rPr>
                        <a:t> 30min.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55895"/>
                  </a:ext>
                </a:extLst>
              </a:tr>
              <a:tr h="9482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ECRS duration requirement back to one hour – requiring that resources providing ECRS be able to deploy for at least two hours effectively reduced energy storage resource participation by half.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While this is not directly related to AS Methodology, it is worth noting that, the </a:t>
                      </a:r>
                      <a:r>
                        <a:rPr lang="en-US" sz="1200" u="none" strike="noStrike" dirty="0" err="1">
                          <a:effectLst/>
                        </a:rPr>
                        <a:t>BoD</a:t>
                      </a:r>
                      <a:r>
                        <a:rPr lang="en-US" sz="1200" u="none" strike="noStrike" dirty="0">
                          <a:effectLst/>
                        </a:rPr>
                        <a:t> approved version of NPRR1186 keeps the duration requirement for ECRS from a qualification perspective but specifies that the minimum State-Of-Charge needed to provide ECRS will be set per a 1-hour requirement. This change may influence a change in ESR participation for ECRS.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982388"/>
                  </a:ext>
                </a:extLst>
              </a:tr>
              <a:tr h="10827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Non-Spin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Change the non-spin 6-hour ahead error requirement to 3-hour ahead.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6 Hour Ahead net load forecast errors reflect the magnitude uncertainty that Non-Spin would be relied upon to cover till offline resources can be committed, are online and ready for dispatch. 6 hours reflects lead times of typical resources that are offline and available for commitment on tighter days.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5331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011AC-BD16-C81F-7198-F66528445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1977-3865-45B3-9599-8F41569C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Hourly Average Regulation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A8D61-CF4D-452E-81E4-E76A2F6D8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48F254-E01E-69CB-E3E7-562A936A5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94" y="3485997"/>
            <a:ext cx="8059611" cy="27617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D9D4A7-EBA2-A7D1-1E00-302BE7D15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94" y="667273"/>
            <a:ext cx="8059611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AA58-C98D-6744-EF53-1DBF2105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Hourly Average RRS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A77F9-1E3B-BB9D-2343-FDEEFC5A8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91142F-E67D-8F8C-5B3B-1B66AEF0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15" y="1129284"/>
            <a:ext cx="8036370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405D-4E02-51BF-0FD1-85119B0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Hourly Average ECRS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188B5-08D8-102B-73FF-527B08980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C3E902-8C5D-069E-874A-0FAD978E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25" y="1129284"/>
            <a:ext cx="8543349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A3D-4FCC-4AEB-99EC-86856FE0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Hourly Average Non-Spin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73574-514B-4D9A-B81B-D7A58F2FA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467288-8DA3-B997-F2B4-733F6A2AF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02" y="1127560"/>
            <a:ext cx="8437595" cy="460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C65DD900-E414-0671-DEAA-9C5C01A8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12E6491-A96A-E5EE-A56D-2DB2E588B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Below is a summary of the proposed changes to the methodology used for computing minimum AS quantities for 2024, </a:t>
            </a:r>
          </a:p>
          <a:p>
            <a:pPr lvl="1"/>
            <a:r>
              <a:rPr lang="en-US" sz="1400" dirty="0"/>
              <a:t>ERCOT is not proposing any changes in the methodology used to compute Regulation Service. </a:t>
            </a:r>
          </a:p>
          <a:p>
            <a:pPr lvl="1"/>
            <a:r>
              <a:rPr lang="en-US" sz="1400" dirty="0"/>
              <a:t>ERCOT is proposing changes in the methodologies used to compute Responsive Reserve Service (one change), ERCOT Contingency Reserve Service (three changes) and Non-Spinning Reserve Service (one change) requirements. </a:t>
            </a:r>
          </a:p>
          <a:p>
            <a:endParaRPr lang="en-US" sz="1400" dirty="0"/>
          </a:p>
          <a:p>
            <a:r>
              <a:rPr lang="en-US" sz="1400" dirty="0"/>
              <a:t>Spreadsheets that contain the preliminary quantities from Jan to Sep 2024 and a redline version of the AS Methodology document have been posted on today’s meeting page.</a:t>
            </a:r>
          </a:p>
          <a:p>
            <a:endParaRPr lang="en-US" sz="1400" dirty="0"/>
          </a:p>
          <a:p>
            <a:r>
              <a:rPr lang="en-US" sz="1400" dirty="0"/>
              <a:t>ERCOT is seeking endorsement on ERCOT’s proposed methodology for computing minimum AS quantities for 2024.</a:t>
            </a:r>
          </a:p>
          <a:p>
            <a:endParaRPr lang="en-US" sz="1400" dirty="0"/>
          </a:p>
          <a:p>
            <a:endParaRPr lang="en-US" sz="1400" i="1" dirty="0"/>
          </a:p>
          <a:p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4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Appendix </a:t>
            </a:r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392B6A48ECE1499725E89436B59D53" ma:contentTypeVersion="5" ma:contentTypeDescription="Create a new document." ma:contentTypeScope="" ma:versionID="46cafba78e0fc86905c908de416392bb">
  <xsd:schema xmlns:xsd="http://www.w3.org/2001/XMLSchema" xmlns:xs="http://www.w3.org/2001/XMLSchema" xmlns:p="http://schemas.microsoft.com/office/2006/metadata/properties" xmlns:ns2="f685203b-1255-41d2-8f70-b98a843edfb9" xmlns:ns3="54b2f64a-4128-45e5-885e-00415c90a28b" targetNamespace="http://schemas.microsoft.com/office/2006/metadata/properties" ma:root="true" ma:fieldsID="2f70e961ef948903a59a8ba751650114" ns2:_="" ns3:_="">
    <xsd:import namespace="f685203b-1255-41d2-8f70-b98a843edfb9"/>
    <xsd:import namespace="54b2f64a-4128-45e5-885e-00415c90a2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5203b-1255-41d2-8f70-b98a843edf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b2f64a-4128-45e5-885e-00415c90a28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b2f64a-4128-45e5-885e-00415c90a28b">
      <UserInfo>
        <DisplayName>Billo, Jeffrey</DisplayName>
        <AccountId>28</AccountId>
        <AccountType/>
      </UserInfo>
      <UserInfo>
        <DisplayName>Woodfin, Dan</DisplayName>
        <AccountId>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2B00E64-9C05-430C-8855-C2D6494593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9B9A31-C894-4D84-8B77-DBCBB8242556}">
  <ds:schemaRefs>
    <ds:schemaRef ds:uri="54b2f64a-4128-45e5-885e-00415c90a28b"/>
    <ds:schemaRef ds:uri="f685203b-1255-41d2-8f70-b98a843edf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03BB512-7610-49F0-9AA5-322B199EBFF5}">
  <ds:schemaRefs>
    <ds:schemaRef ds:uri="54b2f64a-4128-45e5-885e-00415c90a28b"/>
    <ds:schemaRef ds:uri="f685203b-1255-41d2-8f70-b98a843edf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1228</Words>
  <Application>Microsoft Office PowerPoint</Application>
  <PresentationFormat>On-screen Show (4:3)</PresentationFormat>
  <Paragraphs>218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Thoughts on IMM AS Methodology Recommendation</vt:lpstr>
      <vt:lpstr>Hourly Average Regulation Comparison</vt:lpstr>
      <vt:lpstr>Hourly Average RRS Comparison</vt:lpstr>
      <vt:lpstr>Hourly Average ECRS Comparison</vt:lpstr>
      <vt:lpstr>Hourly Average Non-Spin Comparison</vt:lpstr>
      <vt:lpstr>Summary</vt:lpstr>
      <vt:lpstr>PowerPoint Presentation</vt:lpstr>
      <vt:lpstr>Cold Start-up Time of OFFNS Resources in 2023</vt:lpstr>
      <vt:lpstr>2023 RUCs by Startup Time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</cp:revision>
  <dcterms:created xsi:type="dcterms:W3CDTF">2016-04-16T13:25:21Z</dcterms:created>
  <dcterms:modified xsi:type="dcterms:W3CDTF">2023-10-26T20:11:06Z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2023-07-13T14:59:07Z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fa107c1a-d783-4e0a-a093-2d49d1fd4b08</vt:lpwstr>
  </property>
  <property fmtid="{D5CDD505-2E9C-101B-9397-08002B2CF9AE}" pid="8" name="MSIP_Label_7084cbda-52b8-46fb-a7b7-cb5bd465ed85_ContentBits">
    <vt:lpwstr>0</vt:lpwstr>
  </property>
  <property fmtid="{D5CDD505-2E9C-101B-9397-08002B2CF9AE}" pid="9" name="ContentTypeId">
    <vt:lpwstr>0x01010030392B6A48ECE1499725E89436B59D53</vt:lpwstr>
  </property>
</Properties>
</file>