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 id="2147483700" r:id="rId5"/>
    <p:sldMasterId id="2147483702" r:id="rId6"/>
  </p:sldMasterIdLst>
  <p:notesMasterIdLst>
    <p:notesMasterId r:id="rId41"/>
  </p:notesMasterIdLst>
  <p:handoutMasterIdLst>
    <p:handoutMasterId r:id="rId42"/>
  </p:handoutMasterIdLst>
  <p:sldIdLst>
    <p:sldId id="270" r:id="rId7"/>
    <p:sldId id="2701" r:id="rId8"/>
    <p:sldId id="2702" r:id="rId9"/>
    <p:sldId id="2672" r:id="rId10"/>
    <p:sldId id="2678" r:id="rId11"/>
    <p:sldId id="2679" r:id="rId12"/>
    <p:sldId id="2707" r:id="rId13"/>
    <p:sldId id="2703" r:id="rId14"/>
    <p:sldId id="2575" r:id="rId15"/>
    <p:sldId id="2579" r:id="rId16"/>
    <p:sldId id="2578" r:id="rId17"/>
    <p:sldId id="2447" r:id="rId18"/>
    <p:sldId id="2618" r:id="rId19"/>
    <p:sldId id="2704" r:id="rId20"/>
    <p:sldId id="2602" r:id="rId21"/>
    <p:sldId id="2604" r:id="rId22"/>
    <p:sldId id="2603" r:id="rId23"/>
    <p:sldId id="2598" r:id="rId24"/>
    <p:sldId id="2674" r:id="rId25"/>
    <p:sldId id="2615" r:id="rId26"/>
    <p:sldId id="2705" r:id="rId27"/>
    <p:sldId id="2689" r:id="rId28"/>
    <p:sldId id="2690" r:id="rId29"/>
    <p:sldId id="2692" r:id="rId30"/>
    <p:sldId id="618" r:id="rId31"/>
    <p:sldId id="2671" r:id="rId32"/>
    <p:sldId id="2480" r:id="rId33"/>
    <p:sldId id="596" r:id="rId34"/>
    <p:sldId id="597" r:id="rId35"/>
    <p:sldId id="2697" r:id="rId36"/>
    <p:sldId id="2698" r:id="rId37"/>
    <p:sldId id="2699" r:id="rId38"/>
    <p:sldId id="2700" r:id="rId39"/>
    <p:sldId id="571"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CC8"/>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C20E7D-0E5C-4CF9-ACBE-F61F9FED4B86}" v="6" dt="2023-11-01T19:28:48.09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623" autoAdjust="0"/>
    <p:restoredTop sz="94660"/>
  </p:normalViewPr>
  <p:slideViewPr>
    <p:cSldViewPr snapToGrid="0">
      <p:cViewPr varScale="1">
        <p:scale>
          <a:sx n="119" d="100"/>
          <a:sy n="119" d="100"/>
        </p:scale>
        <p:origin x="894" y="114"/>
      </p:cViewPr>
      <p:guideLst>
        <p:guide orient="horz" pos="2160"/>
        <p:guide pos="2880"/>
      </p:guideLst>
    </p:cSldViewPr>
  </p:slideViewPr>
  <p:notesTextViewPr>
    <p:cViewPr>
      <p:scale>
        <a:sx n="75" d="100"/>
        <a:sy n="75" d="100"/>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microsoft.com/office/2015/10/relationships/revisionInfo" Target="revisionInfo.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commentAuthors" Target="commentAuthors.xml"/><Relationship Id="rId48" Type="http://schemas.microsoft.com/office/2016/11/relationships/changesInfo" Target="changesInfos/changesInfo1.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heme" Target="theme/theme1.xml"/><Relationship Id="rId20" Type="http://schemas.openxmlformats.org/officeDocument/2006/relationships/slide" Target="slides/slide14.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o, Nitika" userId="eb4dfd7f-5a13-4bd1-acb0-2d627733e6c8" providerId="ADAL" clId="{78C20E7D-0E5C-4CF9-ACBE-F61F9FED4B86}"/>
    <pc:docChg chg="undo custSel addSld delSld modSld">
      <pc:chgData name="Mago, Nitika" userId="eb4dfd7f-5a13-4bd1-acb0-2d627733e6c8" providerId="ADAL" clId="{78C20E7D-0E5C-4CF9-ACBE-F61F9FED4B86}" dt="2023-11-01T19:29:43.271" v="29" actId="1076"/>
      <pc:docMkLst>
        <pc:docMk/>
      </pc:docMkLst>
      <pc:sldChg chg="modSp mod">
        <pc:chgData name="Mago, Nitika" userId="eb4dfd7f-5a13-4bd1-acb0-2d627733e6c8" providerId="ADAL" clId="{78C20E7D-0E5C-4CF9-ACBE-F61F9FED4B86}" dt="2023-11-01T19:29:43.271" v="29" actId="1076"/>
        <pc:sldMkLst>
          <pc:docMk/>
          <pc:sldMk cId="2188054726" sldId="270"/>
        </pc:sldMkLst>
        <pc:spChg chg="mod">
          <ac:chgData name="Mago, Nitika" userId="eb4dfd7f-5a13-4bd1-acb0-2d627733e6c8" providerId="ADAL" clId="{78C20E7D-0E5C-4CF9-ACBE-F61F9FED4B86}" dt="2023-11-01T19:29:43.271" v="29" actId="1076"/>
          <ac:spMkLst>
            <pc:docMk/>
            <pc:sldMk cId="2188054726" sldId="270"/>
            <ac:spMk id="2" creationId="{A2D59775-5B2B-520B-386A-6D2C260868D6}"/>
          </ac:spMkLst>
        </pc:spChg>
        <pc:spChg chg="mod">
          <ac:chgData name="Mago, Nitika" userId="eb4dfd7f-5a13-4bd1-acb0-2d627733e6c8" providerId="ADAL" clId="{78C20E7D-0E5C-4CF9-ACBE-F61F9FED4B86}" dt="2023-10-26T20:10:06.582" v="2" actId="20577"/>
          <ac:spMkLst>
            <pc:docMk/>
            <pc:sldMk cId="2188054726" sldId="270"/>
            <ac:spMk id="3" creationId="{00000000-0000-0000-0000-000000000000}"/>
          </ac:spMkLst>
        </pc:spChg>
      </pc:sldChg>
      <pc:sldChg chg="add">
        <pc:chgData name="Mago, Nitika" userId="eb4dfd7f-5a13-4bd1-acb0-2d627733e6c8" providerId="ADAL" clId="{78C20E7D-0E5C-4CF9-ACBE-F61F9FED4B86}" dt="2023-10-26T20:08:30.930" v="1"/>
        <pc:sldMkLst>
          <pc:docMk/>
          <pc:sldMk cId="1221041717" sldId="2674"/>
        </pc:sldMkLst>
      </pc:sldChg>
      <pc:sldChg chg="add">
        <pc:chgData name="Mago, Nitika" userId="eb4dfd7f-5a13-4bd1-acb0-2d627733e6c8" providerId="ADAL" clId="{78C20E7D-0E5C-4CF9-ACBE-F61F9FED4B86}" dt="2023-11-01T19:27:22.642" v="4"/>
        <pc:sldMkLst>
          <pc:docMk/>
          <pc:sldMk cId="3603532224" sldId="2697"/>
        </pc:sldMkLst>
      </pc:sldChg>
      <pc:sldChg chg="addSp delSp modSp mod">
        <pc:chgData name="Mago, Nitika" userId="eb4dfd7f-5a13-4bd1-acb0-2d627733e6c8" providerId="ADAL" clId="{78C20E7D-0E5C-4CF9-ACBE-F61F9FED4B86}" dt="2023-11-01T19:29:23.848" v="22" actId="404"/>
        <pc:sldMkLst>
          <pc:docMk/>
          <pc:sldMk cId="1604346642" sldId="2698"/>
        </pc:sldMkLst>
        <pc:spChg chg="mod">
          <ac:chgData name="Mago, Nitika" userId="eb4dfd7f-5a13-4bd1-acb0-2d627733e6c8" providerId="ADAL" clId="{78C20E7D-0E5C-4CF9-ACBE-F61F9FED4B86}" dt="2023-11-01T19:29:23.848" v="22" actId="404"/>
          <ac:spMkLst>
            <pc:docMk/>
            <pc:sldMk cId="1604346642" sldId="2698"/>
            <ac:spMk id="2" creationId="{F7B76A18-E4F0-4610-A6CB-F96564616443}"/>
          </ac:spMkLst>
        </pc:spChg>
        <pc:picChg chg="add mod">
          <ac:chgData name="Mago, Nitika" userId="eb4dfd7f-5a13-4bd1-acb0-2d627733e6c8" providerId="ADAL" clId="{78C20E7D-0E5C-4CF9-ACBE-F61F9FED4B86}" dt="2023-11-01T19:28:06.138" v="9" actId="1076"/>
          <ac:picMkLst>
            <pc:docMk/>
            <pc:sldMk cId="1604346642" sldId="2698"/>
            <ac:picMk id="3" creationId="{6D1C137A-24CD-4FB7-5141-3335E2082F50}"/>
          </ac:picMkLst>
        </pc:picChg>
        <pc:picChg chg="del">
          <ac:chgData name="Mago, Nitika" userId="eb4dfd7f-5a13-4bd1-acb0-2d627733e6c8" providerId="ADAL" clId="{78C20E7D-0E5C-4CF9-ACBE-F61F9FED4B86}" dt="2023-11-01T19:27:54.034" v="6" actId="478"/>
          <ac:picMkLst>
            <pc:docMk/>
            <pc:sldMk cId="1604346642" sldId="2698"/>
            <ac:picMk id="5" creationId="{4BEA6406-1ABF-EBFD-6D8F-02040B7F5F58}"/>
          </ac:picMkLst>
        </pc:picChg>
      </pc:sldChg>
      <pc:sldChg chg="addSp delSp modSp mod">
        <pc:chgData name="Mago, Nitika" userId="eb4dfd7f-5a13-4bd1-acb0-2d627733e6c8" providerId="ADAL" clId="{78C20E7D-0E5C-4CF9-ACBE-F61F9FED4B86}" dt="2023-11-01T19:29:29.768" v="25" actId="404"/>
        <pc:sldMkLst>
          <pc:docMk/>
          <pc:sldMk cId="498466997" sldId="2699"/>
        </pc:sldMkLst>
        <pc:spChg chg="mod">
          <ac:chgData name="Mago, Nitika" userId="eb4dfd7f-5a13-4bd1-acb0-2d627733e6c8" providerId="ADAL" clId="{78C20E7D-0E5C-4CF9-ACBE-F61F9FED4B86}" dt="2023-11-01T19:29:29.768" v="25" actId="404"/>
          <ac:spMkLst>
            <pc:docMk/>
            <pc:sldMk cId="498466997" sldId="2699"/>
            <ac:spMk id="2" creationId="{F7B76A18-E4F0-4610-A6CB-F96564616443}"/>
          </ac:spMkLst>
        </pc:spChg>
        <pc:picChg chg="add mod">
          <ac:chgData name="Mago, Nitika" userId="eb4dfd7f-5a13-4bd1-acb0-2d627733e6c8" providerId="ADAL" clId="{78C20E7D-0E5C-4CF9-ACBE-F61F9FED4B86}" dt="2023-11-01T19:28:30.914" v="13" actId="1076"/>
          <ac:picMkLst>
            <pc:docMk/>
            <pc:sldMk cId="498466997" sldId="2699"/>
            <ac:picMk id="3" creationId="{E45B38BB-944B-AA4A-9FD7-42EC5FFE975C}"/>
          </ac:picMkLst>
        </pc:picChg>
        <pc:picChg chg="del">
          <ac:chgData name="Mago, Nitika" userId="eb4dfd7f-5a13-4bd1-acb0-2d627733e6c8" providerId="ADAL" clId="{78C20E7D-0E5C-4CF9-ACBE-F61F9FED4B86}" dt="2023-11-01T19:28:19.998" v="10" actId="478"/>
          <ac:picMkLst>
            <pc:docMk/>
            <pc:sldMk cId="498466997" sldId="2699"/>
            <ac:picMk id="6" creationId="{DD44964B-491D-7043-D691-8028466DF270}"/>
          </ac:picMkLst>
        </pc:picChg>
      </pc:sldChg>
      <pc:sldChg chg="addSp delSp modSp mod">
        <pc:chgData name="Mago, Nitika" userId="eb4dfd7f-5a13-4bd1-acb0-2d627733e6c8" providerId="ADAL" clId="{78C20E7D-0E5C-4CF9-ACBE-F61F9FED4B86}" dt="2023-11-01T19:29:35.511" v="28" actId="404"/>
        <pc:sldMkLst>
          <pc:docMk/>
          <pc:sldMk cId="2880746932" sldId="2700"/>
        </pc:sldMkLst>
        <pc:spChg chg="mod">
          <ac:chgData name="Mago, Nitika" userId="eb4dfd7f-5a13-4bd1-acb0-2d627733e6c8" providerId="ADAL" clId="{78C20E7D-0E5C-4CF9-ACBE-F61F9FED4B86}" dt="2023-11-01T19:29:35.511" v="28" actId="404"/>
          <ac:spMkLst>
            <pc:docMk/>
            <pc:sldMk cId="2880746932" sldId="2700"/>
            <ac:spMk id="2" creationId="{F7B76A18-E4F0-4610-A6CB-F96564616443}"/>
          </ac:spMkLst>
        </pc:spChg>
        <pc:picChg chg="add mod">
          <ac:chgData name="Mago, Nitika" userId="eb4dfd7f-5a13-4bd1-acb0-2d627733e6c8" providerId="ADAL" clId="{78C20E7D-0E5C-4CF9-ACBE-F61F9FED4B86}" dt="2023-11-01T19:29:05.411" v="17" actId="1076"/>
          <ac:picMkLst>
            <pc:docMk/>
            <pc:sldMk cId="2880746932" sldId="2700"/>
            <ac:picMk id="3" creationId="{5DA1A4A8-1C6B-63F0-DCD9-9D80C1DA5757}"/>
          </ac:picMkLst>
        </pc:picChg>
        <pc:picChg chg="del">
          <ac:chgData name="Mago, Nitika" userId="eb4dfd7f-5a13-4bd1-acb0-2d627733e6c8" providerId="ADAL" clId="{78C20E7D-0E5C-4CF9-ACBE-F61F9FED4B86}" dt="2023-11-01T19:28:46.470" v="14" actId="478"/>
          <ac:picMkLst>
            <pc:docMk/>
            <pc:sldMk cId="2880746932" sldId="2700"/>
            <ac:picMk id="5" creationId="{D153206E-622A-72D7-A5D0-77AEDE06CD4D}"/>
          </ac:picMkLst>
        </pc:picChg>
      </pc:sldChg>
      <pc:sldChg chg="modSp mod">
        <pc:chgData name="Mago, Nitika" userId="eb4dfd7f-5a13-4bd1-acb0-2d627733e6c8" providerId="ADAL" clId="{78C20E7D-0E5C-4CF9-ACBE-F61F9FED4B86}" dt="2023-10-26T20:10:12.261" v="3" actId="1076"/>
        <pc:sldMkLst>
          <pc:docMk/>
          <pc:sldMk cId="1801044705" sldId="2701"/>
        </pc:sldMkLst>
        <pc:spChg chg="mod">
          <ac:chgData name="Mago, Nitika" userId="eb4dfd7f-5a13-4bd1-acb0-2d627733e6c8" providerId="ADAL" clId="{78C20E7D-0E5C-4CF9-ACBE-F61F9FED4B86}" dt="2023-10-26T20:10:12.261" v="3" actId="1076"/>
          <ac:spMkLst>
            <pc:docMk/>
            <pc:sldMk cId="1801044705" sldId="2701"/>
            <ac:spMk id="3" creationId="{FEE60E96-ECFB-4688-9D3E-E0963B973198}"/>
          </ac:spMkLst>
        </pc:spChg>
      </pc:sldChg>
      <pc:sldChg chg="del">
        <pc:chgData name="Mago, Nitika" userId="eb4dfd7f-5a13-4bd1-acb0-2d627733e6c8" providerId="ADAL" clId="{78C20E7D-0E5C-4CF9-ACBE-F61F9FED4B86}" dt="2023-11-01T19:27:24.290" v="5" actId="47"/>
        <pc:sldMkLst>
          <pc:docMk/>
          <pc:sldMk cId="4013535195" sldId="2706"/>
        </pc:sldMkLst>
      </pc:sldChg>
      <pc:sldChg chg="add">
        <pc:chgData name="Mago, Nitika" userId="eb4dfd7f-5a13-4bd1-acb0-2d627733e6c8" providerId="ADAL" clId="{78C20E7D-0E5C-4CF9-ACBE-F61F9FED4B86}" dt="2023-10-26T20:08:10.067" v="0"/>
        <pc:sldMkLst>
          <pc:docMk/>
          <pc:sldMk cId="2647127256" sldId="2707"/>
        </pc:sldMkLst>
      </pc:sldChg>
    </pc:docChg>
  </pc:docChgLst>
</pc:chgInfo>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https://ercot-my.sharepoint.com/personal/weifeng_li_ercot_com/Documents/Desktop/Studies/2024%20AS%20Methodology/AS%20Comparison/2023_Regulation_v8_NewCharts_REVISED.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https://ercot-my.sharepoint.com/personal/weifeng_li_ercot_com/Documents/Desktop/Studies/2024%20AS%20Methodology/AS%20Comparison/2023_Regulation_v8_NewCharts_REVISED.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a:solidFill>
                  <a:srgbClr val="00AEC7"/>
                </a:solidFill>
                <a:latin typeface="Arial" panose="020B0604020202020204" pitchFamily="34" charset="0"/>
                <a:cs typeface="Arial" panose="020B0604020202020204" pitchFamily="34" charset="0"/>
              </a:defRPr>
            </a:pPr>
            <a:r>
              <a:rPr lang="en-US" sz="1600">
                <a:solidFill>
                  <a:srgbClr val="00AEC7"/>
                </a:solidFill>
                <a:latin typeface="Arial" panose="020B0604020202020204" pitchFamily="34" charset="0"/>
                <a:cs typeface="Arial" panose="020B0604020202020204" pitchFamily="34" charset="0"/>
              </a:rPr>
              <a:t>Reg-Up Adjustment per</a:t>
            </a:r>
            <a:r>
              <a:rPr lang="en-US" sz="1600" baseline="0">
                <a:solidFill>
                  <a:srgbClr val="00AEC7"/>
                </a:solidFill>
                <a:latin typeface="Arial" panose="020B0604020202020204" pitchFamily="34" charset="0"/>
                <a:cs typeface="Arial" panose="020B0604020202020204" pitchFamily="34" charset="0"/>
              </a:rPr>
              <a:t> 1000 MW increase in Wind Installed Capacity</a:t>
            </a:r>
            <a:endParaRPr lang="en-US" sz="1600">
              <a:solidFill>
                <a:srgbClr val="00AEC7"/>
              </a:solidFill>
              <a:latin typeface="Arial" panose="020B0604020202020204" pitchFamily="34" charset="0"/>
              <a:cs typeface="Arial" panose="020B0604020202020204" pitchFamily="34" charset="0"/>
            </a:endParaRPr>
          </a:p>
        </c:rich>
      </c:tx>
      <c:overlay val="0"/>
    </c:title>
    <c:autoTitleDeleted val="0"/>
    <c:plotArea>
      <c:layout/>
      <c:barChart>
        <c:barDir val="col"/>
        <c:grouping val="clustered"/>
        <c:varyColors val="0"/>
        <c:ser>
          <c:idx val="0"/>
          <c:order val="0"/>
          <c:tx>
            <c:strRef>
              <c:f>'2024 Wind Adj Table'!$B$1</c:f>
              <c:strCache>
                <c:ptCount val="1"/>
                <c:pt idx="0">
                  <c:v>2023 Reg-Up Adj.</c:v>
                </c:pt>
              </c:strCache>
            </c:strRef>
          </c:tx>
          <c:spPr>
            <a:solidFill>
              <a:srgbClr val="00AEC7"/>
            </a:solidFill>
            <a:ln>
              <a:noFill/>
            </a:ln>
          </c:spPr>
          <c:invertIfNegative val="0"/>
          <c:cat>
            <c:strRef>
              <c:f>'2024 Wind Adj Table'!$A$2:$A$13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'2024 Wind Adj Table'!$B$2:$B$13</c:f>
              <c:numCache>
                <c:formatCode>General</c:formatCode>
                <c:ptCount val="12"/>
                <c:pt idx="0">
                  <c:v>1.379847677243909</c:v>
                </c:pt>
                <c:pt idx="1">
                  <c:v>1.5038821632314952</c:v>
                </c:pt>
                <c:pt idx="2">
                  <c:v>1.8327936890386993</c:v>
                </c:pt>
                <c:pt idx="3">
                  <c:v>1.8060038465221699</c:v>
                </c:pt>
                <c:pt idx="4">
                  <c:v>1.699744928474783</c:v>
                </c:pt>
                <c:pt idx="5">
                  <c:v>1.3778814728831221</c:v>
                </c:pt>
                <c:pt idx="6">
                  <c:v>1.120598751207931</c:v>
                </c:pt>
                <c:pt idx="7">
                  <c:v>1.1201248280533731</c:v>
                </c:pt>
                <c:pt idx="8">
                  <c:v>1.3029838045275139</c:v>
                </c:pt>
                <c:pt idx="9">
                  <c:v>1.247918368433605</c:v>
                </c:pt>
                <c:pt idx="10">
                  <c:v>1.2648590901107475</c:v>
                </c:pt>
                <c:pt idx="11">
                  <c:v>1.3285662865384849</c:v>
                </c:pt>
              </c:numCache>
            </c:numRef>
          </c:val>
          <c:extLst>
            <c:ext xmlns:c16="http://schemas.microsoft.com/office/drawing/2014/chart" uri="{C3380CC4-5D6E-409C-BE32-E72D297353CC}">
              <c16:uniqueId val="{00000000-A2C9-4F30-BD00-41B2AA115138}"/>
            </c:ext>
          </c:extLst>
        </c:ser>
        <c:ser>
          <c:idx val="1"/>
          <c:order val="1"/>
          <c:tx>
            <c:strRef>
              <c:f>'2024 Wind Adj Table'!$D$1</c:f>
              <c:strCache>
                <c:ptCount val="1"/>
                <c:pt idx="0">
                  <c:v>2024 Reg-Up Adj.</c:v>
                </c:pt>
              </c:strCache>
            </c:strRef>
          </c:tx>
          <c:spPr>
            <a:solidFill>
              <a:srgbClr val="890C58"/>
            </a:solidFill>
            <a:ln>
              <a:noFill/>
            </a:ln>
          </c:spPr>
          <c:invertIfNegative val="0"/>
          <c:cat>
            <c:strRef>
              <c:f>'2024 Wind Adj Table'!$A$2:$A$13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'2024 Wind Adj Table'!$D$2:$D$13</c:f>
              <c:numCache>
                <c:formatCode>0.0</c:formatCode>
                <c:ptCount val="12"/>
                <c:pt idx="0">
                  <c:v>1.1913292230243597</c:v>
                </c:pt>
                <c:pt idx="1">
                  <c:v>1.0375985340242722</c:v>
                </c:pt>
                <c:pt idx="2">
                  <c:v>1.6648682277706266</c:v>
                </c:pt>
                <c:pt idx="3">
                  <c:v>1.3893129439152927</c:v>
                </c:pt>
                <c:pt idx="4">
                  <c:v>1.4639202202538757</c:v>
                </c:pt>
                <c:pt idx="5">
                  <c:v>1.2948777464884227</c:v>
                </c:pt>
                <c:pt idx="6">
                  <c:v>1.3090214987019053</c:v>
                </c:pt>
                <c:pt idx="7">
                  <c:v>1.0182710581489334</c:v>
                </c:pt>
                <c:pt idx="8">
                  <c:v>0.91327332960022822</c:v>
                </c:pt>
                <c:pt idx="9">
                  <c:v>0.88835895250831076</c:v>
                </c:pt>
                <c:pt idx="10">
                  <c:v>0.94379820815437576</c:v>
                </c:pt>
                <c:pt idx="11">
                  <c:v>0.83143079848010748</c:v>
                </c:pt>
              </c:numCache>
            </c:numRef>
          </c:val>
          <c:extLst>
            <c:ext xmlns:c16="http://schemas.microsoft.com/office/drawing/2014/chart" uri="{C3380CC4-5D6E-409C-BE32-E72D297353CC}">
              <c16:uniqueId val="{00000001-A2C9-4F30-BD00-41B2AA115138}"/>
            </c:ext>
          </c:extLst>
        </c:ser>
        <c:dLbls>
          <c:showLegendKey val="0"/>
          <c:showVal val="0"/>
          <c:showCatName val="0"/>
          <c:showSerName val="0"/>
          <c:showPercent val="0"/>
          <c:showBubbleSize val="0"/>
        </c:dLbls>
        <c:gapWidth val="50"/>
        <c:axId val="146661664"/>
        <c:axId val="146664408"/>
      </c:barChart>
      <c:catAx>
        <c:axId val="146661664"/>
        <c:scaling>
          <c:orientation val="minMax"/>
        </c:scaling>
        <c:delete val="0"/>
        <c:axPos val="b"/>
        <c:numFmt formatCode="General" sourceLinked="0"/>
        <c:majorTickMark val="out"/>
        <c:minorTickMark val="none"/>
        <c:tickLblPos val="nextTo"/>
        <c:txPr>
          <a:bodyPr/>
          <a:lstStyle/>
          <a:p>
            <a:pPr>
              <a:defRPr sz="1400">
                <a:solidFill>
                  <a:srgbClr val="5B6770"/>
                </a:solidFill>
                <a:latin typeface="Arial" panose="020B0604020202020204" pitchFamily="34" charset="0"/>
                <a:cs typeface="Arial" panose="020B0604020202020204" pitchFamily="34" charset="0"/>
              </a:defRPr>
            </a:pPr>
            <a:endParaRPr lang="en-US"/>
          </a:p>
        </c:txPr>
        <c:crossAx val="146664408"/>
        <c:crosses val="autoZero"/>
        <c:auto val="1"/>
        <c:lblAlgn val="ctr"/>
        <c:lblOffset val="100"/>
        <c:noMultiLvlLbl val="0"/>
      </c:catAx>
      <c:valAx>
        <c:axId val="146664408"/>
        <c:scaling>
          <c:orientation val="minMax"/>
        </c:scaling>
        <c:delete val="0"/>
        <c:axPos val="l"/>
        <c:majorGridlines/>
        <c:title>
          <c:tx>
            <c:rich>
              <a:bodyPr rot="-5400000" vert="horz"/>
              <a:lstStyle/>
              <a:p>
                <a:pPr>
                  <a:defRPr sz="1200">
                    <a:solidFill>
                      <a:srgbClr val="5B6770"/>
                    </a:solidFill>
                    <a:latin typeface="Arial" panose="020B0604020202020204" pitchFamily="34" charset="0"/>
                    <a:cs typeface="Arial" panose="020B0604020202020204" pitchFamily="34" charset="0"/>
                  </a:defRPr>
                </a:pPr>
                <a:r>
                  <a:rPr lang="en-US" sz="1200">
                    <a:solidFill>
                      <a:srgbClr val="5B6770"/>
                    </a:solidFill>
                    <a:latin typeface="Arial" panose="020B0604020202020204" pitchFamily="34" charset="0"/>
                    <a:cs typeface="Arial" panose="020B0604020202020204" pitchFamily="34" charset="0"/>
                  </a:rPr>
                  <a:t>MW</a:t>
                </a:r>
              </a:p>
            </c:rich>
          </c:tx>
          <c:overlay val="0"/>
        </c:title>
        <c:numFmt formatCode="#,##0.0" sourceLinked="0"/>
        <c:majorTickMark val="out"/>
        <c:minorTickMark val="none"/>
        <c:tickLblPos val="nextTo"/>
        <c:txPr>
          <a:bodyPr/>
          <a:lstStyle/>
          <a:p>
            <a:pPr>
              <a:defRPr sz="1400">
                <a:solidFill>
                  <a:srgbClr val="5B6770"/>
                </a:solidFill>
                <a:latin typeface="Arial" panose="020B0604020202020204" pitchFamily="34" charset="0"/>
                <a:cs typeface="Arial" panose="020B0604020202020204" pitchFamily="34" charset="0"/>
              </a:defRPr>
            </a:pPr>
            <a:endParaRPr lang="en-US"/>
          </a:p>
        </c:txPr>
        <c:crossAx val="146661664"/>
        <c:crosses val="autoZero"/>
        <c:crossBetween val="between"/>
      </c:valAx>
    </c:plotArea>
    <c:legend>
      <c:legendPos val="t"/>
      <c:overlay val="1"/>
      <c:spPr>
        <a:solidFill>
          <a:schemeClr val="bg1"/>
        </a:solidFill>
      </c:spPr>
      <c:txPr>
        <a:bodyPr/>
        <a:lstStyle/>
        <a:p>
          <a:pPr>
            <a:defRPr sz="1400">
              <a:solidFill>
                <a:srgbClr val="5B6770"/>
              </a:solidFill>
              <a:latin typeface="Arial" panose="020B0604020202020204" pitchFamily="34" charset="0"/>
              <a:cs typeface="Arial" panose="020B0604020202020204" pitchFamily="34" charset="0"/>
            </a:defRPr>
          </a:pPr>
          <a:endParaRPr lang="en-US"/>
        </a:p>
      </c:txPr>
    </c:legend>
    <c:plotVisOnly val="1"/>
    <c:dispBlanksAs val="gap"/>
    <c:showDLblsOverMax val="0"/>
  </c:chart>
  <c:spPr>
    <a:ln>
      <a:noFill/>
    </a:ln>
  </c:sp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solidFill>
                  <a:srgbClr val="00AEC7"/>
                </a:solidFill>
                <a:latin typeface="Arial" panose="020B0604020202020204" pitchFamily="34" charset="0"/>
                <a:cs typeface="Arial" panose="020B0604020202020204" pitchFamily="34" charset="0"/>
              </a:defRPr>
            </a:pPr>
            <a:r>
              <a:rPr lang="en-US" sz="1400" b="1" i="0" baseline="0">
                <a:effectLst/>
              </a:rPr>
              <a:t>Reg-Down Adjustment per 1000 MW increase in Wind Installed Capacity</a:t>
            </a:r>
            <a:endParaRPr lang="en-US" sz="1400">
              <a:effectLst/>
            </a:endParaRPr>
          </a:p>
        </c:rich>
      </c:tx>
      <c:overlay val="0"/>
    </c:title>
    <c:autoTitleDeleted val="0"/>
    <c:plotArea>
      <c:layout/>
      <c:barChart>
        <c:barDir val="col"/>
        <c:grouping val="clustered"/>
        <c:varyColors val="0"/>
        <c:ser>
          <c:idx val="0"/>
          <c:order val="0"/>
          <c:tx>
            <c:strRef>
              <c:f>'2024 Wind Adj Table'!$C$1</c:f>
              <c:strCache>
                <c:ptCount val="1"/>
                <c:pt idx="0">
                  <c:v>2023 Reg Down Adj.</c:v>
                </c:pt>
              </c:strCache>
            </c:strRef>
          </c:tx>
          <c:spPr>
            <a:solidFill>
              <a:srgbClr val="00AEC7"/>
            </a:solidFill>
            <a:ln>
              <a:noFill/>
            </a:ln>
          </c:spPr>
          <c:invertIfNegative val="0"/>
          <c:cat>
            <c:strRef>
              <c:f>'2024 Wind Adj Table'!$A$2:$A$13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'2024 Wind Adj Table'!$C$2:$C$13</c:f>
              <c:numCache>
                <c:formatCode>General</c:formatCode>
                <c:ptCount val="12"/>
                <c:pt idx="0">
                  <c:v>1.105579150977803</c:v>
                </c:pt>
                <c:pt idx="1">
                  <c:v>1.3233799354642206</c:v>
                </c:pt>
                <c:pt idx="2">
                  <c:v>1.7668491203256096</c:v>
                </c:pt>
                <c:pt idx="3">
                  <c:v>1.6790406535603764</c:v>
                </c:pt>
                <c:pt idx="4">
                  <c:v>1.3873655991020162</c:v>
                </c:pt>
                <c:pt idx="5">
                  <c:v>0.99908873002625365</c:v>
                </c:pt>
                <c:pt idx="6">
                  <c:v>0.8414861407581502</c:v>
                </c:pt>
                <c:pt idx="7">
                  <c:v>0.92914338605388991</c:v>
                </c:pt>
                <c:pt idx="8">
                  <c:v>1.0591651417217296</c:v>
                </c:pt>
                <c:pt idx="9">
                  <c:v>1.0553664626018593</c:v>
                </c:pt>
                <c:pt idx="10">
                  <c:v>1.0593068957956231</c:v>
                </c:pt>
                <c:pt idx="11">
                  <c:v>1.2216617363035616</c:v>
                </c:pt>
              </c:numCache>
            </c:numRef>
          </c:val>
          <c:extLst>
            <c:ext xmlns:c16="http://schemas.microsoft.com/office/drawing/2014/chart" uri="{C3380CC4-5D6E-409C-BE32-E72D297353CC}">
              <c16:uniqueId val="{00000000-6FD4-42D9-9E3F-B19E778DAA92}"/>
            </c:ext>
          </c:extLst>
        </c:ser>
        <c:ser>
          <c:idx val="1"/>
          <c:order val="1"/>
          <c:tx>
            <c:strRef>
              <c:f>'2024 Wind Adj Table'!$E$1</c:f>
              <c:strCache>
                <c:ptCount val="1"/>
                <c:pt idx="0">
                  <c:v>2024 Reg Down Adj.</c:v>
                </c:pt>
              </c:strCache>
            </c:strRef>
          </c:tx>
          <c:spPr>
            <a:solidFill>
              <a:srgbClr val="890C58"/>
            </a:solidFill>
            <a:ln>
              <a:noFill/>
            </a:ln>
          </c:spPr>
          <c:invertIfNegative val="0"/>
          <c:cat>
            <c:strRef>
              <c:f>'2024 Wind Adj Table'!$A$2:$A$13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'2024 Wind Adj Table'!$E$2:$E$13</c:f>
              <c:numCache>
                <c:formatCode>0.0</c:formatCode>
                <c:ptCount val="12"/>
                <c:pt idx="0">
                  <c:v>1.1913292230243597</c:v>
                </c:pt>
                <c:pt idx="1">
                  <c:v>1.0375985340242722</c:v>
                </c:pt>
                <c:pt idx="2">
                  <c:v>1.6648682277706266</c:v>
                </c:pt>
                <c:pt idx="3">
                  <c:v>1.3893129439152927</c:v>
                </c:pt>
                <c:pt idx="4">
                  <c:v>1.4639202202538757</c:v>
                </c:pt>
                <c:pt idx="5">
                  <c:v>1.2948777464884227</c:v>
                </c:pt>
                <c:pt idx="6">
                  <c:v>1.3090214987019053</c:v>
                </c:pt>
                <c:pt idx="7">
                  <c:v>1.0182710581489334</c:v>
                </c:pt>
                <c:pt idx="8">
                  <c:v>0.91327332960022822</c:v>
                </c:pt>
                <c:pt idx="9">
                  <c:v>0.88835895250831076</c:v>
                </c:pt>
                <c:pt idx="10">
                  <c:v>0.94379820815437576</c:v>
                </c:pt>
                <c:pt idx="11">
                  <c:v>0.83143079848010748</c:v>
                </c:pt>
              </c:numCache>
            </c:numRef>
          </c:val>
          <c:extLst>
            <c:ext xmlns:c16="http://schemas.microsoft.com/office/drawing/2014/chart" uri="{C3380CC4-5D6E-409C-BE32-E72D297353CC}">
              <c16:uniqueId val="{00000001-6FD4-42D9-9E3F-B19E778DAA92}"/>
            </c:ext>
          </c:extLst>
        </c:ser>
        <c:dLbls>
          <c:showLegendKey val="0"/>
          <c:showVal val="0"/>
          <c:showCatName val="0"/>
          <c:showSerName val="0"/>
          <c:showPercent val="0"/>
          <c:showBubbleSize val="0"/>
        </c:dLbls>
        <c:gapWidth val="50"/>
        <c:axId val="146665192"/>
        <c:axId val="146662056"/>
      </c:barChart>
      <c:catAx>
        <c:axId val="146665192"/>
        <c:scaling>
          <c:orientation val="minMax"/>
        </c:scaling>
        <c:delete val="0"/>
        <c:axPos val="b"/>
        <c:numFmt formatCode="General" sourceLinked="0"/>
        <c:majorTickMark val="out"/>
        <c:minorTickMark val="none"/>
        <c:tickLblPos val="nextTo"/>
        <c:txPr>
          <a:bodyPr/>
          <a:lstStyle/>
          <a:p>
            <a:pPr>
              <a:defRPr sz="1400">
                <a:solidFill>
                  <a:srgbClr val="5B6770"/>
                </a:solidFill>
                <a:latin typeface="Arial" panose="020B0604020202020204" pitchFamily="34" charset="0"/>
                <a:cs typeface="Arial" panose="020B0604020202020204" pitchFamily="34" charset="0"/>
              </a:defRPr>
            </a:pPr>
            <a:endParaRPr lang="en-US"/>
          </a:p>
        </c:txPr>
        <c:crossAx val="146662056"/>
        <c:crosses val="autoZero"/>
        <c:auto val="1"/>
        <c:lblAlgn val="ctr"/>
        <c:lblOffset val="100"/>
        <c:noMultiLvlLbl val="0"/>
      </c:catAx>
      <c:valAx>
        <c:axId val="146662056"/>
        <c:scaling>
          <c:orientation val="minMax"/>
          <c:max val="2.5"/>
        </c:scaling>
        <c:delete val="0"/>
        <c:axPos val="l"/>
        <c:majorGridlines/>
        <c:title>
          <c:tx>
            <c:rich>
              <a:bodyPr rot="-5400000" vert="horz"/>
              <a:lstStyle/>
              <a:p>
                <a:pPr>
                  <a:defRPr sz="1200">
                    <a:solidFill>
                      <a:srgbClr val="5B6770"/>
                    </a:solidFill>
                    <a:latin typeface="Arial" panose="020B0604020202020204" pitchFamily="34" charset="0"/>
                    <a:cs typeface="Arial" panose="020B0604020202020204" pitchFamily="34" charset="0"/>
                  </a:defRPr>
                </a:pPr>
                <a:r>
                  <a:rPr lang="en-US" sz="1200" b="1" i="0" baseline="0">
                    <a:solidFill>
                      <a:srgbClr val="5B6770"/>
                    </a:solidFill>
                    <a:effectLst/>
                    <a:latin typeface="Arial" panose="020B0604020202020204" pitchFamily="34" charset="0"/>
                    <a:cs typeface="Arial" panose="020B0604020202020204" pitchFamily="34" charset="0"/>
                  </a:rPr>
                  <a:t>MW</a:t>
                </a:r>
                <a:endParaRPr lang="en-US" sz="1200">
                  <a:solidFill>
                    <a:srgbClr val="5B6770"/>
                  </a:solidFill>
                  <a:effectLst/>
                  <a:latin typeface="Arial" panose="020B0604020202020204" pitchFamily="34" charset="0"/>
                  <a:cs typeface="Arial" panose="020B0604020202020204" pitchFamily="34" charset="0"/>
                </a:endParaRPr>
              </a:p>
            </c:rich>
          </c:tx>
          <c:overlay val="0"/>
        </c:title>
        <c:numFmt formatCode="General" sourceLinked="1"/>
        <c:majorTickMark val="out"/>
        <c:minorTickMark val="none"/>
        <c:tickLblPos val="nextTo"/>
        <c:txPr>
          <a:bodyPr/>
          <a:lstStyle/>
          <a:p>
            <a:pPr>
              <a:defRPr sz="1400">
                <a:solidFill>
                  <a:srgbClr val="5B6770"/>
                </a:solidFill>
                <a:latin typeface="Arial" panose="020B0604020202020204" pitchFamily="34" charset="0"/>
                <a:cs typeface="Arial" panose="020B0604020202020204" pitchFamily="34" charset="0"/>
              </a:defRPr>
            </a:pPr>
            <a:endParaRPr lang="en-US"/>
          </a:p>
        </c:txPr>
        <c:crossAx val="146665192"/>
        <c:crosses val="autoZero"/>
        <c:crossBetween val="between"/>
        <c:majorUnit val="0.5"/>
      </c:valAx>
    </c:plotArea>
    <c:legend>
      <c:legendPos val="t"/>
      <c:overlay val="1"/>
      <c:spPr>
        <a:solidFill>
          <a:schemeClr val="bg1"/>
        </a:solidFill>
      </c:spPr>
      <c:txPr>
        <a:bodyPr/>
        <a:lstStyle/>
        <a:p>
          <a:pPr>
            <a:defRPr sz="1400">
              <a:solidFill>
                <a:srgbClr val="5B6770"/>
              </a:solidFill>
              <a:latin typeface="Arial" panose="020B0604020202020204" pitchFamily="34" charset="0"/>
              <a:cs typeface="Arial" panose="020B0604020202020204" pitchFamily="34" charset="0"/>
            </a:defRPr>
          </a:pPr>
          <a:endParaRPr lang="en-US"/>
        </a:p>
      </c:txPr>
    </c:legend>
    <c:plotVisOnly val="1"/>
    <c:dispBlanksAs val="gap"/>
    <c:showDLblsOverMax val="0"/>
  </c:chart>
  <c:spPr>
    <a:ln>
      <a:noFill/>
    </a:ln>
  </c:sp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0.7604</cdr:x>
      <cdr:y>0.20027</cdr:y>
    </cdr:from>
    <cdr:to>
      <cdr:x>0.99459</cdr:x>
      <cdr:y>0.31787</cdr:y>
    </cdr:to>
    <cdr:sp macro="" textlink="">
      <cdr:nvSpPr>
        <cdr:cNvPr id="2" name="TextBox 1">
          <a:extLst xmlns:a="http://schemas.openxmlformats.org/drawingml/2006/main">
            <a:ext uri="{FF2B5EF4-FFF2-40B4-BE49-F238E27FC236}">
              <a16:creationId xmlns:a16="http://schemas.microsoft.com/office/drawing/2014/main" id="{273D90FF-7D21-412E-A822-7A18BB86F83C}"/>
            </a:ext>
          </a:extLst>
        </cdr:cNvPr>
        <cdr:cNvSpPr txBox="1"/>
      </cdr:nvSpPr>
      <cdr:spPr>
        <a:xfrm xmlns:a="http://schemas.openxmlformats.org/drawingml/2006/main">
          <a:off x="6595592" y="558842"/>
          <a:ext cx="2031325" cy="328167"/>
        </a:xfrm>
        <a:prstGeom xmlns:a="http://schemas.openxmlformats.org/drawingml/2006/main" prst="rect">
          <a:avLst/>
        </a:prstGeom>
      </cdr:spPr>
      <cdr:txBody>
        <a:bodyPr xmlns:a="http://schemas.openxmlformats.org/drawingml/2006/main" vertOverflow="overflow" horzOverflow="overflow" wrap="none" rtlCol="0">
          <a:spAutoFit/>
        </a:bodyPr>
        <a:lstStyle xmlns:a="http://schemas.openxmlformats.org/drawingml/2006/main"/>
        <a:p xmlns:a="http://schemas.openxmlformats.org/drawingml/2006/main">
          <a:fld id="{885CEF76-6DFB-4650-A93D-6FC71CBBA49E}" type="TxLink">
            <a:rPr lang="en-US" sz="800" b="0" i="1" u="none" strike="noStrike">
              <a:solidFill>
                <a:srgbClr val="000000"/>
              </a:solidFill>
              <a:latin typeface="Arial" panose="020B0604020202020204" pitchFamily="34" charset="0"/>
              <a:cs typeface="Arial" panose="020B0604020202020204" pitchFamily="34" charset="0"/>
            </a:rPr>
            <a:pPr/>
            <a:t>2023 Reg Up Avg: 1.4 MW	
2024 Reg Up Avg: 1.2 MW</a:t>
          </a:fld>
          <a:endParaRPr lang="en-US" sz="800" i="1">
            <a:latin typeface="Arial" panose="020B0604020202020204" pitchFamily="34" charset="0"/>
            <a:cs typeface="Arial" panose="020B0604020202020204"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0.76581</cdr:x>
      <cdr:y>0.19096</cdr:y>
    </cdr:from>
    <cdr:to>
      <cdr:x>1</cdr:x>
      <cdr:y>0.30816</cdr:y>
    </cdr:to>
    <cdr:sp macro="" textlink="">
      <cdr:nvSpPr>
        <cdr:cNvPr id="2" name="TextBox 1">
          <a:extLst xmlns:a="http://schemas.openxmlformats.org/drawingml/2006/main">
            <a:ext uri="{FF2B5EF4-FFF2-40B4-BE49-F238E27FC236}">
              <a16:creationId xmlns:a16="http://schemas.microsoft.com/office/drawing/2014/main" id="{DE7756BB-FCB0-4D7B-94A9-7BFCBA78E490}"/>
            </a:ext>
          </a:extLst>
        </cdr:cNvPr>
        <cdr:cNvSpPr txBox="1"/>
      </cdr:nvSpPr>
      <cdr:spPr>
        <a:xfrm xmlns:a="http://schemas.openxmlformats.org/drawingml/2006/main">
          <a:off x="6703842" y="534682"/>
          <a:ext cx="2031325" cy="328167"/>
        </a:xfrm>
        <a:prstGeom xmlns:a="http://schemas.openxmlformats.org/drawingml/2006/main" prst="rect">
          <a:avLst/>
        </a:prstGeom>
      </cdr:spPr>
      <cdr:txBody>
        <a:bodyPr xmlns:a="http://schemas.openxmlformats.org/drawingml/2006/main" wrap="non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fld id="{6C7A7654-7560-4152-BD6A-E2F71FB345E3}" type="TxLink">
            <a:rPr lang="en-US" sz="800" b="0" i="1" u="none" strike="noStrike">
              <a:solidFill>
                <a:srgbClr val="000000"/>
              </a:solidFill>
              <a:latin typeface="Arial" panose="020B0604020202020204" pitchFamily="34" charset="0"/>
              <a:cs typeface="Arial" panose="020B0604020202020204" pitchFamily="34" charset="0"/>
            </a:rPr>
            <a:pPr/>
            <a:t>2023 Reg Down Avg: 1.2 MW	
2024 Reg Down Avg: 1.2 MW</a:t>
          </a:fld>
          <a:endParaRPr lang="en-US" sz="800" i="1">
            <a:latin typeface="Arial" panose="020B0604020202020204" pitchFamily="34" charset="0"/>
            <a:cs typeface="Arial" panose="020B0604020202020204"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11/1/2023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11/1/2023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25</a:t>
            </a:fld>
            <a:endParaRPr lang="en-US"/>
          </a:p>
        </p:txBody>
      </p:sp>
    </p:spTree>
    <p:extLst>
      <p:ext uri="{BB962C8B-B14F-4D97-AF65-F5344CB8AC3E}">
        <p14:creationId xmlns:p14="http://schemas.microsoft.com/office/powerpoint/2010/main" val="41649290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26</a:t>
            </a:fld>
            <a:endParaRPr lang="en-US"/>
          </a:p>
        </p:txBody>
      </p:sp>
    </p:spTree>
    <p:extLst>
      <p:ext uri="{BB962C8B-B14F-4D97-AF65-F5344CB8AC3E}">
        <p14:creationId xmlns:p14="http://schemas.microsoft.com/office/powerpoint/2010/main" val="9406918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27</a:t>
            </a:fld>
            <a:endParaRPr lang="en-US"/>
          </a:p>
        </p:txBody>
      </p:sp>
    </p:spTree>
    <p:extLst>
      <p:ext uri="{BB962C8B-B14F-4D97-AF65-F5344CB8AC3E}">
        <p14:creationId xmlns:p14="http://schemas.microsoft.com/office/powerpoint/2010/main" val="1886830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72613F-3576-4EE9-945C-25503B987A39}" type="slidenum">
              <a:rPr lang="en-US" smtClean="0"/>
              <a:t>29</a:t>
            </a:fld>
            <a:endParaRPr lang="en-US"/>
          </a:p>
        </p:txBody>
      </p:sp>
    </p:spTree>
    <p:extLst>
      <p:ext uri="{BB962C8B-B14F-4D97-AF65-F5344CB8AC3E}">
        <p14:creationId xmlns:p14="http://schemas.microsoft.com/office/powerpoint/2010/main" val="4720074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30</a:t>
            </a:fld>
            <a:endParaRPr lang="en-US"/>
          </a:p>
        </p:txBody>
      </p:sp>
    </p:spTree>
    <p:extLst>
      <p:ext uri="{BB962C8B-B14F-4D97-AF65-F5344CB8AC3E}">
        <p14:creationId xmlns:p14="http://schemas.microsoft.com/office/powerpoint/2010/main" val="10628394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34</a:t>
            </a:fld>
            <a:endParaRPr lang="en-US"/>
          </a:p>
        </p:txBody>
      </p:sp>
    </p:spTree>
    <p:extLst>
      <p:ext uri="{BB962C8B-B14F-4D97-AF65-F5344CB8AC3E}">
        <p14:creationId xmlns:p14="http://schemas.microsoft.com/office/powerpoint/2010/main" val="2326758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4</a:t>
            </a:fld>
            <a:endParaRPr lang="en-US"/>
          </a:p>
        </p:txBody>
      </p:sp>
    </p:spTree>
    <p:extLst>
      <p:ext uri="{BB962C8B-B14F-4D97-AF65-F5344CB8AC3E}">
        <p14:creationId xmlns:p14="http://schemas.microsoft.com/office/powerpoint/2010/main" val="29335204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Avg</a:t>
            </a:r>
            <a:r>
              <a:rPr lang="en-US" baseline="0"/>
              <a:t> Reg Up adjustment for wind is 1.2MW</a:t>
            </a:r>
          </a:p>
          <a:p>
            <a:pPr defTabSz="966612">
              <a:defRPr/>
            </a:pPr>
            <a:r>
              <a:rPr lang="en-US"/>
              <a:t>Avg</a:t>
            </a:r>
            <a:r>
              <a:rPr lang="en-US" baseline="0"/>
              <a:t> Reg Down adjustment for wind is 1.2 MW</a:t>
            </a:r>
            <a:endParaRPr lang="en-US"/>
          </a:p>
          <a:p>
            <a:endParaRPr lang="en-US"/>
          </a:p>
        </p:txBody>
      </p:sp>
      <p:sp>
        <p:nvSpPr>
          <p:cNvPr id="4" name="Slide Number Placeholder 3"/>
          <p:cNvSpPr>
            <a:spLocks noGrp="1"/>
          </p:cNvSpPr>
          <p:nvPr>
            <p:ph type="sldNum" sz="quarter" idx="10"/>
          </p:nvPr>
        </p:nvSpPr>
        <p:spPr/>
        <p:txBody>
          <a:bodyPr/>
          <a:lstStyle/>
          <a:p>
            <a:fld id="{A772613F-3576-4EE9-945C-25503B987A39}" type="slidenum">
              <a:rPr lang="en-US" smtClean="0"/>
              <a:t>5</a:t>
            </a:fld>
            <a:endParaRPr lang="en-US"/>
          </a:p>
        </p:txBody>
      </p:sp>
    </p:spTree>
    <p:extLst>
      <p:ext uri="{BB962C8B-B14F-4D97-AF65-F5344CB8AC3E}">
        <p14:creationId xmlns:p14="http://schemas.microsoft.com/office/powerpoint/2010/main" val="2324788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72613F-3576-4EE9-945C-25503B987A3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022371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9</a:t>
            </a:fld>
            <a:endParaRPr lang="en-US"/>
          </a:p>
        </p:txBody>
      </p:sp>
    </p:spTree>
    <p:extLst>
      <p:ext uri="{BB962C8B-B14F-4D97-AF65-F5344CB8AC3E}">
        <p14:creationId xmlns:p14="http://schemas.microsoft.com/office/powerpoint/2010/main" val="23885334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OY2022 IFRO – 412 MW/0.1 Hz | Limit 1,240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OY2023 IFRO – 463 MW/0.1 Hz | Limit 1,390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OY2024 IFRO – 395 MW/0.1 Hz | Limit 1,185 MW</a:t>
            </a:r>
          </a:p>
          <a:p>
            <a:endParaRPr lang="en-US" b="1"/>
          </a:p>
        </p:txBody>
      </p:sp>
      <p:sp>
        <p:nvSpPr>
          <p:cNvPr id="4" name="Slide Number Placeholder 3"/>
          <p:cNvSpPr>
            <a:spLocks noGrp="1"/>
          </p:cNvSpPr>
          <p:nvPr>
            <p:ph type="sldNum" sz="quarter" idx="10"/>
          </p:nvPr>
        </p:nvSpPr>
        <p:spPr/>
        <p:txBody>
          <a:bodyPr/>
          <a:lstStyle/>
          <a:p>
            <a:fld id="{A772613F-3576-4EE9-945C-25503B987A39}" type="slidenum">
              <a:rPr lang="en-US" smtClean="0"/>
              <a:t>12</a:t>
            </a:fld>
            <a:endParaRPr lang="en-US"/>
          </a:p>
        </p:txBody>
      </p:sp>
    </p:spTree>
    <p:extLst>
      <p:ext uri="{BB962C8B-B14F-4D97-AF65-F5344CB8AC3E}">
        <p14:creationId xmlns:p14="http://schemas.microsoft.com/office/powerpoint/2010/main" val="3694765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RRS quantity for 2024 decrease between 2 MW (320 GW.s case) and 61 MW (150 GW.s case)</a:t>
            </a:r>
          </a:p>
        </p:txBody>
      </p:sp>
      <p:sp>
        <p:nvSpPr>
          <p:cNvPr id="4" name="Slide Number Placeholder 3"/>
          <p:cNvSpPr>
            <a:spLocks noGrp="1"/>
          </p:cNvSpPr>
          <p:nvPr>
            <p:ph type="sldNum" sz="quarter" idx="10"/>
          </p:nvPr>
        </p:nvSpPr>
        <p:spPr/>
        <p:txBody>
          <a:bodyPr/>
          <a:lstStyle/>
          <a:p>
            <a:fld id="{A772613F-3576-4EE9-945C-25503B987A39}" type="slidenum">
              <a:rPr lang="en-US" smtClean="0"/>
              <a:t>13</a:t>
            </a:fld>
            <a:endParaRPr lang="en-US"/>
          </a:p>
        </p:txBody>
      </p:sp>
    </p:spTree>
    <p:extLst>
      <p:ext uri="{BB962C8B-B14F-4D97-AF65-F5344CB8AC3E}">
        <p14:creationId xmlns:p14="http://schemas.microsoft.com/office/powerpoint/2010/main" val="41490871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 change was to recognize the fact that during ECRS deployments that are triggered by unit trips, initially both Regulation and ECRS will be relied on to recover frequency and then ECRS will be used to recover deployed Regulation.</a:t>
            </a:r>
          </a:p>
        </p:txBody>
      </p:sp>
      <p:sp>
        <p:nvSpPr>
          <p:cNvPr id="4" name="Slide Number Placeholder 3"/>
          <p:cNvSpPr>
            <a:spLocks noGrp="1"/>
          </p:cNvSpPr>
          <p:nvPr>
            <p:ph type="sldNum" sz="quarter" idx="5"/>
          </p:nvPr>
        </p:nvSpPr>
        <p:spPr/>
        <p:txBody>
          <a:bodyPr/>
          <a:lstStyle/>
          <a:p>
            <a:fld id="{A772613F-3576-4EE9-945C-25503B987A39}" type="slidenum">
              <a:rPr lang="en-US" smtClean="0"/>
              <a:t>18</a:t>
            </a:fld>
            <a:endParaRPr lang="en-US"/>
          </a:p>
        </p:txBody>
      </p:sp>
    </p:spTree>
    <p:extLst>
      <p:ext uri="{BB962C8B-B14F-4D97-AF65-F5344CB8AC3E}">
        <p14:creationId xmlns:p14="http://schemas.microsoft.com/office/powerpoint/2010/main" val="4296314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Decker Removed</a:t>
            </a:r>
          </a:p>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19</a:t>
            </a:fld>
            <a:endParaRPr lang="en-US"/>
          </a:p>
        </p:txBody>
      </p:sp>
    </p:spTree>
    <p:extLst>
      <p:ext uri="{BB962C8B-B14F-4D97-AF65-F5344CB8AC3E}">
        <p14:creationId xmlns:p14="http://schemas.microsoft.com/office/powerpoint/2010/main" val="3527595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spTree>
    <p:extLst>
      <p:ext uri="{BB962C8B-B14F-4D97-AF65-F5344CB8AC3E}">
        <p14:creationId xmlns:p14="http://schemas.microsoft.com/office/powerpoint/2010/main" val="3493624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026395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4" r:id="rId2"/>
    <p:sldLayoutId id="2147483705"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files/docs/2023/09/19/2024_AS_Methodology_Sep_PDCWG_WMWG_REVISED_.zip" TargetMode="External"/><Relationship Id="rId2" Type="http://schemas.openxmlformats.org/officeDocument/2006/relationships/hyperlink" Target="https://www.ercot.com/files/docs/2023/09/19/2024__AS_Methodology_Sep_PDCWG_WMWG_REVISED.zip" TargetMode="External"/><Relationship Id="rId1" Type="http://schemas.openxmlformats.org/officeDocument/2006/relationships/slideLayout" Target="../slideLayouts/slideLayout2.xml"/><Relationship Id="rId6" Type="http://schemas.openxmlformats.org/officeDocument/2006/relationships/hyperlink" Target="https://www.ercot.com/files/docs/2023/10/18/2024_as_methodology_oct_owg.zip" TargetMode="External"/><Relationship Id="rId5" Type="http://schemas.openxmlformats.org/officeDocument/2006/relationships/hyperlink" Target="https://www.ercot.com/files/docs/2023/10/10/2024_AS_Methodology_OCT_PDCWG_WMWG.zip" TargetMode="External"/><Relationship Id="rId4" Type="http://schemas.openxmlformats.org/officeDocument/2006/relationships/hyperlink" Target="https://www.ercot.com/files/docs/2023/10/06/2024_AS_Methodology_OCT_PDCWG_WMWG.zip"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3"/>
          </p:nvPr>
        </p:nvSpPr>
        <p:spPr/>
        <p:txBody>
          <a:bodyPr/>
          <a:lstStyle/>
          <a:p>
            <a:endParaRPr lang="en-US" dirty="0"/>
          </a:p>
        </p:txBody>
      </p:sp>
      <p:sp>
        <p:nvSpPr>
          <p:cNvPr id="2" name="Text Placeholder 1">
            <a:extLst>
              <a:ext uri="{FF2B5EF4-FFF2-40B4-BE49-F238E27FC236}">
                <a16:creationId xmlns:a16="http://schemas.microsoft.com/office/drawing/2014/main" id="{A2D59775-5B2B-520B-386A-6D2C260868D6}"/>
              </a:ext>
            </a:extLst>
          </p:cNvPr>
          <p:cNvSpPr>
            <a:spLocks noGrp="1"/>
          </p:cNvSpPr>
          <p:nvPr>
            <p:ph type="body" sz="quarter" idx="10"/>
          </p:nvPr>
        </p:nvSpPr>
        <p:spPr>
          <a:xfrm>
            <a:off x="3547872" y="3630168"/>
            <a:ext cx="4465283" cy="923544"/>
          </a:xfrm>
        </p:spPr>
        <p:txBody>
          <a:bodyPr/>
          <a:lstStyle/>
          <a:p>
            <a:r>
              <a:rPr lang="en-US" i="1" dirty="0"/>
              <a:t>Balancing Operations Planning Staff</a:t>
            </a:r>
          </a:p>
          <a:p>
            <a:endParaRPr lang="en-US" i="1" dirty="0"/>
          </a:p>
        </p:txBody>
      </p:sp>
      <p:sp>
        <p:nvSpPr>
          <p:cNvPr id="5" name="Text Placeholder 4"/>
          <p:cNvSpPr>
            <a:spLocks noGrp="1"/>
          </p:cNvSpPr>
          <p:nvPr>
            <p:ph type="body" sz="quarter" idx="11"/>
          </p:nvPr>
        </p:nvSpPr>
        <p:spPr/>
        <p:txBody>
          <a:bodyPr/>
          <a:lstStyle/>
          <a:p>
            <a:r>
              <a:rPr lang="en-US" dirty="0"/>
              <a:t>Proposed 2024 Ancillary Service Methodology </a:t>
            </a:r>
          </a:p>
          <a:p>
            <a:r>
              <a:rPr lang="en-US" dirty="0">
                <a:solidFill>
                  <a:srgbClr val="FF0000"/>
                </a:solidFill>
              </a:rPr>
              <a:t>with Details</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a:t>Regulation Comparison April</a:t>
            </a:r>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10</a:t>
            </a:fld>
            <a:endParaRPr lang="en-US"/>
          </a:p>
        </p:txBody>
      </p:sp>
      <p:pic>
        <p:nvPicPr>
          <p:cNvPr id="3" name="Picture 2">
            <a:extLst>
              <a:ext uri="{FF2B5EF4-FFF2-40B4-BE49-F238E27FC236}">
                <a16:creationId xmlns:a16="http://schemas.microsoft.com/office/drawing/2014/main" id="{5C0C89E5-A5FF-EDB0-22BF-469E1623D53F}"/>
              </a:ext>
            </a:extLst>
          </p:cNvPr>
          <p:cNvPicPr>
            <a:picLocks noChangeAspect="1"/>
          </p:cNvPicPr>
          <p:nvPr/>
        </p:nvPicPr>
        <p:blipFill>
          <a:blip r:embed="rId2"/>
          <a:stretch>
            <a:fillRect/>
          </a:stretch>
        </p:blipFill>
        <p:spPr>
          <a:xfrm>
            <a:off x="304800" y="762000"/>
            <a:ext cx="8599075" cy="2779556"/>
          </a:xfrm>
          <a:prstGeom prst="rect">
            <a:avLst/>
          </a:prstGeom>
        </p:spPr>
      </p:pic>
      <p:pic>
        <p:nvPicPr>
          <p:cNvPr id="7" name="Picture 6">
            <a:extLst>
              <a:ext uri="{FF2B5EF4-FFF2-40B4-BE49-F238E27FC236}">
                <a16:creationId xmlns:a16="http://schemas.microsoft.com/office/drawing/2014/main" id="{77F73E48-3DA5-36F1-3E00-69E243A93F95}"/>
              </a:ext>
            </a:extLst>
          </p:cNvPr>
          <p:cNvPicPr>
            <a:picLocks noChangeAspect="1"/>
          </p:cNvPicPr>
          <p:nvPr/>
        </p:nvPicPr>
        <p:blipFill>
          <a:blip r:embed="rId3"/>
          <a:stretch>
            <a:fillRect/>
          </a:stretch>
        </p:blipFill>
        <p:spPr>
          <a:xfrm>
            <a:off x="304800" y="3429000"/>
            <a:ext cx="8604738" cy="2779556"/>
          </a:xfrm>
          <a:prstGeom prst="rect">
            <a:avLst/>
          </a:prstGeom>
        </p:spPr>
      </p:pic>
    </p:spTree>
    <p:extLst>
      <p:ext uri="{BB962C8B-B14F-4D97-AF65-F5344CB8AC3E}">
        <p14:creationId xmlns:p14="http://schemas.microsoft.com/office/powerpoint/2010/main" val="10006751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a:t>Regulation Comparison August</a:t>
            </a:r>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11</a:t>
            </a:fld>
            <a:endParaRPr lang="en-US"/>
          </a:p>
        </p:txBody>
      </p:sp>
      <p:pic>
        <p:nvPicPr>
          <p:cNvPr id="3" name="Picture 2">
            <a:extLst>
              <a:ext uri="{FF2B5EF4-FFF2-40B4-BE49-F238E27FC236}">
                <a16:creationId xmlns:a16="http://schemas.microsoft.com/office/drawing/2014/main" id="{ECCCF3AD-9EC6-429F-E1CE-51DA45189EFB}"/>
              </a:ext>
            </a:extLst>
          </p:cNvPr>
          <p:cNvPicPr>
            <a:picLocks noChangeAspect="1"/>
          </p:cNvPicPr>
          <p:nvPr/>
        </p:nvPicPr>
        <p:blipFill>
          <a:blip r:embed="rId2"/>
          <a:stretch>
            <a:fillRect/>
          </a:stretch>
        </p:blipFill>
        <p:spPr>
          <a:xfrm>
            <a:off x="321544" y="784546"/>
            <a:ext cx="8571467" cy="2770632"/>
          </a:xfrm>
          <a:prstGeom prst="rect">
            <a:avLst/>
          </a:prstGeom>
        </p:spPr>
      </p:pic>
      <p:pic>
        <p:nvPicPr>
          <p:cNvPr id="6" name="Picture 5">
            <a:extLst>
              <a:ext uri="{FF2B5EF4-FFF2-40B4-BE49-F238E27FC236}">
                <a16:creationId xmlns:a16="http://schemas.microsoft.com/office/drawing/2014/main" id="{5C3CF736-EB69-26EB-1CF4-0220E32494B6}"/>
              </a:ext>
            </a:extLst>
          </p:cNvPr>
          <p:cNvPicPr>
            <a:picLocks noChangeAspect="1"/>
          </p:cNvPicPr>
          <p:nvPr/>
        </p:nvPicPr>
        <p:blipFill>
          <a:blip r:embed="rId3"/>
          <a:stretch>
            <a:fillRect/>
          </a:stretch>
        </p:blipFill>
        <p:spPr>
          <a:xfrm>
            <a:off x="315900" y="3555178"/>
            <a:ext cx="8577111" cy="2770632"/>
          </a:xfrm>
          <a:prstGeom prst="rect">
            <a:avLst/>
          </a:prstGeom>
        </p:spPr>
      </p:pic>
    </p:spTree>
    <p:extLst>
      <p:ext uri="{BB962C8B-B14F-4D97-AF65-F5344CB8AC3E}">
        <p14:creationId xmlns:p14="http://schemas.microsoft.com/office/powerpoint/2010/main" val="3604373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400"/>
              <a:t>Responsive Reserve Service (RRS) Methodology</a:t>
            </a:r>
          </a:p>
        </p:txBody>
      </p:sp>
      <p:sp>
        <p:nvSpPr>
          <p:cNvPr id="2" name="Content Placeholder 1"/>
          <p:cNvSpPr>
            <a:spLocks noGrp="1"/>
          </p:cNvSpPr>
          <p:nvPr>
            <p:ph idx="1"/>
          </p:nvPr>
        </p:nvSpPr>
        <p:spPr>
          <a:xfrm>
            <a:off x="304800" y="855406"/>
            <a:ext cx="5803392" cy="5064627"/>
          </a:xfrm>
        </p:spPr>
        <p:txBody>
          <a:bodyPr/>
          <a:lstStyle/>
          <a:p>
            <a:r>
              <a:rPr lang="en-US" sz="1400">
                <a:solidFill>
                  <a:schemeClr val="tx2"/>
                </a:solidFill>
              </a:rPr>
              <a:t>Responsive Reserve Service (RRS) </a:t>
            </a:r>
            <a:r>
              <a:rPr lang="en-US" sz="1400"/>
              <a:t>is r</a:t>
            </a:r>
            <a:r>
              <a:rPr lang="en-US" sz="1400">
                <a:solidFill>
                  <a:schemeClr val="tx2"/>
                </a:solidFill>
              </a:rPr>
              <a:t>eserved capacity that is procured to respond to low frequency events typically triggered by generating unit trips.</a:t>
            </a:r>
          </a:p>
          <a:p>
            <a:endParaRPr lang="en-US" sz="800"/>
          </a:p>
          <a:p>
            <a:r>
              <a:rPr lang="en-US" sz="1400"/>
              <a:t>ERCOT is proposing one change in the methodology used to compute RRS requirements in 2024.</a:t>
            </a:r>
          </a:p>
          <a:p>
            <a:pPr lvl="1"/>
            <a:r>
              <a:rPr lang="en-US" sz="1400"/>
              <a:t>ERCOT is proposing to remove the 2,800 MW floor that is applied during summer peak hours. A minimum of 2,300 MW of RRS will continue to be procured in all hours. </a:t>
            </a:r>
          </a:p>
          <a:p>
            <a:pPr marL="0" indent="0" algn="just">
              <a:buNone/>
            </a:pPr>
            <a:endParaRPr lang="en-US"/>
          </a:p>
        </p:txBody>
      </p:sp>
      <p:pic>
        <p:nvPicPr>
          <p:cNvPr id="3" name="Picture 3">
            <a:extLst>
              <a:ext uri="{FF2B5EF4-FFF2-40B4-BE49-F238E27FC236}">
                <a16:creationId xmlns:a16="http://schemas.microsoft.com/office/drawing/2014/main" id="{0E6D277A-26E6-AF07-D0D0-E8F877CA2F6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7231" y="855406"/>
            <a:ext cx="2998851" cy="1856678"/>
          </a:xfrm>
          <a:prstGeom prst="rect">
            <a:avLst/>
          </a:prstGeom>
          <a:noFill/>
          <a:ln w="1587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5">
            <a:extLst>
              <a:ext uri="{FF2B5EF4-FFF2-40B4-BE49-F238E27FC236}">
                <a16:creationId xmlns:a16="http://schemas.microsoft.com/office/drawing/2014/main" id="{F52DB5D7-7BCF-3F23-E617-EC3DF21817E9}"/>
              </a:ext>
            </a:extLst>
          </p:cNvPr>
          <p:cNvSpPr txBox="1"/>
          <p:nvPr/>
        </p:nvSpPr>
        <p:spPr>
          <a:xfrm>
            <a:off x="6047231" y="840865"/>
            <a:ext cx="784052" cy="152349"/>
          </a:xfrm>
          <a:prstGeom prst="rect">
            <a:avLst/>
          </a:prstGeom>
          <a:solidFill>
            <a:schemeClr val="bg1">
              <a:lumMod val="50000"/>
            </a:schemeClr>
          </a:solidFill>
        </p:spPr>
        <p:txBody>
          <a:bodyPr wrap="square" lIns="6858" tIns="6858" rIns="6858" bIns="6858">
            <a:spAutoFit/>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900" b="1">
                <a:solidFill>
                  <a:srgbClr val="FFFFFF"/>
                </a:solidFill>
              </a:rPr>
              <a:t>Responsive</a:t>
            </a:r>
          </a:p>
        </p:txBody>
      </p:sp>
      <p:sp>
        <p:nvSpPr>
          <p:cNvPr id="8" name="Content Placeholder 1">
            <a:extLst>
              <a:ext uri="{FF2B5EF4-FFF2-40B4-BE49-F238E27FC236}">
                <a16:creationId xmlns:a16="http://schemas.microsoft.com/office/drawing/2014/main" id="{E2ED4BEC-AA8B-B3AE-567B-182EC3BA2689}"/>
              </a:ext>
            </a:extLst>
          </p:cNvPr>
          <p:cNvSpPr txBox="1">
            <a:spLocks/>
          </p:cNvSpPr>
          <p:nvPr/>
        </p:nvSpPr>
        <p:spPr>
          <a:xfrm>
            <a:off x="380999" y="2860991"/>
            <a:ext cx="8665083" cy="3369122"/>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1"/>
            <a:r>
              <a:rPr lang="en-US" sz="1400"/>
              <a:t>The additional 500 MW RRS during Summer peak helped in maintaining sufficient amount of Physical Responsive Capability (PRC) during these hours. The implementation of NPRR 989 that improved accounting of PRC from Energy Storage Resources (ESRs) and the recent implementation of ERCOT Contingency Reserve Service (ECRS) are helping in maintaining PRC.</a:t>
            </a:r>
          </a:p>
          <a:p>
            <a:endParaRPr lang="en-US" sz="800"/>
          </a:p>
          <a:p>
            <a:r>
              <a:rPr lang="en-US" sz="1400"/>
              <a:t>NERC’s preliminary BAL-003 Interconnection Frequency Response Obligation (IFRO) for Operating Year (OY) 2024 assessment for ERCOT shows a decrease in ERCOT’s IFRO. In order to align with ERCOT’s new IFRO, the minimum RRS-PFR limit for 2024 will change to 1,185 MW.</a:t>
            </a:r>
          </a:p>
          <a:p>
            <a:endParaRPr lang="en-US" sz="800"/>
          </a:p>
          <a:p>
            <a:pPr algn="just"/>
            <a:r>
              <a:rPr lang="en-US" sz="1400"/>
              <a:t>The preliminary RRS quantities for January 2024 through August 2024 in subsequent slides have been computed using </a:t>
            </a:r>
            <a:r>
              <a:rPr lang="en-US" sz="1400" u="sng"/>
              <a:t>2022 and 2023 system inertia conditions</a:t>
            </a:r>
            <a:r>
              <a:rPr lang="en-US" sz="1400"/>
              <a:t> and </a:t>
            </a:r>
            <a:r>
              <a:rPr lang="en-US" sz="1400" u="sng"/>
              <a:t>updated RRS table</a:t>
            </a:r>
            <a:r>
              <a:rPr lang="en-US" sz="1400"/>
              <a:t>.</a:t>
            </a:r>
          </a:p>
          <a:p>
            <a:pPr lvl="1"/>
            <a:r>
              <a:rPr lang="en-US" sz="1400"/>
              <a:t>The RRS table tracks RRS requirements for different inertia conditions. This table was updated in 2024 to use a minimum RRS-PFR limit of 1,185 MW. </a:t>
            </a:r>
            <a:endParaRPr lang="en-US"/>
          </a:p>
          <a:p>
            <a:pPr marL="0" indent="0" algn="just">
              <a:buFont typeface="Arial" panose="020B0604020202020204" pitchFamily="34" charset="0"/>
              <a:buNone/>
            </a:pPr>
            <a:r>
              <a:rPr lang="en-US" sz="2400"/>
              <a:t> </a:t>
            </a:r>
            <a:r>
              <a:rPr lang="en-US" sz="1000" i="1">
                <a:solidFill>
                  <a:schemeClr val="accent6"/>
                </a:solidFill>
              </a:rPr>
              <a:t>No change in slides 20 to 25 since last presentation. August data has been included in Slide 22.</a:t>
            </a:r>
            <a:endParaRPr lang="en-US" sz="1000"/>
          </a:p>
          <a:p>
            <a:pPr algn="just"/>
            <a:endParaRPr lang="en-US" sz="2400"/>
          </a:p>
          <a:p>
            <a:pPr marL="0" indent="0" algn="just">
              <a:buFont typeface="Arial" panose="020B0604020202020204" pitchFamily="34" charset="0"/>
              <a:buNone/>
            </a:pPr>
            <a:endParaRPr lang="en-US" sz="2400"/>
          </a:p>
          <a:p>
            <a:pPr marL="0" indent="0" algn="just">
              <a:buFont typeface="Arial" panose="020B0604020202020204" pitchFamily="34" charset="0"/>
              <a:buNone/>
            </a:pPr>
            <a:endParaRPr lang="en-US"/>
          </a:p>
        </p:txBody>
      </p:sp>
    </p:spTree>
    <p:extLst>
      <p:ext uri="{BB962C8B-B14F-4D97-AF65-F5344CB8AC3E}">
        <p14:creationId xmlns:p14="http://schemas.microsoft.com/office/powerpoint/2010/main" val="15914965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2024 RRS Table</a:t>
            </a:r>
          </a:p>
        </p:txBody>
      </p:sp>
      <p:graphicFrame>
        <p:nvGraphicFramePr>
          <p:cNvPr id="6" name="Table 5"/>
          <p:cNvGraphicFramePr>
            <a:graphicFrameLocks noGrp="1"/>
          </p:cNvGraphicFramePr>
          <p:nvPr/>
        </p:nvGraphicFramePr>
        <p:xfrm>
          <a:off x="278892" y="855406"/>
          <a:ext cx="7936877" cy="2195888"/>
        </p:xfrm>
        <a:graphic>
          <a:graphicData uri="http://schemas.openxmlformats.org/drawingml/2006/table">
            <a:tbl>
              <a:tblPr/>
              <a:tblGrid>
                <a:gridCol w="610529">
                  <a:extLst>
                    <a:ext uri="{9D8B030D-6E8A-4147-A177-3AD203B41FA5}">
                      <a16:colId xmlns:a16="http://schemas.microsoft.com/office/drawing/2014/main" val="20000"/>
                    </a:ext>
                  </a:extLst>
                </a:gridCol>
                <a:gridCol w="610529">
                  <a:extLst>
                    <a:ext uri="{9D8B030D-6E8A-4147-A177-3AD203B41FA5}">
                      <a16:colId xmlns:a16="http://schemas.microsoft.com/office/drawing/2014/main" val="20001"/>
                    </a:ext>
                  </a:extLst>
                </a:gridCol>
                <a:gridCol w="610529">
                  <a:extLst>
                    <a:ext uri="{9D8B030D-6E8A-4147-A177-3AD203B41FA5}">
                      <a16:colId xmlns:a16="http://schemas.microsoft.com/office/drawing/2014/main" val="20002"/>
                    </a:ext>
                  </a:extLst>
                </a:gridCol>
                <a:gridCol w="610529">
                  <a:extLst>
                    <a:ext uri="{9D8B030D-6E8A-4147-A177-3AD203B41FA5}">
                      <a16:colId xmlns:a16="http://schemas.microsoft.com/office/drawing/2014/main" val="20003"/>
                    </a:ext>
                  </a:extLst>
                </a:gridCol>
                <a:gridCol w="610529">
                  <a:extLst>
                    <a:ext uri="{9D8B030D-6E8A-4147-A177-3AD203B41FA5}">
                      <a16:colId xmlns:a16="http://schemas.microsoft.com/office/drawing/2014/main" val="20004"/>
                    </a:ext>
                  </a:extLst>
                </a:gridCol>
                <a:gridCol w="610529">
                  <a:extLst>
                    <a:ext uri="{9D8B030D-6E8A-4147-A177-3AD203B41FA5}">
                      <a16:colId xmlns:a16="http://schemas.microsoft.com/office/drawing/2014/main" val="20005"/>
                    </a:ext>
                  </a:extLst>
                </a:gridCol>
                <a:gridCol w="610529">
                  <a:extLst>
                    <a:ext uri="{9D8B030D-6E8A-4147-A177-3AD203B41FA5}">
                      <a16:colId xmlns:a16="http://schemas.microsoft.com/office/drawing/2014/main" val="20006"/>
                    </a:ext>
                  </a:extLst>
                </a:gridCol>
                <a:gridCol w="610529">
                  <a:extLst>
                    <a:ext uri="{9D8B030D-6E8A-4147-A177-3AD203B41FA5}">
                      <a16:colId xmlns:a16="http://schemas.microsoft.com/office/drawing/2014/main" val="20007"/>
                    </a:ext>
                  </a:extLst>
                </a:gridCol>
                <a:gridCol w="610529">
                  <a:extLst>
                    <a:ext uri="{9D8B030D-6E8A-4147-A177-3AD203B41FA5}">
                      <a16:colId xmlns:a16="http://schemas.microsoft.com/office/drawing/2014/main" val="20008"/>
                    </a:ext>
                  </a:extLst>
                </a:gridCol>
                <a:gridCol w="610529">
                  <a:extLst>
                    <a:ext uri="{9D8B030D-6E8A-4147-A177-3AD203B41FA5}">
                      <a16:colId xmlns:a16="http://schemas.microsoft.com/office/drawing/2014/main" val="20009"/>
                    </a:ext>
                  </a:extLst>
                </a:gridCol>
                <a:gridCol w="610529">
                  <a:extLst>
                    <a:ext uri="{9D8B030D-6E8A-4147-A177-3AD203B41FA5}">
                      <a16:colId xmlns:a16="http://schemas.microsoft.com/office/drawing/2014/main" val="20010"/>
                    </a:ext>
                  </a:extLst>
                </a:gridCol>
                <a:gridCol w="610529">
                  <a:extLst>
                    <a:ext uri="{9D8B030D-6E8A-4147-A177-3AD203B41FA5}">
                      <a16:colId xmlns:a16="http://schemas.microsoft.com/office/drawing/2014/main" val="20011"/>
                    </a:ext>
                  </a:extLst>
                </a:gridCol>
                <a:gridCol w="610529">
                  <a:extLst>
                    <a:ext uri="{9D8B030D-6E8A-4147-A177-3AD203B41FA5}">
                      <a16:colId xmlns:a16="http://schemas.microsoft.com/office/drawing/2014/main" val="20012"/>
                    </a:ext>
                  </a:extLst>
                </a:gridCol>
              </a:tblGrid>
              <a:tr h="303274">
                <a:tc>
                  <a:txBody>
                    <a:bodyPr/>
                    <a:lstStyle/>
                    <a:p>
                      <a:pPr algn="ctr" rtl="0" fontAlgn="ctr"/>
                      <a:r>
                        <a:rPr lang="en-US" sz="1000" b="1" i="0" u="none" strike="noStrike">
                          <a:solidFill>
                            <a:srgbClr val="FFFFFF"/>
                          </a:solidFill>
                          <a:effectLst/>
                          <a:latin typeface="Arial" panose="020B0604020202020204" pitchFamily="34" charset="0"/>
                        </a:rPr>
                        <a:t> </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4</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5</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6</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7</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8</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9</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10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11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12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algn="ctr" rtl="0" fontAlgn="ctr"/>
                      <a:r>
                        <a:rPr lang="en-US" sz="900" b="1" i="0" u="none" strike="noStrike">
                          <a:solidFill>
                            <a:srgbClr val="000000"/>
                          </a:solidFill>
                          <a:effectLst/>
                          <a:latin typeface="Arial" panose="020B0604020202020204" pitchFamily="34" charset="0"/>
                        </a:rPr>
                        <a:t>LR/PFR</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65760">
                <a:tc>
                  <a:txBody>
                    <a:bodyPr/>
                    <a:lstStyle/>
                    <a:p>
                      <a:pPr algn="ctr" rtl="0" fontAlgn="ctr"/>
                      <a:r>
                        <a:rPr lang="en-US" sz="900" b="1" i="0" u="none" strike="noStrike">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algn="ctr" rtl="0" fontAlgn="ctr"/>
                      <a:r>
                        <a:rPr lang="en-US" sz="900" b="1" i="0" u="none" strike="noStrike">
                          <a:solidFill>
                            <a:srgbClr val="000000"/>
                          </a:solidFill>
                          <a:effectLst/>
                          <a:latin typeface="Arial" panose="020B0604020202020204" pitchFamily="34" charset="0"/>
                        </a:rPr>
                        <a:t>PFR Req.</a:t>
                      </a:r>
                      <a:r>
                        <a:rPr lang="en-US" sz="900" b="1" i="0" u="none" strike="noStrike" baseline="0">
                          <a:solidFill>
                            <a:srgbClr val="000000"/>
                          </a:solidFill>
                          <a:effectLst/>
                          <a:latin typeface="Arial" panose="020B0604020202020204" pitchFamily="34" charset="0"/>
                        </a:rPr>
                        <a:t> </a:t>
                      </a:r>
                      <a:r>
                        <a:rPr lang="en-US" sz="900" b="1" i="0" u="none" strike="noStrike">
                          <a:solidFill>
                            <a:srgbClr val="000000"/>
                          </a:solidFill>
                          <a:effectLst/>
                          <a:latin typeface="Arial" panose="020B0604020202020204" pitchFamily="34" charset="0"/>
                        </a:rPr>
                        <a:t>(no LR)</a:t>
                      </a:r>
                    </a:p>
                    <a:p>
                      <a:pPr algn="ctr" rtl="0" fontAlgn="ctr"/>
                      <a:r>
                        <a:rPr lang="en-US" sz="900" b="1" i="0" u="none" strike="noStrike">
                          <a:solidFill>
                            <a:srgbClr val="000000"/>
                          </a:solidFill>
                          <a:effectLst/>
                          <a:latin typeface="Arial" panose="020B0604020202020204" pitchFamily="34" charset="0"/>
                        </a:rPr>
                        <a:t>(MW)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a:t>
                      </a:r>
                      <a:r>
                        <a:rPr lang="en-US" sz="900" b="1" i="0" u="none" strike="noStrike" err="1">
                          <a:solidFill>
                            <a:srgbClr val="000000"/>
                          </a:solidFill>
                          <a:effectLst/>
                          <a:latin typeface="Arial" panose="020B0604020202020204" pitchFamily="34" charset="0"/>
                        </a:rPr>
                        <a:t>Curr</a:t>
                      </a:r>
                      <a:r>
                        <a:rPr lang="en-US" sz="900" b="1" i="0" u="none" strike="noStrike">
                          <a:solidFill>
                            <a:srgbClr val="000000"/>
                          </a:solidFill>
                          <a:effectLst/>
                          <a:latin typeface="Arial" panose="020B0604020202020204" pitchFamily="34" charset="0"/>
                        </a:rPr>
                        <a:t>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3335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3287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3239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3195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3156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3079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3041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2991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2949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2871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2774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2705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a:t>
                      </a:r>
                      <a:r>
                        <a:rPr lang="en-US" sz="900" b="1" i="0" u="none" strike="noStrike" err="1">
                          <a:solidFill>
                            <a:srgbClr val="000000"/>
                          </a:solidFill>
                          <a:effectLst/>
                          <a:latin typeface="Arial" panose="020B0604020202020204" pitchFamily="34" charset="0"/>
                        </a:rPr>
                        <a:t>Upd</a:t>
                      </a:r>
                      <a:r>
                        <a:rPr lang="en-US" sz="900" b="1" i="0" u="none" strike="noStrike">
                          <a:solidFill>
                            <a:srgbClr val="000000"/>
                          </a:solidFill>
                          <a:effectLst/>
                          <a:latin typeface="Arial" panose="020B0604020202020204" pitchFamily="34" charset="0"/>
                        </a:rPr>
                        <a:t>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fontAlgn="b"/>
                      <a:r>
                        <a:rPr lang="en-US" sz="1100" b="1" i="0" u="none" strike="noStrike">
                          <a:solidFill>
                            <a:srgbClr val="000000"/>
                          </a:solidFill>
                          <a:effectLst/>
                          <a:latin typeface="Calibri" panose="020F0502020204030204" pitchFamily="34" charset="0"/>
                        </a:rPr>
                        <a:t>3293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3234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3178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3128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3086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2998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2916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2880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2808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2716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2654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graphicFrame>
        <p:nvGraphicFramePr>
          <p:cNvPr id="19" name="Table 18"/>
          <p:cNvGraphicFramePr>
            <a:graphicFrameLocks noGrp="1"/>
          </p:cNvGraphicFramePr>
          <p:nvPr/>
        </p:nvGraphicFramePr>
        <p:xfrm>
          <a:off x="278892" y="3218255"/>
          <a:ext cx="8577072" cy="2166265"/>
        </p:xfrm>
        <a:graphic>
          <a:graphicData uri="http://schemas.openxmlformats.org/drawingml/2006/table">
            <a:tbl>
              <a:tblPr/>
              <a:tblGrid>
                <a:gridCol w="612648">
                  <a:extLst>
                    <a:ext uri="{9D8B030D-6E8A-4147-A177-3AD203B41FA5}">
                      <a16:colId xmlns:a16="http://schemas.microsoft.com/office/drawing/2014/main" val="20000"/>
                    </a:ext>
                  </a:extLst>
                </a:gridCol>
                <a:gridCol w="612648">
                  <a:extLst>
                    <a:ext uri="{9D8B030D-6E8A-4147-A177-3AD203B41FA5}">
                      <a16:colId xmlns:a16="http://schemas.microsoft.com/office/drawing/2014/main" val="20001"/>
                    </a:ext>
                  </a:extLst>
                </a:gridCol>
                <a:gridCol w="612648">
                  <a:extLst>
                    <a:ext uri="{9D8B030D-6E8A-4147-A177-3AD203B41FA5}">
                      <a16:colId xmlns:a16="http://schemas.microsoft.com/office/drawing/2014/main" val="20002"/>
                    </a:ext>
                  </a:extLst>
                </a:gridCol>
                <a:gridCol w="612648">
                  <a:extLst>
                    <a:ext uri="{9D8B030D-6E8A-4147-A177-3AD203B41FA5}">
                      <a16:colId xmlns:a16="http://schemas.microsoft.com/office/drawing/2014/main" val="20003"/>
                    </a:ext>
                  </a:extLst>
                </a:gridCol>
                <a:gridCol w="612648">
                  <a:extLst>
                    <a:ext uri="{9D8B030D-6E8A-4147-A177-3AD203B41FA5}">
                      <a16:colId xmlns:a16="http://schemas.microsoft.com/office/drawing/2014/main" val="20004"/>
                    </a:ext>
                  </a:extLst>
                </a:gridCol>
                <a:gridCol w="612648">
                  <a:extLst>
                    <a:ext uri="{9D8B030D-6E8A-4147-A177-3AD203B41FA5}">
                      <a16:colId xmlns:a16="http://schemas.microsoft.com/office/drawing/2014/main" val="20005"/>
                    </a:ext>
                  </a:extLst>
                </a:gridCol>
                <a:gridCol w="612648">
                  <a:extLst>
                    <a:ext uri="{9D8B030D-6E8A-4147-A177-3AD203B41FA5}">
                      <a16:colId xmlns:a16="http://schemas.microsoft.com/office/drawing/2014/main" val="20006"/>
                    </a:ext>
                  </a:extLst>
                </a:gridCol>
                <a:gridCol w="612648">
                  <a:extLst>
                    <a:ext uri="{9D8B030D-6E8A-4147-A177-3AD203B41FA5}">
                      <a16:colId xmlns:a16="http://schemas.microsoft.com/office/drawing/2014/main" val="20007"/>
                    </a:ext>
                  </a:extLst>
                </a:gridCol>
                <a:gridCol w="612648">
                  <a:extLst>
                    <a:ext uri="{9D8B030D-6E8A-4147-A177-3AD203B41FA5}">
                      <a16:colId xmlns:a16="http://schemas.microsoft.com/office/drawing/2014/main" val="20008"/>
                    </a:ext>
                  </a:extLst>
                </a:gridCol>
                <a:gridCol w="612648">
                  <a:extLst>
                    <a:ext uri="{9D8B030D-6E8A-4147-A177-3AD203B41FA5}">
                      <a16:colId xmlns:a16="http://schemas.microsoft.com/office/drawing/2014/main" val="20009"/>
                    </a:ext>
                  </a:extLst>
                </a:gridCol>
                <a:gridCol w="612648">
                  <a:extLst>
                    <a:ext uri="{9D8B030D-6E8A-4147-A177-3AD203B41FA5}">
                      <a16:colId xmlns:a16="http://schemas.microsoft.com/office/drawing/2014/main" val="20010"/>
                    </a:ext>
                  </a:extLst>
                </a:gridCol>
                <a:gridCol w="612648">
                  <a:extLst>
                    <a:ext uri="{9D8B030D-6E8A-4147-A177-3AD203B41FA5}">
                      <a16:colId xmlns:a16="http://schemas.microsoft.com/office/drawing/2014/main" val="20011"/>
                    </a:ext>
                  </a:extLst>
                </a:gridCol>
                <a:gridCol w="612648">
                  <a:extLst>
                    <a:ext uri="{9D8B030D-6E8A-4147-A177-3AD203B41FA5}">
                      <a16:colId xmlns:a16="http://schemas.microsoft.com/office/drawing/2014/main" val="20012"/>
                    </a:ext>
                  </a:extLst>
                </a:gridCol>
                <a:gridCol w="612648">
                  <a:extLst>
                    <a:ext uri="{9D8B030D-6E8A-4147-A177-3AD203B41FA5}">
                      <a16:colId xmlns:a16="http://schemas.microsoft.com/office/drawing/2014/main" val="20013"/>
                    </a:ext>
                  </a:extLst>
                </a:gridCol>
              </a:tblGrid>
              <a:tr h="252721">
                <a:tc>
                  <a:txBody>
                    <a:bodyPr/>
                    <a:lstStyle/>
                    <a:p>
                      <a:pPr algn="ctr" rtl="0" fontAlgn="ctr"/>
                      <a:r>
                        <a:rPr lang="en-US" sz="900" b="1" i="0" u="none" strike="noStrike">
                          <a:solidFill>
                            <a:srgbClr val="FFFFFF"/>
                          </a:solidFill>
                          <a:effectLst/>
                          <a:latin typeface="Arial" panose="020B0604020202020204" pitchFamily="34" charset="0"/>
                        </a:rPr>
                        <a:t>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13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14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15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16</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17</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18</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19</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20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21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22</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23</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24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25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marL="0" algn="ctr" defTabSz="685800" rtl="0" eaLnBrk="1" fontAlgn="ctr" latinLnBrk="0" hangingPunct="1"/>
                      <a:r>
                        <a:rPr lang="en-US" sz="900" b="1" i="0" u="none" strike="noStrike" kern="1200">
                          <a:solidFill>
                            <a:srgbClr val="000000"/>
                          </a:solidFill>
                          <a:effectLst/>
                          <a:latin typeface="Arial" panose="020B0604020202020204" pitchFamily="34" charset="0"/>
                          <a:ea typeface="+mn-ea"/>
                          <a:cs typeface="+mn-cs"/>
                        </a:rPr>
                        <a:t>LR/PFR</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34943">
                <a:tc>
                  <a:txBody>
                    <a:bodyPr/>
                    <a:lstStyle/>
                    <a:p>
                      <a:pPr marL="0" algn="ctr" defTabSz="685800" rtl="0" eaLnBrk="1" fontAlgn="ctr" latinLnBrk="0" hangingPunct="1"/>
                      <a:r>
                        <a:rPr lang="en-US" sz="900" b="1" i="0" u="none" strike="noStrike" kern="120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marL="0" algn="ctr" defTabSz="685800" rtl="0" eaLnBrk="1" fontAlgn="ctr" latinLnBrk="0" hangingPunct="1"/>
                      <a:r>
                        <a:rPr lang="en-US" sz="900" b="1" i="0" u="none" strike="noStrike" kern="1200">
                          <a:solidFill>
                            <a:srgbClr val="000000"/>
                          </a:solidFill>
                          <a:effectLst/>
                          <a:latin typeface="Arial" panose="020B0604020202020204" pitchFamily="34" charset="0"/>
                          <a:ea typeface="+mn-ea"/>
                          <a:cs typeface="+mn-cs"/>
                        </a:rPr>
                        <a:t>PFR Req. (no LR) (MW)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2290</a:t>
                      </a:r>
                      <a:r>
                        <a:rPr lang="en-US" sz="1000">
                          <a:solidFill>
                            <a:srgbClr val="FF0000"/>
                          </a:solidFill>
                        </a:rPr>
                        <a:t>***</a:t>
                      </a:r>
                      <a:endParaRPr lang="en-US" sz="1000" b="1" i="0" u="none" strike="noStrike">
                        <a:solidFill>
                          <a:srgbClr val="FF0000"/>
                        </a:solidFill>
                        <a:effectLst/>
                        <a:latin typeface="Arial" panose="020B060402020202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Curr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2600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2562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2517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2466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2427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2381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2344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FF0000"/>
                          </a:solidFill>
                          <a:effectLst/>
                          <a:latin typeface="Arial" panose="020B0604020202020204" pitchFamily="34" charset="0"/>
                          <a:ea typeface="+mn-ea"/>
                          <a:cs typeface="+mn-cs"/>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FF0000"/>
                          </a:solidFill>
                          <a:effectLst/>
                          <a:latin typeface="Arial" panose="020B0604020202020204" pitchFamily="34" charset="0"/>
                          <a:ea typeface="+mn-ea"/>
                          <a:cs typeface="+mn-cs"/>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FF0000"/>
                          </a:solidFill>
                          <a:effectLst/>
                          <a:latin typeface="Arial" panose="020B0604020202020204" pitchFamily="34" charset="0"/>
                          <a:ea typeface="+mn-ea"/>
                          <a:cs typeface="+mn-cs"/>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FF0000"/>
                          </a:solidFill>
                          <a:effectLst/>
                          <a:latin typeface="Arial" panose="020B0604020202020204" pitchFamily="34" charset="0"/>
                          <a:ea typeface="+mn-ea"/>
                          <a:cs typeface="+mn-cs"/>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FF0000"/>
                          </a:solidFill>
                          <a:effectLst/>
                          <a:latin typeface="Arial" panose="020B0604020202020204" pitchFamily="34" charset="0"/>
                          <a:ea typeface="+mn-ea"/>
                          <a:cs typeface="+mn-cs"/>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Upd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fontAlgn="b"/>
                      <a:r>
                        <a:rPr lang="en-US" sz="1100" b="1" i="0" u="none" strike="noStrike">
                          <a:solidFill>
                            <a:srgbClr val="000000"/>
                          </a:solidFill>
                          <a:effectLst/>
                          <a:latin typeface="Calibri" panose="020F0502020204030204" pitchFamily="34" charset="0"/>
                        </a:rPr>
                        <a:t>2606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2560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2529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2491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2444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2412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2373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2342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FF0000"/>
                          </a:solidFill>
                          <a:effectLst/>
                          <a:latin typeface="Calibri" panose="020F050202020403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FF0000"/>
                          </a:solidFill>
                          <a:effectLst/>
                          <a:latin typeface="Calibri" panose="020F050202020403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FF0000"/>
                          </a:solidFill>
                          <a:effectLst/>
                          <a:latin typeface="Calibri" panose="020F050202020403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FF0000"/>
                          </a:solidFill>
                          <a:effectLst/>
                          <a:latin typeface="Calibri" panose="020F050202020403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FF0000"/>
                          </a:solidFill>
                          <a:effectLst/>
                          <a:latin typeface="Calibri" panose="020F050202020403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sp>
        <p:nvSpPr>
          <p:cNvPr id="7" name="Rectangle 6"/>
          <p:cNvSpPr/>
          <p:nvPr/>
        </p:nvSpPr>
        <p:spPr>
          <a:xfrm>
            <a:off x="288036" y="5612256"/>
            <a:ext cx="8531352" cy="646331"/>
          </a:xfrm>
          <a:prstGeom prst="rect">
            <a:avLst/>
          </a:prstGeom>
        </p:spPr>
        <p:txBody>
          <a:bodyPr wrap="square">
            <a:spAutoFit/>
          </a:bodyPr>
          <a:lstStyle/>
          <a:p>
            <a:r>
              <a:rPr lang="en-US" sz="1200" i="1">
                <a:solidFill>
                  <a:srgbClr val="FF0000"/>
                </a:solidFill>
              </a:rPr>
              <a:t>*</a:t>
            </a:r>
            <a:r>
              <a:rPr lang="en-US" sz="1000" i="1"/>
              <a:t>RRS quantity is calculated for RCC of 2805 with limit of 60% limit on LRs and min RRS-PFR limit of 1,390 MW. </a:t>
            </a:r>
          </a:p>
          <a:p>
            <a:r>
              <a:rPr lang="en-US" sz="1200" i="1">
                <a:solidFill>
                  <a:srgbClr val="FF0000"/>
                </a:solidFill>
              </a:rPr>
              <a:t>**</a:t>
            </a:r>
            <a:r>
              <a:rPr lang="en-US" sz="1000" i="1"/>
              <a:t>RRS quantity is calculated for RCC of 2805 with limit of 60% limit on LRs and min RRS-PFR limit of 1,185 MW.</a:t>
            </a:r>
          </a:p>
          <a:p>
            <a:r>
              <a:rPr lang="en-US" sz="1200" i="1">
                <a:solidFill>
                  <a:srgbClr val="FF0000"/>
                </a:solidFill>
              </a:rPr>
              <a:t>***</a:t>
            </a:r>
            <a:r>
              <a:rPr lang="en-US" sz="1000" i="1"/>
              <a:t>Red font in table above identifies study scenario where RRS needed &lt; 2300 MW. RRS requirement during these is based on the applicable floor.</a:t>
            </a:r>
          </a:p>
        </p:txBody>
      </p:sp>
    </p:spTree>
    <p:extLst>
      <p:ext uri="{BB962C8B-B14F-4D97-AF65-F5344CB8AC3E}">
        <p14:creationId xmlns:p14="http://schemas.microsoft.com/office/powerpoint/2010/main" val="10743593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1AA58-C98D-6744-EF53-1DBF2105F7C0}"/>
              </a:ext>
            </a:extLst>
          </p:cNvPr>
          <p:cNvSpPr>
            <a:spLocks noGrp="1"/>
          </p:cNvSpPr>
          <p:nvPr>
            <p:ph type="title"/>
          </p:nvPr>
        </p:nvSpPr>
        <p:spPr/>
        <p:txBody>
          <a:bodyPr/>
          <a:lstStyle/>
          <a:p>
            <a:r>
              <a:rPr lang="en-US" sz="3200"/>
              <a:t>Hourly Average RRS Comparison</a:t>
            </a:r>
            <a:endParaRPr lang="en-US"/>
          </a:p>
        </p:txBody>
      </p:sp>
      <p:sp>
        <p:nvSpPr>
          <p:cNvPr id="4" name="Slide Number Placeholder 3">
            <a:extLst>
              <a:ext uri="{FF2B5EF4-FFF2-40B4-BE49-F238E27FC236}">
                <a16:creationId xmlns:a16="http://schemas.microsoft.com/office/drawing/2014/main" id="{EF9A77F9-1E3B-BB9D-2343-FDEEFC5A809A}"/>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pic>
        <p:nvPicPr>
          <p:cNvPr id="3" name="Picture 2">
            <a:extLst>
              <a:ext uri="{FF2B5EF4-FFF2-40B4-BE49-F238E27FC236}">
                <a16:creationId xmlns:a16="http://schemas.microsoft.com/office/drawing/2014/main" id="{0C91142F-E67D-8F8C-5B3B-1B66AEF0FFC4}"/>
              </a:ext>
            </a:extLst>
          </p:cNvPr>
          <p:cNvPicPr>
            <a:picLocks noChangeAspect="1"/>
          </p:cNvPicPr>
          <p:nvPr/>
        </p:nvPicPr>
        <p:blipFill>
          <a:blip r:embed="rId2"/>
          <a:stretch>
            <a:fillRect/>
          </a:stretch>
        </p:blipFill>
        <p:spPr>
          <a:xfrm>
            <a:off x="553815" y="1129284"/>
            <a:ext cx="8036370" cy="4599432"/>
          </a:xfrm>
          <a:prstGeom prst="rect">
            <a:avLst/>
          </a:prstGeom>
        </p:spPr>
      </p:pic>
    </p:spTree>
    <p:extLst>
      <p:ext uri="{BB962C8B-B14F-4D97-AF65-F5344CB8AC3E}">
        <p14:creationId xmlns:p14="http://schemas.microsoft.com/office/powerpoint/2010/main" val="25727614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D1E3D-321C-D3B3-5936-E8B1DC39E517}"/>
              </a:ext>
            </a:extLst>
          </p:cNvPr>
          <p:cNvSpPr>
            <a:spLocks noGrp="1"/>
          </p:cNvSpPr>
          <p:nvPr>
            <p:ph type="title"/>
          </p:nvPr>
        </p:nvSpPr>
        <p:spPr/>
        <p:txBody>
          <a:bodyPr/>
          <a:lstStyle/>
          <a:p>
            <a:r>
              <a:rPr lang="en-US"/>
              <a:t>RRS Comparison February</a:t>
            </a:r>
          </a:p>
        </p:txBody>
      </p:sp>
      <p:sp>
        <p:nvSpPr>
          <p:cNvPr id="4" name="Slide Number Placeholder 3">
            <a:extLst>
              <a:ext uri="{FF2B5EF4-FFF2-40B4-BE49-F238E27FC236}">
                <a16:creationId xmlns:a16="http://schemas.microsoft.com/office/drawing/2014/main" id="{F30E9BB0-5617-DB73-256D-02D0DA8E0DBF}"/>
              </a:ext>
            </a:extLst>
          </p:cNvPr>
          <p:cNvSpPr>
            <a:spLocks noGrp="1"/>
          </p:cNvSpPr>
          <p:nvPr>
            <p:ph type="sldNum" sz="quarter" idx="4"/>
          </p:nvPr>
        </p:nvSpPr>
        <p:spPr/>
        <p:txBody>
          <a:bodyPr/>
          <a:lstStyle/>
          <a:p>
            <a:fld id="{1D93BD3E-1E9A-4970-A6F7-E7AC52762E0C}" type="slidenum">
              <a:rPr lang="en-US" smtClean="0"/>
              <a:pPr/>
              <a:t>15</a:t>
            </a:fld>
            <a:endParaRPr lang="en-US"/>
          </a:p>
        </p:txBody>
      </p:sp>
      <p:pic>
        <p:nvPicPr>
          <p:cNvPr id="6" name="Picture 5">
            <a:extLst>
              <a:ext uri="{FF2B5EF4-FFF2-40B4-BE49-F238E27FC236}">
                <a16:creationId xmlns:a16="http://schemas.microsoft.com/office/drawing/2014/main" id="{63197F97-F4E1-7D25-A65B-96629D479A96}"/>
              </a:ext>
            </a:extLst>
          </p:cNvPr>
          <p:cNvPicPr>
            <a:picLocks noChangeAspect="1"/>
          </p:cNvPicPr>
          <p:nvPr/>
        </p:nvPicPr>
        <p:blipFill>
          <a:blip r:embed="rId2"/>
          <a:stretch>
            <a:fillRect/>
          </a:stretch>
        </p:blipFill>
        <p:spPr>
          <a:xfrm>
            <a:off x="995801" y="1129284"/>
            <a:ext cx="7152398" cy="4599432"/>
          </a:xfrm>
          <a:prstGeom prst="rect">
            <a:avLst/>
          </a:prstGeom>
        </p:spPr>
      </p:pic>
    </p:spTree>
    <p:extLst>
      <p:ext uri="{BB962C8B-B14F-4D97-AF65-F5344CB8AC3E}">
        <p14:creationId xmlns:p14="http://schemas.microsoft.com/office/powerpoint/2010/main" val="11764412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D1E3D-321C-D3B3-5936-E8B1DC39E517}"/>
              </a:ext>
            </a:extLst>
          </p:cNvPr>
          <p:cNvSpPr>
            <a:spLocks noGrp="1"/>
          </p:cNvSpPr>
          <p:nvPr>
            <p:ph type="title"/>
          </p:nvPr>
        </p:nvSpPr>
        <p:spPr/>
        <p:txBody>
          <a:bodyPr/>
          <a:lstStyle/>
          <a:p>
            <a:r>
              <a:rPr lang="en-US"/>
              <a:t>RRS Comparison March</a:t>
            </a:r>
          </a:p>
        </p:txBody>
      </p:sp>
      <p:sp>
        <p:nvSpPr>
          <p:cNvPr id="4" name="Slide Number Placeholder 3">
            <a:extLst>
              <a:ext uri="{FF2B5EF4-FFF2-40B4-BE49-F238E27FC236}">
                <a16:creationId xmlns:a16="http://schemas.microsoft.com/office/drawing/2014/main" id="{F30E9BB0-5617-DB73-256D-02D0DA8E0DBF}"/>
              </a:ext>
            </a:extLst>
          </p:cNvPr>
          <p:cNvSpPr>
            <a:spLocks noGrp="1"/>
          </p:cNvSpPr>
          <p:nvPr>
            <p:ph type="sldNum" sz="quarter" idx="4"/>
          </p:nvPr>
        </p:nvSpPr>
        <p:spPr/>
        <p:txBody>
          <a:bodyPr/>
          <a:lstStyle/>
          <a:p>
            <a:fld id="{1D93BD3E-1E9A-4970-A6F7-E7AC52762E0C}" type="slidenum">
              <a:rPr lang="en-US" smtClean="0"/>
              <a:pPr/>
              <a:t>16</a:t>
            </a:fld>
            <a:endParaRPr lang="en-US"/>
          </a:p>
        </p:txBody>
      </p:sp>
      <p:pic>
        <p:nvPicPr>
          <p:cNvPr id="5" name="Picture 4">
            <a:extLst>
              <a:ext uri="{FF2B5EF4-FFF2-40B4-BE49-F238E27FC236}">
                <a16:creationId xmlns:a16="http://schemas.microsoft.com/office/drawing/2014/main" id="{1D565593-D217-E001-DC2F-8E2DAA61A723}"/>
              </a:ext>
            </a:extLst>
          </p:cNvPr>
          <p:cNvPicPr>
            <a:picLocks noChangeAspect="1"/>
          </p:cNvPicPr>
          <p:nvPr/>
        </p:nvPicPr>
        <p:blipFill>
          <a:blip r:embed="rId2"/>
          <a:stretch>
            <a:fillRect/>
          </a:stretch>
        </p:blipFill>
        <p:spPr>
          <a:xfrm>
            <a:off x="995801" y="1129284"/>
            <a:ext cx="7152398" cy="4599432"/>
          </a:xfrm>
          <a:prstGeom prst="rect">
            <a:avLst/>
          </a:prstGeom>
        </p:spPr>
      </p:pic>
    </p:spTree>
    <p:extLst>
      <p:ext uri="{BB962C8B-B14F-4D97-AF65-F5344CB8AC3E}">
        <p14:creationId xmlns:p14="http://schemas.microsoft.com/office/powerpoint/2010/main" val="2499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D1E3D-321C-D3B3-5936-E8B1DC39E517}"/>
              </a:ext>
            </a:extLst>
          </p:cNvPr>
          <p:cNvSpPr>
            <a:spLocks noGrp="1"/>
          </p:cNvSpPr>
          <p:nvPr>
            <p:ph type="title"/>
          </p:nvPr>
        </p:nvSpPr>
        <p:spPr/>
        <p:txBody>
          <a:bodyPr/>
          <a:lstStyle/>
          <a:p>
            <a:r>
              <a:rPr lang="en-US" dirty="0"/>
              <a:t>RRS Comparison July</a:t>
            </a:r>
          </a:p>
        </p:txBody>
      </p:sp>
      <p:sp>
        <p:nvSpPr>
          <p:cNvPr id="4" name="Slide Number Placeholder 3">
            <a:extLst>
              <a:ext uri="{FF2B5EF4-FFF2-40B4-BE49-F238E27FC236}">
                <a16:creationId xmlns:a16="http://schemas.microsoft.com/office/drawing/2014/main" id="{F30E9BB0-5617-DB73-256D-02D0DA8E0DBF}"/>
              </a:ext>
            </a:extLst>
          </p:cNvPr>
          <p:cNvSpPr>
            <a:spLocks noGrp="1"/>
          </p:cNvSpPr>
          <p:nvPr>
            <p:ph type="sldNum" sz="quarter" idx="4"/>
          </p:nvPr>
        </p:nvSpPr>
        <p:spPr/>
        <p:txBody>
          <a:bodyPr/>
          <a:lstStyle/>
          <a:p>
            <a:fld id="{1D93BD3E-1E9A-4970-A6F7-E7AC52762E0C}" type="slidenum">
              <a:rPr lang="en-US" smtClean="0"/>
              <a:pPr/>
              <a:t>17</a:t>
            </a:fld>
            <a:endParaRPr lang="en-US"/>
          </a:p>
        </p:txBody>
      </p:sp>
      <p:pic>
        <p:nvPicPr>
          <p:cNvPr id="5" name="Picture 4">
            <a:extLst>
              <a:ext uri="{FF2B5EF4-FFF2-40B4-BE49-F238E27FC236}">
                <a16:creationId xmlns:a16="http://schemas.microsoft.com/office/drawing/2014/main" id="{7EF08266-7E2B-1049-1104-82ED2DCC0B12}"/>
              </a:ext>
            </a:extLst>
          </p:cNvPr>
          <p:cNvPicPr>
            <a:picLocks noChangeAspect="1"/>
          </p:cNvPicPr>
          <p:nvPr/>
        </p:nvPicPr>
        <p:blipFill>
          <a:blip r:embed="rId2"/>
          <a:stretch>
            <a:fillRect/>
          </a:stretch>
        </p:blipFill>
        <p:spPr>
          <a:xfrm>
            <a:off x="995801" y="1129284"/>
            <a:ext cx="7152398" cy="4599432"/>
          </a:xfrm>
          <a:prstGeom prst="rect">
            <a:avLst/>
          </a:prstGeom>
        </p:spPr>
      </p:pic>
    </p:spTree>
    <p:extLst>
      <p:ext uri="{BB962C8B-B14F-4D97-AF65-F5344CB8AC3E}">
        <p14:creationId xmlns:p14="http://schemas.microsoft.com/office/powerpoint/2010/main" val="35986510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938D1-51E0-44D5-BD5A-48198FD810B9}"/>
              </a:ext>
            </a:extLst>
          </p:cNvPr>
          <p:cNvSpPr>
            <a:spLocks noGrp="1"/>
          </p:cNvSpPr>
          <p:nvPr>
            <p:ph type="title"/>
          </p:nvPr>
        </p:nvSpPr>
        <p:spPr/>
        <p:txBody>
          <a:bodyPr/>
          <a:lstStyle/>
          <a:p>
            <a:r>
              <a:rPr lang="en-US" sz="2000"/>
              <a:t>ERCOT Contingency Reserve Service (ECRS) Methodology </a:t>
            </a:r>
          </a:p>
        </p:txBody>
      </p:sp>
      <p:sp>
        <p:nvSpPr>
          <p:cNvPr id="3" name="Content Placeholder 2">
            <a:extLst>
              <a:ext uri="{FF2B5EF4-FFF2-40B4-BE49-F238E27FC236}">
                <a16:creationId xmlns:a16="http://schemas.microsoft.com/office/drawing/2014/main" id="{619995B8-2790-490E-97C7-8097AE09F658}"/>
              </a:ext>
            </a:extLst>
          </p:cNvPr>
          <p:cNvSpPr>
            <a:spLocks noGrp="1"/>
          </p:cNvSpPr>
          <p:nvPr>
            <p:ph idx="1"/>
          </p:nvPr>
        </p:nvSpPr>
        <p:spPr/>
        <p:txBody>
          <a:bodyPr/>
          <a:lstStyle/>
          <a:p>
            <a:r>
              <a:rPr lang="en-US" sz="1600" dirty="0">
                <a:solidFill>
                  <a:schemeClr val="tx2"/>
                </a:solidFill>
              </a:rPr>
              <a:t>ECRS is reserved capacity that can respond in 10 minutes to recover frequency, cover forecast errors or ramps and replace deployed reserves. </a:t>
            </a:r>
          </a:p>
          <a:p>
            <a:endParaRPr lang="en-US" sz="800" dirty="0"/>
          </a:p>
          <a:p>
            <a:r>
              <a:rPr lang="en-US" sz="1600" dirty="0">
                <a:solidFill>
                  <a:schemeClr val="tx2"/>
                </a:solidFill>
              </a:rPr>
              <a:t>ECRS requirements are computed as the sum of capacity needed to recover frequency following a large unit trip and capacity needed to support net load forecast errors during sustained net load ramps.</a:t>
            </a:r>
          </a:p>
          <a:p>
            <a:endParaRPr lang="en-US" sz="800" dirty="0">
              <a:solidFill>
                <a:schemeClr val="tx2"/>
              </a:solidFill>
            </a:endParaRPr>
          </a:p>
          <a:p>
            <a:r>
              <a:rPr lang="en-US" sz="1600" dirty="0"/>
              <a:t>For 2024, ERCOT is considering to make the following changes</a:t>
            </a:r>
          </a:p>
          <a:p>
            <a:pPr lvl="1"/>
            <a:r>
              <a:rPr lang="en-US" sz="1600" dirty="0"/>
              <a:t>Adjust the risk coverage during sunset hours to be at least 90</a:t>
            </a:r>
            <a:r>
              <a:rPr lang="en-US" sz="1600" baseline="30000" dirty="0"/>
              <a:t>th</a:t>
            </a:r>
            <a:r>
              <a:rPr lang="en-US" sz="1600" dirty="0"/>
              <a:t> percentile</a:t>
            </a:r>
          </a:p>
          <a:p>
            <a:pPr lvl="1"/>
            <a:r>
              <a:rPr lang="en-US" sz="1600" dirty="0"/>
              <a:t>Adjust the frequency recovery portion such that it (a) uses 2 years of historic information and cover 60% of historic net load and inertia conditions; and (b) adjust the quantity to account for Regulation requirement in the hour.</a:t>
            </a:r>
          </a:p>
          <a:p>
            <a:endParaRPr lang="en-US" sz="800" dirty="0">
              <a:solidFill>
                <a:schemeClr val="tx2"/>
              </a:solidFill>
            </a:endParaRPr>
          </a:p>
          <a:p>
            <a:pPr algn="just"/>
            <a:r>
              <a:rPr lang="en-US" sz="1600" dirty="0"/>
              <a:t>The preliminary ECRS quantities for January 2024 through August 2024 in subsequent slides have been computed using </a:t>
            </a:r>
            <a:r>
              <a:rPr lang="en-US" sz="1600" u="sng" dirty="0"/>
              <a:t>current methodology</a:t>
            </a:r>
            <a:r>
              <a:rPr lang="en-US" sz="1600" dirty="0"/>
              <a:t> (2021, 2022 and 2023 Intra-Hour Net load and Net load Forecast, 2022 and 2023 system inertia conditions ) and updated </a:t>
            </a:r>
            <a:r>
              <a:rPr lang="en-US" sz="1600" u="sng" dirty="0"/>
              <a:t>Intra-hour Solar Over-Forecast Error Adjustment table.</a:t>
            </a:r>
          </a:p>
          <a:p>
            <a:pPr lvl="1"/>
            <a:r>
              <a:rPr lang="en-US" sz="1600" dirty="0"/>
              <a:t>Intra-hour Solar Over-Forecast Error Adjustment Table tracks estimated increase in solar over forecast error per 1000 MW increase in installed solar capacity.</a:t>
            </a:r>
          </a:p>
        </p:txBody>
      </p:sp>
      <p:sp>
        <p:nvSpPr>
          <p:cNvPr id="4" name="Slide Number Placeholder 3">
            <a:extLst>
              <a:ext uri="{FF2B5EF4-FFF2-40B4-BE49-F238E27FC236}">
                <a16:creationId xmlns:a16="http://schemas.microsoft.com/office/drawing/2014/main" id="{37A1A8C8-501E-4701-AEDA-8ACBE2119D08}"/>
              </a:ext>
            </a:extLst>
          </p:cNvPr>
          <p:cNvSpPr>
            <a:spLocks noGrp="1"/>
          </p:cNvSpPr>
          <p:nvPr>
            <p:ph type="sldNum" sz="quarter" idx="4"/>
          </p:nvPr>
        </p:nvSpPr>
        <p:spPr/>
        <p:txBody>
          <a:bodyPr/>
          <a:lstStyle/>
          <a:p>
            <a:fld id="{1D93BD3E-1E9A-4970-A6F7-E7AC52762E0C}" type="slidenum">
              <a:rPr lang="en-US" smtClean="0"/>
              <a:pPr/>
              <a:t>18</a:t>
            </a:fld>
            <a:endParaRPr lang="en-US"/>
          </a:p>
        </p:txBody>
      </p:sp>
    </p:spTree>
    <p:extLst>
      <p:ext uri="{BB962C8B-B14F-4D97-AF65-F5344CB8AC3E}">
        <p14:creationId xmlns:p14="http://schemas.microsoft.com/office/powerpoint/2010/main" val="21823664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6BAB2-485A-3EBE-3986-131A805D0C5A}"/>
              </a:ext>
            </a:extLst>
          </p:cNvPr>
          <p:cNvSpPr>
            <a:spLocks noGrp="1"/>
          </p:cNvSpPr>
          <p:nvPr>
            <p:ph type="title"/>
          </p:nvPr>
        </p:nvSpPr>
        <p:spPr/>
        <p:txBody>
          <a:bodyPr/>
          <a:lstStyle/>
          <a:p>
            <a:r>
              <a:rPr lang="en-US" sz="2000"/>
              <a:t>Cold Start-up Time of OFFNS Resources in 2023</a:t>
            </a:r>
            <a:endParaRPr lang="en-US" sz="2000">
              <a:solidFill>
                <a:schemeClr val="accent6"/>
              </a:solidFill>
            </a:endParaRPr>
          </a:p>
        </p:txBody>
      </p:sp>
      <p:sp>
        <p:nvSpPr>
          <p:cNvPr id="3" name="Content Placeholder 2">
            <a:extLst>
              <a:ext uri="{FF2B5EF4-FFF2-40B4-BE49-F238E27FC236}">
                <a16:creationId xmlns:a16="http://schemas.microsoft.com/office/drawing/2014/main" id="{83E014C3-FADA-0E3F-73F9-72BDC74D1BDF}"/>
              </a:ext>
            </a:extLst>
          </p:cNvPr>
          <p:cNvSpPr>
            <a:spLocks noGrp="1"/>
          </p:cNvSpPr>
          <p:nvPr>
            <p:ph idx="1"/>
          </p:nvPr>
        </p:nvSpPr>
        <p:spPr/>
        <p:txBody>
          <a:bodyPr/>
          <a:lstStyle/>
          <a:p>
            <a:r>
              <a:rPr lang="en-US" sz="1600"/>
              <a:t>Cold Start time of units that were providing Non-Spin using OFFNS status was analyzed at 5-min resolution.</a:t>
            </a:r>
          </a:p>
        </p:txBody>
      </p:sp>
      <p:sp>
        <p:nvSpPr>
          <p:cNvPr id="4" name="Slide Number Placeholder 3">
            <a:extLst>
              <a:ext uri="{FF2B5EF4-FFF2-40B4-BE49-F238E27FC236}">
                <a16:creationId xmlns:a16="http://schemas.microsoft.com/office/drawing/2014/main" id="{525BED07-3D48-F7E6-474E-529B7830FEE1}"/>
              </a:ext>
            </a:extLst>
          </p:cNvPr>
          <p:cNvSpPr>
            <a:spLocks noGrp="1"/>
          </p:cNvSpPr>
          <p:nvPr>
            <p:ph type="sldNum" sz="quarter" idx="4"/>
          </p:nvPr>
        </p:nvSpPr>
        <p:spPr/>
        <p:txBody>
          <a:bodyPr/>
          <a:lstStyle/>
          <a:p>
            <a:fld id="{1D93BD3E-1E9A-4970-A6F7-E7AC52762E0C}" type="slidenum">
              <a:rPr lang="en-US" smtClean="0"/>
              <a:pPr/>
              <a:t>19</a:t>
            </a:fld>
            <a:endParaRPr lang="en-US"/>
          </a:p>
        </p:txBody>
      </p:sp>
      <p:graphicFrame>
        <p:nvGraphicFramePr>
          <p:cNvPr id="6" name="Table 5">
            <a:extLst>
              <a:ext uri="{FF2B5EF4-FFF2-40B4-BE49-F238E27FC236}">
                <a16:creationId xmlns:a16="http://schemas.microsoft.com/office/drawing/2014/main" id="{6B417274-3E1F-C2CF-C8E8-06B7521A796C}"/>
              </a:ext>
            </a:extLst>
          </p:cNvPr>
          <p:cNvGraphicFramePr>
            <a:graphicFrameLocks noGrp="1"/>
          </p:cNvGraphicFramePr>
          <p:nvPr/>
        </p:nvGraphicFramePr>
        <p:xfrm>
          <a:off x="1178065" y="1514460"/>
          <a:ext cx="6484884" cy="2106930"/>
        </p:xfrm>
        <a:graphic>
          <a:graphicData uri="http://schemas.openxmlformats.org/drawingml/2006/table">
            <a:tbl>
              <a:tblPr>
                <a:tableStyleId>{BC89EF96-8CEA-46FF-86C4-4CE0E7609802}</a:tableStyleId>
              </a:tblPr>
              <a:tblGrid>
                <a:gridCol w="1188720">
                  <a:extLst>
                    <a:ext uri="{9D8B030D-6E8A-4147-A177-3AD203B41FA5}">
                      <a16:colId xmlns:a16="http://schemas.microsoft.com/office/drawing/2014/main" val="1514742474"/>
                    </a:ext>
                  </a:extLst>
                </a:gridCol>
                <a:gridCol w="882694">
                  <a:extLst>
                    <a:ext uri="{9D8B030D-6E8A-4147-A177-3AD203B41FA5}">
                      <a16:colId xmlns:a16="http://schemas.microsoft.com/office/drawing/2014/main" val="3676695191"/>
                    </a:ext>
                  </a:extLst>
                </a:gridCol>
                <a:gridCol w="882694">
                  <a:extLst>
                    <a:ext uri="{9D8B030D-6E8A-4147-A177-3AD203B41FA5}">
                      <a16:colId xmlns:a16="http://schemas.microsoft.com/office/drawing/2014/main" val="304473194"/>
                    </a:ext>
                  </a:extLst>
                </a:gridCol>
                <a:gridCol w="882694">
                  <a:extLst>
                    <a:ext uri="{9D8B030D-6E8A-4147-A177-3AD203B41FA5}">
                      <a16:colId xmlns:a16="http://schemas.microsoft.com/office/drawing/2014/main" val="588007262"/>
                    </a:ext>
                  </a:extLst>
                </a:gridCol>
                <a:gridCol w="882694">
                  <a:extLst>
                    <a:ext uri="{9D8B030D-6E8A-4147-A177-3AD203B41FA5}">
                      <a16:colId xmlns:a16="http://schemas.microsoft.com/office/drawing/2014/main" val="1220885672"/>
                    </a:ext>
                  </a:extLst>
                </a:gridCol>
                <a:gridCol w="882694">
                  <a:extLst>
                    <a:ext uri="{9D8B030D-6E8A-4147-A177-3AD203B41FA5}">
                      <a16:colId xmlns:a16="http://schemas.microsoft.com/office/drawing/2014/main" val="630023935"/>
                    </a:ext>
                  </a:extLst>
                </a:gridCol>
                <a:gridCol w="882694">
                  <a:extLst>
                    <a:ext uri="{9D8B030D-6E8A-4147-A177-3AD203B41FA5}">
                      <a16:colId xmlns:a16="http://schemas.microsoft.com/office/drawing/2014/main" val="826490594"/>
                    </a:ext>
                  </a:extLst>
                </a:gridCol>
              </a:tblGrid>
              <a:tr h="155517">
                <a:tc>
                  <a:txBody>
                    <a:bodyPr/>
                    <a:lstStyle/>
                    <a:p>
                      <a:pPr algn="ctr" fontAlgn="b"/>
                      <a:r>
                        <a:rPr lang="en-US" sz="1200" b="1" u="none" strike="noStrike">
                          <a:solidFill>
                            <a:schemeClr val="tx2"/>
                          </a:solidFill>
                          <a:effectLst/>
                          <a:latin typeface="+mn-lt"/>
                        </a:rPr>
                        <a:t>80</a:t>
                      </a:r>
                      <a:r>
                        <a:rPr lang="en-US" sz="1200" b="1" u="none" strike="noStrike" baseline="30000">
                          <a:solidFill>
                            <a:schemeClr val="tx2"/>
                          </a:solidFill>
                          <a:effectLst/>
                          <a:latin typeface="+mn-lt"/>
                        </a:rPr>
                        <a:t>th</a:t>
                      </a:r>
                      <a:r>
                        <a:rPr lang="en-US" sz="1200" b="1" u="none" strike="noStrike">
                          <a:solidFill>
                            <a:schemeClr val="tx2"/>
                          </a:solidFill>
                          <a:effectLst/>
                          <a:latin typeface="+mn-lt"/>
                        </a:rPr>
                        <a:t> Percentile </a:t>
                      </a:r>
                      <a:endParaRPr lang="en-US" sz="1200" b="1" i="0" u="none" strike="noStrike">
                        <a:solidFill>
                          <a:schemeClr val="tx2"/>
                        </a:solidFill>
                        <a:effectLst/>
                        <a:latin typeface="+mn-lt"/>
                      </a:endParaRPr>
                    </a:p>
                  </a:txBody>
                  <a:tcPr marL="9525" marR="9525" marT="9525" marB="0" anchor="ctr">
                    <a:solidFill>
                      <a:schemeClr val="tx2">
                        <a:lumMod val="20000"/>
                        <a:lumOff val="80000"/>
                      </a:schemeClr>
                    </a:solidFill>
                  </a:tcPr>
                </a:tc>
                <a:tc>
                  <a:txBody>
                    <a:bodyPr/>
                    <a:lstStyle/>
                    <a:p>
                      <a:pPr algn="ctr" fontAlgn="b"/>
                      <a:r>
                        <a:rPr lang="en-US" sz="1200" b="1" u="none" strike="noStrike">
                          <a:solidFill>
                            <a:schemeClr val="tx2"/>
                          </a:solidFill>
                          <a:effectLst/>
                          <a:latin typeface="+mn-lt"/>
                        </a:rPr>
                        <a:t>a. HE1-2 &amp; HE23-24</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b. HE3-6</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c. HE7-10</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d. HE11-14</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e. HE15-18</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f. HE19-22</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extLst>
                  <a:ext uri="{0D108BD9-81ED-4DB2-BD59-A6C34878D82A}">
                    <a16:rowId xmlns:a16="http://schemas.microsoft.com/office/drawing/2014/main" val="2618328405"/>
                  </a:ext>
                </a:extLst>
              </a:tr>
              <a:tr h="152400">
                <a:tc>
                  <a:txBody>
                    <a:bodyPr/>
                    <a:lstStyle/>
                    <a:p>
                      <a:pPr algn="ctr" fontAlgn="b"/>
                      <a:r>
                        <a:rPr lang="en-US" sz="1200" b="1" u="none" strike="noStrike">
                          <a:solidFill>
                            <a:schemeClr val="tx2"/>
                          </a:solidFill>
                          <a:effectLst/>
                          <a:latin typeface="+mn-lt"/>
                        </a:rPr>
                        <a:t>1 – Jan</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24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extLst>
                  <a:ext uri="{0D108BD9-81ED-4DB2-BD59-A6C34878D82A}">
                    <a16:rowId xmlns:a16="http://schemas.microsoft.com/office/drawing/2014/main" val="3709365133"/>
                  </a:ext>
                </a:extLst>
              </a:tr>
              <a:tr h="152400">
                <a:tc>
                  <a:txBody>
                    <a:bodyPr/>
                    <a:lstStyle/>
                    <a:p>
                      <a:pPr algn="ctr" fontAlgn="b"/>
                      <a:r>
                        <a:rPr lang="en-US" sz="1200" b="1" u="none" strike="noStrike">
                          <a:solidFill>
                            <a:schemeClr val="tx2"/>
                          </a:solidFill>
                          <a:effectLst/>
                          <a:latin typeface="+mn-lt"/>
                        </a:rPr>
                        <a:t>2 – Feb</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24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extLst>
                  <a:ext uri="{0D108BD9-81ED-4DB2-BD59-A6C34878D82A}">
                    <a16:rowId xmlns:a16="http://schemas.microsoft.com/office/drawing/2014/main" val="2655543072"/>
                  </a:ext>
                </a:extLst>
              </a:tr>
              <a:tr h="152400">
                <a:tc>
                  <a:txBody>
                    <a:bodyPr/>
                    <a:lstStyle/>
                    <a:p>
                      <a:pPr algn="ctr" fontAlgn="b"/>
                      <a:r>
                        <a:rPr lang="en-US" sz="1200" b="1" u="none" strike="noStrike">
                          <a:solidFill>
                            <a:schemeClr val="tx2"/>
                          </a:solidFill>
                          <a:effectLst/>
                          <a:latin typeface="+mn-lt"/>
                        </a:rPr>
                        <a:t>3 – Mar</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24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extLst>
                  <a:ext uri="{0D108BD9-81ED-4DB2-BD59-A6C34878D82A}">
                    <a16:rowId xmlns:a16="http://schemas.microsoft.com/office/drawing/2014/main" val="1101776436"/>
                  </a:ext>
                </a:extLst>
              </a:tr>
              <a:tr h="152400">
                <a:tc>
                  <a:txBody>
                    <a:bodyPr/>
                    <a:lstStyle/>
                    <a:p>
                      <a:pPr algn="ctr" fontAlgn="b"/>
                      <a:r>
                        <a:rPr lang="en-US" sz="1200" b="1" u="none" strike="noStrike">
                          <a:solidFill>
                            <a:schemeClr val="tx2"/>
                          </a:solidFill>
                          <a:effectLst/>
                          <a:latin typeface="+mn-lt"/>
                        </a:rPr>
                        <a:t>4 – Apr</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24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1193367410"/>
                  </a:ext>
                </a:extLst>
              </a:tr>
              <a:tr h="152400">
                <a:tc>
                  <a:txBody>
                    <a:bodyPr/>
                    <a:lstStyle/>
                    <a:p>
                      <a:pPr algn="ctr" fontAlgn="b"/>
                      <a:r>
                        <a:rPr lang="en-US" sz="1200" b="1" u="none" strike="noStrike">
                          <a:solidFill>
                            <a:schemeClr val="tx2"/>
                          </a:solidFill>
                          <a:effectLst/>
                          <a:latin typeface="+mn-lt"/>
                        </a:rPr>
                        <a:t>5 – May</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24 min</a:t>
                      </a:r>
                    </a:p>
                  </a:txBody>
                  <a:tcPr marL="9525" marR="9525" marT="9525" marB="0" anchor="ctr"/>
                </a:tc>
                <a:tc>
                  <a:txBody>
                    <a:bodyPr/>
                    <a:lstStyle/>
                    <a:p>
                      <a:pPr algn="ctr" fontAlgn="b"/>
                      <a:r>
                        <a:rPr lang="en-US" sz="1200" b="0" i="0" u="none" strike="noStrike">
                          <a:solidFill>
                            <a:schemeClr val="tx2"/>
                          </a:solidFill>
                          <a:effectLst/>
                          <a:latin typeface="+mn-lt"/>
                        </a:rPr>
                        <a:t>24 min</a:t>
                      </a:r>
                    </a:p>
                  </a:txBody>
                  <a:tcPr marL="9525" marR="9525" marT="9525" marB="0" anchor="ctr"/>
                </a:tc>
                <a:extLst>
                  <a:ext uri="{0D108BD9-81ED-4DB2-BD59-A6C34878D82A}">
                    <a16:rowId xmlns:a16="http://schemas.microsoft.com/office/drawing/2014/main" val="3789654080"/>
                  </a:ext>
                </a:extLst>
              </a:tr>
              <a:tr h="152400">
                <a:tc>
                  <a:txBody>
                    <a:bodyPr/>
                    <a:lstStyle/>
                    <a:p>
                      <a:pPr algn="ctr" fontAlgn="b"/>
                      <a:r>
                        <a:rPr lang="en-US" sz="1200" b="1" u="none" strike="noStrike">
                          <a:solidFill>
                            <a:schemeClr val="tx2"/>
                          </a:solidFill>
                          <a:effectLst/>
                          <a:latin typeface="+mn-lt"/>
                        </a:rPr>
                        <a:t>6 – Jun</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573050495"/>
                  </a:ext>
                </a:extLst>
              </a:tr>
              <a:tr h="152400">
                <a:tc>
                  <a:txBody>
                    <a:bodyPr/>
                    <a:lstStyle/>
                    <a:p>
                      <a:pPr algn="ctr" fontAlgn="b"/>
                      <a:r>
                        <a:rPr lang="en-US" sz="1200" b="1" u="none" strike="noStrike">
                          <a:solidFill>
                            <a:schemeClr val="tx2"/>
                          </a:solidFill>
                          <a:effectLst/>
                          <a:latin typeface="+mn-lt"/>
                        </a:rPr>
                        <a:t>7 – Jul</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24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2626095882"/>
                  </a:ext>
                </a:extLst>
              </a:tr>
              <a:tr h="152400">
                <a:tc>
                  <a:txBody>
                    <a:bodyPr/>
                    <a:lstStyle/>
                    <a:p>
                      <a:pPr algn="ctr" fontAlgn="b"/>
                      <a:r>
                        <a:rPr lang="en-US" sz="1200" b="1" u="none" strike="noStrike">
                          <a:solidFill>
                            <a:schemeClr val="tx2"/>
                          </a:solidFill>
                          <a:effectLst/>
                          <a:latin typeface="+mn-lt"/>
                        </a:rPr>
                        <a:t>8 – Aug</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15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extLst>
                  <a:ext uri="{0D108BD9-81ED-4DB2-BD59-A6C34878D82A}">
                    <a16:rowId xmlns:a16="http://schemas.microsoft.com/office/drawing/2014/main" val="711284486"/>
                  </a:ext>
                </a:extLst>
              </a:tr>
              <a:tr h="152400">
                <a:tc>
                  <a:txBody>
                    <a:bodyPr/>
                    <a:lstStyle/>
                    <a:p>
                      <a:pPr algn="ctr" fontAlgn="b"/>
                      <a:r>
                        <a:rPr lang="en-US" sz="1200" b="1" i="0" u="none" strike="noStrike">
                          <a:solidFill>
                            <a:schemeClr val="tx2"/>
                          </a:solidFill>
                          <a:effectLst/>
                          <a:latin typeface="+mn-lt"/>
                        </a:rPr>
                        <a:t>Aug 17, 25, 30</a:t>
                      </a: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1824066401"/>
                  </a:ext>
                </a:extLst>
              </a:tr>
            </a:tbl>
          </a:graphicData>
        </a:graphic>
      </p:graphicFrame>
      <p:graphicFrame>
        <p:nvGraphicFramePr>
          <p:cNvPr id="7" name="Table 6">
            <a:extLst>
              <a:ext uri="{FF2B5EF4-FFF2-40B4-BE49-F238E27FC236}">
                <a16:creationId xmlns:a16="http://schemas.microsoft.com/office/drawing/2014/main" id="{3901E8D8-D0ED-B512-FF37-F58F2AE7B354}"/>
              </a:ext>
            </a:extLst>
          </p:cNvPr>
          <p:cNvGraphicFramePr>
            <a:graphicFrameLocks noGrp="1"/>
          </p:cNvGraphicFramePr>
          <p:nvPr/>
        </p:nvGraphicFramePr>
        <p:xfrm>
          <a:off x="1178065" y="3813103"/>
          <a:ext cx="6484884" cy="2106930"/>
        </p:xfrm>
        <a:graphic>
          <a:graphicData uri="http://schemas.openxmlformats.org/drawingml/2006/table">
            <a:tbl>
              <a:tblPr>
                <a:tableStyleId>{BC89EF96-8CEA-46FF-86C4-4CE0E7609802}</a:tableStyleId>
              </a:tblPr>
              <a:tblGrid>
                <a:gridCol w="1188720">
                  <a:extLst>
                    <a:ext uri="{9D8B030D-6E8A-4147-A177-3AD203B41FA5}">
                      <a16:colId xmlns:a16="http://schemas.microsoft.com/office/drawing/2014/main" val="1514742474"/>
                    </a:ext>
                  </a:extLst>
                </a:gridCol>
                <a:gridCol w="882694">
                  <a:extLst>
                    <a:ext uri="{9D8B030D-6E8A-4147-A177-3AD203B41FA5}">
                      <a16:colId xmlns:a16="http://schemas.microsoft.com/office/drawing/2014/main" val="3676695191"/>
                    </a:ext>
                  </a:extLst>
                </a:gridCol>
                <a:gridCol w="882694">
                  <a:extLst>
                    <a:ext uri="{9D8B030D-6E8A-4147-A177-3AD203B41FA5}">
                      <a16:colId xmlns:a16="http://schemas.microsoft.com/office/drawing/2014/main" val="304473194"/>
                    </a:ext>
                  </a:extLst>
                </a:gridCol>
                <a:gridCol w="882694">
                  <a:extLst>
                    <a:ext uri="{9D8B030D-6E8A-4147-A177-3AD203B41FA5}">
                      <a16:colId xmlns:a16="http://schemas.microsoft.com/office/drawing/2014/main" val="588007262"/>
                    </a:ext>
                  </a:extLst>
                </a:gridCol>
                <a:gridCol w="882694">
                  <a:extLst>
                    <a:ext uri="{9D8B030D-6E8A-4147-A177-3AD203B41FA5}">
                      <a16:colId xmlns:a16="http://schemas.microsoft.com/office/drawing/2014/main" val="1220885672"/>
                    </a:ext>
                  </a:extLst>
                </a:gridCol>
                <a:gridCol w="882694">
                  <a:extLst>
                    <a:ext uri="{9D8B030D-6E8A-4147-A177-3AD203B41FA5}">
                      <a16:colId xmlns:a16="http://schemas.microsoft.com/office/drawing/2014/main" val="630023935"/>
                    </a:ext>
                  </a:extLst>
                </a:gridCol>
                <a:gridCol w="882694">
                  <a:extLst>
                    <a:ext uri="{9D8B030D-6E8A-4147-A177-3AD203B41FA5}">
                      <a16:colId xmlns:a16="http://schemas.microsoft.com/office/drawing/2014/main" val="826490594"/>
                    </a:ext>
                  </a:extLst>
                </a:gridCol>
              </a:tblGrid>
              <a:tr h="150495">
                <a:tc>
                  <a:txBody>
                    <a:bodyPr/>
                    <a:lstStyle/>
                    <a:p>
                      <a:pPr algn="ctr" fontAlgn="b"/>
                      <a:r>
                        <a:rPr lang="en-US" sz="1200" b="1" u="none" strike="noStrike">
                          <a:solidFill>
                            <a:schemeClr val="tx2"/>
                          </a:solidFill>
                          <a:effectLst/>
                          <a:latin typeface="+mn-lt"/>
                        </a:rPr>
                        <a:t>95</a:t>
                      </a:r>
                      <a:r>
                        <a:rPr lang="en-US" sz="1200" b="1" u="none" strike="noStrike" baseline="30000">
                          <a:solidFill>
                            <a:schemeClr val="tx2"/>
                          </a:solidFill>
                          <a:effectLst/>
                          <a:latin typeface="+mn-lt"/>
                        </a:rPr>
                        <a:t>th</a:t>
                      </a:r>
                      <a:r>
                        <a:rPr lang="en-US" sz="1200" b="1" u="none" strike="noStrike">
                          <a:solidFill>
                            <a:schemeClr val="tx2"/>
                          </a:solidFill>
                          <a:effectLst/>
                          <a:latin typeface="+mn-lt"/>
                        </a:rPr>
                        <a:t> Percentile </a:t>
                      </a:r>
                      <a:endParaRPr lang="en-US" sz="1200" b="1" i="0" u="none" strike="noStrike">
                        <a:solidFill>
                          <a:schemeClr val="tx2"/>
                        </a:solidFill>
                        <a:effectLst/>
                        <a:latin typeface="+mn-lt"/>
                      </a:endParaRPr>
                    </a:p>
                  </a:txBody>
                  <a:tcPr marL="9525" marR="9525" marT="9525" marB="0" anchor="ctr">
                    <a:solidFill>
                      <a:schemeClr val="tx2">
                        <a:lumMod val="20000"/>
                        <a:lumOff val="80000"/>
                      </a:schemeClr>
                    </a:solidFill>
                  </a:tcPr>
                </a:tc>
                <a:tc>
                  <a:txBody>
                    <a:bodyPr/>
                    <a:lstStyle/>
                    <a:p>
                      <a:pPr algn="ctr" fontAlgn="b"/>
                      <a:r>
                        <a:rPr lang="en-US" sz="1200" b="1" u="none" strike="noStrike">
                          <a:solidFill>
                            <a:schemeClr val="tx2"/>
                          </a:solidFill>
                          <a:effectLst/>
                          <a:latin typeface="+mn-lt"/>
                        </a:rPr>
                        <a:t>a. HE1-2 &amp; HE23-24</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b. HE3-6</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c. HE7-10</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d. HE11-14</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e. HE15-18</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f. HE19-22</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extLst>
                  <a:ext uri="{0D108BD9-81ED-4DB2-BD59-A6C34878D82A}">
                    <a16:rowId xmlns:a16="http://schemas.microsoft.com/office/drawing/2014/main" val="2618328405"/>
                  </a:ext>
                </a:extLst>
              </a:tr>
              <a:tr h="152400">
                <a:tc>
                  <a:txBody>
                    <a:bodyPr/>
                    <a:lstStyle/>
                    <a:p>
                      <a:pPr algn="ctr" fontAlgn="b"/>
                      <a:r>
                        <a:rPr lang="en-US" sz="1200" b="1" u="none" strike="noStrike">
                          <a:solidFill>
                            <a:schemeClr val="tx2"/>
                          </a:solidFill>
                          <a:effectLst/>
                          <a:latin typeface="+mn-lt"/>
                        </a:rPr>
                        <a:t>1 – Jan</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3709365133"/>
                  </a:ext>
                </a:extLst>
              </a:tr>
              <a:tr h="152400">
                <a:tc>
                  <a:txBody>
                    <a:bodyPr/>
                    <a:lstStyle/>
                    <a:p>
                      <a:pPr algn="ctr" fontAlgn="b"/>
                      <a:r>
                        <a:rPr lang="en-US" sz="1200" b="1" u="none" strike="noStrike">
                          <a:solidFill>
                            <a:schemeClr val="tx2"/>
                          </a:solidFill>
                          <a:effectLst/>
                          <a:latin typeface="+mn-lt"/>
                        </a:rPr>
                        <a:t>2 – Feb</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2655543072"/>
                  </a:ext>
                </a:extLst>
              </a:tr>
              <a:tr h="152400">
                <a:tc>
                  <a:txBody>
                    <a:bodyPr/>
                    <a:lstStyle/>
                    <a:p>
                      <a:pPr algn="ctr" fontAlgn="b"/>
                      <a:r>
                        <a:rPr lang="en-US" sz="1200" b="1" u="none" strike="noStrike">
                          <a:solidFill>
                            <a:schemeClr val="tx2"/>
                          </a:solidFill>
                          <a:effectLst/>
                          <a:latin typeface="+mn-lt"/>
                        </a:rPr>
                        <a:t>3 – Mar</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1101776436"/>
                  </a:ext>
                </a:extLst>
              </a:tr>
              <a:tr h="152400">
                <a:tc>
                  <a:txBody>
                    <a:bodyPr/>
                    <a:lstStyle/>
                    <a:p>
                      <a:pPr algn="ctr" fontAlgn="b"/>
                      <a:r>
                        <a:rPr lang="en-US" sz="1200" b="1" u="none" strike="noStrike">
                          <a:solidFill>
                            <a:schemeClr val="tx2"/>
                          </a:solidFill>
                          <a:effectLst/>
                          <a:latin typeface="+mn-lt"/>
                        </a:rPr>
                        <a:t>4 – Apr</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1193367410"/>
                  </a:ext>
                </a:extLst>
              </a:tr>
              <a:tr h="152400">
                <a:tc>
                  <a:txBody>
                    <a:bodyPr/>
                    <a:lstStyle/>
                    <a:p>
                      <a:pPr algn="ctr" fontAlgn="b"/>
                      <a:r>
                        <a:rPr lang="en-US" sz="1200" b="1" u="none" strike="noStrike">
                          <a:solidFill>
                            <a:schemeClr val="tx2"/>
                          </a:solidFill>
                          <a:effectLst/>
                          <a:latin typeface="+mn-lt"/>
                        </a:rPr>
                        <a:t>5 – May</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3789654080"/>
                  </a:ext>
                </a:extLst>
              </a:tr>
              <a:tr h="152400">
                <a:tc>
                  <a:txBody>
                    <a:bodyPr/>
                    <a:lstStyle/>
                    <a:p>
                      <a:pPr algn="ctr" fontAlgn="b"/>
                      <a:r>
                        <a:rPr lang="en-US" sz="1200" b="1" u="none" strike="noStrike">
                          <a:solidFill>
                            <a:schemeClr val="tx2"/>
                          </a:solidFill>
                          <a:effectLst/>
                          <a:latin typeface="+mn-lt"/>
                        </a:rPr>
                        <a:t>6 – Jun</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573050495"/>
                  </a:ext>
                </a:extLst>
              </a:tr>
              <a:tr h="152400">
                <a:tc>
                  <a:txBody>
                    <a:bodyPr/>
                    <a:lstStyle/>
                    <a:p>
                      <a:pPr algn="ctr" fontAlgn="b"/>
                      <a:r>
                        <a:rPr lang="en-US" sz="1200" b="1" u="none" strike="noStrike">
                          <a:solidFill>
                            <a:schemeClr val="tx2"/>
                          </a:solidFill>
                          <a:effectLst/>
                          <a:latin typeface="+mn-lt"/>
                        </a:rPr>
                        <a:t>7 – Jul</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2626095882"/>
                  </a:ext>
                </a:extLst>
              </a:tr>
              <a:tr h="152400">
                <a:tc>
                  <a:txBody>
                    <a:bodyPr/>
                    <a:lstStyle/>
                    <a:p>
                      <a:pPr algn="ctr" fontAlgn="b"/>
                      <a:r>
                        <a:rPr lang="en-US" sz="1200" b="1" u="none" strike="noStrike">
                          <a:solidFill>
                            <a:schemeClr val="tx2"/>
                          </a:solidFill>
                          <a:effectLst/>
                          <a:latin typeface="+mn-lt"/>
                        </a:rPr>
                        <a:t>8 – Aug</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711284486"/>
                  </a:ext>
                </a:extLst>
              </a:tr>
              <a:tr h="152400">
                <a:tc>
                  <a:txBody>
                    <a:bodyPr/>
                    <a:lstStyle/>
                    <a:p>
                      <a:pPr algn="ctr" fontAlgn="b"/>
                      <a:r>
                        <a:rPr lang="en-US" sz="1200" b="1" i="0" u="none" strike="noStrike">
                          <a:solidFill>
                            <a:schemeClr val="tx2"/>
                          </a:solidFill>
                          <a:effectLst/>
                          <a:latin typeface="+mn-lt"/>
                        </a:rPr>
                        <a:t>Aug 17, 25, 30</a:t>
                      </a: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3539890984"/>
                  </a:ext>
                </a:extLst>
              </a:tr>
            </a:tbl>
          </a:graphicData>
        </a:graphic>
      </p:graphicFrame>
    </p:spTree>
    <p:extLst>
      <p:ext uri="{BB962C8B-B14F-4D97-AF65-F5344CB8AC3E}">
        <p14:creationId xmlns:p14="http://schemas.microsoft.com/office/powerpoint/2010/main" val="1221041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6EFC-C6BA-4321-8293-C3B40C9F73E0}"/>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FEE60E96-ECFB-4688-9D3E-E0963B973198}"/>
              </a:ext>
            </a:extLst>
          </p:cNvPr>
          <p:cNvSpPr>
            <a:spLocks noGrp="1"/>
          </p:cNvSpPr>
          <p:nvPr>
            <p:ph idx="1"/>
          </p:nvPr>
        </p:nvSpPr>
        <p:spPr>
          <a:xfrm>
            <a:off x="304800" y="762000"/>
            <a:ext cx="4267200" cy="2719992"/>
          </a:xfrm>
        </p:spPr>
        <p:txBody>
          <a:bodyPr lIns="91440" tIns="45720" rIns="91440" bIns="45720" anchor="t"/>
          <a:lstStyle/>
          <a:p>
            <a:pPr algn="just"/>
            <a:r>
              <a:rPr lang="en-US" sz="1400" dirty="0"/>
              <a:t>ERCOT has reviewed the methodology to determine minimum Ancillary Service (AS) requirements and is proposing the following changes for 2024.</a:t>
            </a:r>
          </a:p>
          <a:p>
            <a:pPr marL="556895" lvl="1" indent="-213995" algn="just"/>
            <a:r>
              <a:rPr lang="en-US" sz="1200" dirty="0"/>
              <a:t>No changes in the methodology used for computing Regulation Service. </a:t>
            </a:r>
          </a:p>
          <a:p>
            <a:pPr marL="856932" lvl="2" indent="-213995" algn="just"/>
            <a:r>
              <a:rPr lang="en-US" sz="1100" dirty="0"/>
              <a:t>To better reflect the balancing needs from the hour, ERCOT has updated the Net Load variability calculation to include additional accounting based on accumulated Area Control Error (ACE).</a:t>
            </a:r>
            <a:endParaRPr lang="en-US" sz="1100" dirty="0">
              <a:cs typeface="Arial"/>
            </a:endParaRPr>
          </a:p>
          <a:p>
            <a:pPr marL="556895" lvl="1" indent="-213995" algn="just"/>
            <a:endParaRPr lang="en-US" sz="400" dirty="0">
              <a:cs typeface="Arial"/>
            </a:endParaRPr>
          </a:p>
          <a:p>
            <a:pPr marL="556895" lvl="1" indent="-213995" algn="just"/>
            <a:r>
              <a:rPr lang="en-US" sz="1200" dirty="0"/>
              <a:t>Remove the 2,800 MW RRS floor that is applied to summer peak hours for 2024. A Minimum 2,300 MW of RRS will apply to all hours.</a:t>
            </a:r>
            <a:endParaRPr lang="en-US" sz="1200" dirty="0">
              <a:cs typeface="Arial"/>
            </a:endParaRPr>
          </a:p>
          <a:p>
            <a:pPr marL="556895" lvl="1" indent="-213995" algn="just"/>
            <a:endParaRPr lang="en-US" sz="400" dirty="0">
              <a:cs typeface="Arial"/>
            </a:endParaRPr>
          </a:p>
        </p:txBody>
      </p:sp>
      <p:sp>
        <p:nvSpPr>
          <p:cNvPr id="4" name="Slide Number Placeholder 3">
            <a:extLst>
              <a:ext uri="{FF2B5EF4-FFF2-40B4-BE49-F238E27FC236}">
                <a16:creationId xmlns:a16="http://schemas.microsoft.com/office/drawing/2014/main" id="{5A68E052-6A20-4956-A66D-2E4B52AB55DE}"/>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
        <p:nvSpPr>
          <p:cNvPr id="5" name="Content Placeholder 17">
            <a:extLst>
              <a:ext uri="{FF2B5EF4-FFF2-40B4-BE49-F238E27FC236}">
                <a16:creationId xmlns:a16="http://schemas.microsoft.com/office/drawing/2014/main" id="{DDCE48B8-620D-0C0E-A164-43D55FB526B2}"/>
              </a:ext>
            </a:extLst>
          </p:cNvPr>
          <p:cNvSpPr txBox="1">
            <a:spLocks/>
          </p:cNvSpPr>
          <p:nvPr/>
        </p:nvSpPr>
        <p:spPr>
          <a:xfrm>
            <a:off x="4777410" y="157542"/>
            <a:ext cx="4154556" cy="3190463"/>
          </a:xfrm>
          <a:prstGeom prst="rect">
            <a:avLst/>
          </a:prstGeom>
          <a:solidFill>
            <a:schemeClr val="bg1">
              <a:lumMod val="95000"/>
            </a:schemeClr>
          </a:solidFill>
          <a:ln w="28575">
            <a:solidFill>
              <a:schemeClr val="accent1"/>
            </a:solidFill>
          </a:ln>
        </p:spPr>
        <p:txBody>
          <a:bodyPr/>
          <a:lst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1400" b="1" i="0" u="sng" strike="noStrike" kern="1200" cap="all" spc="0" normalizeH="0" baseline="0" noProof="0" dirty="0">
                <a:ln>
                  <a:noFill/>
                </a:ln>
                <a:solidFill>
                  <a:prstClr val="black"/>
                </a:solidFill>
                <a:effectLst/>
                <a:uLnTx/>
                <a:uFillTx/>
                <a:latin typeface="Arial"/>
                <a:ea typeface="+mn-ea"/>
                <a:cs typeface="+mn-cs"/>
              </a:rPr>
              <a:t>2024 Methodology Review Timeline </a:t>
            </a:r>
          </a:p>
          <a:p>
            <a:pPr marL="257175" marR="0" lvl="0" indent="-257175"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800" b="0" i="0" u="none" strike="noStrike" kern="1200" cap="none" spc="0" normalizeH="0" baseline="0" noProof="0" dirty="0">
              <a:ln>
                <a:noFill/>
              </a:ln>
              <a:solidFill>
                <a:srgbClr val="5B6770"/>
              </a:solidFill>
              <a:effectLst/>
              <a:uLnTx/>
              <a:uFillTx/>
              <a:latin typeface="Arial"/>
              <a:ea typeface="+mn-ea"/>
              <a:cs typeface="+mn-cs"/>
            </a:endParaRPr>
          </a:p>
          <a:p>
            <a:pPr marL="257175" marR="0" lvl="0" indent="-257175" algn="l" defTabSz="685800"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September 20, 2023 – PDCWG (</a:t>
            </a:r>
            <a:r>
              <a:rPr kumimoji="0" lang="en-US" sz="1400" b="0" i="0" u="none" strike="noStrike" kern="1200" cap="none" spc="0" normalizeH="0" baseline="0" noProof="0" dirty="0">
                <a:ln>
                  <a:noFill/>
                </a:ln>
                <a:solidFill>
                  <a:srgbClr val="5B6770"/>
                </a:solidFill>
                <a:effectLst/>
                <a:uLnTx/>
                <a:uFillTx/>
                <a:latin typeface="Arial"/>
                <a:ea typeface="+mn-ea"/>
                <a:cs typeface="+mn-cs"/>
                <a:hlinkClick r:id="rId2"/>
              </a:rPr>
              <a:t>link</a:t>
            </a:r>
            <a:r>
              <a:rPr kumimoji="0" lang="en-US" sz="1400" b="0" i="0" u="none" strike="noStrike" kern="1200" cap="none" spc="0" normalizeH="0" baseline="0" noProof="0" dirty="0">
                <a:ln>
                  <a:noFill/>
                </a:ln>
                <a:solidFill>
                  <a:srgbClr val="5B6770"/>
                </a:solidFill>
                <a:effectLst/>
                <a:uLnTx/>
                <a:uFillTx/>
                <a:latin typeface="Arial"/>
                <a:ea typeface="+mn-ea"/>
                <a:cs typeface="+mn-cs"/>
              </a:rPr>
              <a:t>)</a:t>
            </a:r>
          </a:p>
          <a:p>
            <a:pPr marL="257175" marR="0" lvl="0" indent="-257175" algn="l" defTabSz="685800"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September 22, 2023 – WMWG (</a:t>
            </a:r>
            <a:r>
              <a:rPr kumimoji="0" lang="en-US" sz="1400" b="0" i="0" u="none" strike="noStrike" kern="1200" cap="none" spc="0" normalizeH="0" baseline="0" noProof="0" dirty="0">
                <a:ln>
                  <a:noFill/>
                </a:ln>
                <a:solidFill>
                  <a:srgbClr val="5B6770"/>
                </a:solidFill>
                <a:effectLst/>
                <a:uLnTx/>
                <a:uFillTx/>
                <a:latin typeface="Arial"/>
                <a:ea typeface="+mn-ea"/>
                <a:cs typeface="+mn-cs"/>
                <a:hlinkClick r:id="rId3"/>
              </a:rPr>
              <a:t>link</a:t>
            </a:r>
            <a:r>
              <a:rPr kumimoji="0" lang="en-US" sz="1400" b="0" i="0" u="none" strike="noStrike" kern="1200" cap="none" spc="0" normalizeH="0" baseline="0" noProof="0" dirty="0">
                <a:ln>
                  <a:noFill/>
                </a:ln>
                <a:solidFill>
                  <a:srgbClr val="5B6770"/>
                </a:solidFill>
                <a:effectLst/>
                <a:uLnTx/>
                <a:uFillTx/>
                <a:latin typeface="Arial"/>
                <a:ea typeface="+mn-ea"/>
                <a:cs typeface="+mn-cs"/>
              </a:rPr>
              <a:t>)</a:t>
            </a:r>
          </a:p>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800" b="0" i="1" u="none" strike="noStrike" kern="1200" cap="none" spc="0" normalizeH="0" baseline="0" noProof="0" dirty="0">
              <a:ln>
                <a:noFill/>
              </a:ln>
              <a:solidFill>
                <a:srgbClr val="5B6770"/>
              </a:solidFill>
              <a:effectLst/>
              <a:uLnTx/>
              <a:uFillTx/>
              <a:latin typeface="Arial"/>
              <a:ea typeface="+mn-ea"/>
              <a:cs typeface="+mn-cs"/>
            </a:endParaRPr>
          </a:p>
          <a:p>
            <a:pPr marL="257175" marR="0" lvl="0" indent="-257175" algn="l" defTabSz="685800"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October 6, 2023 – WMWG (</a:t>
            </a:r>
            <a:r>
              <a:rPr kumimoji="0" lang="en-US" sz="1400" b="0" i="0" u="none" strike="noStrike" kern="1200" cap="none" spc="0" normalizeH="0" baseline="0" noProof="0" dirty="0">
                <a:ln>
                  <a:noFill/>
                </a:ln>
                <a:solidFill>
                  <a:srgbClr val="5B6770"/>
                </a:solidFill>
                <a:effectLst/>
                <a:uLnTx/>
                <a:uFillTx/>
                <a:latin typeface="Arial"/>
                <a:ea typeface="+mn-ea"/>
                <a:cs typeface="+mn-cs"/>
                <a:hlinkClick r:id="rId4"/>
              </a:rPr>
              <a:t>Proposed</a:t>
            </a:r>
            <a:r>
              <a:rPr kumimoji="0" lang="en-US" sz="1400" b="0" i="0" u="none" strike="noStrike" kern="1200" cap="none" spc="0" normalizeH="0" baseline="0" noProof="0" dirty="0">
                <a:ln>
                  <a:noFill/>
                </a:ln>
                <a:solidFill>
                  <a:srgbClr val="5B6770"/>
                </a:solidFill>
                <a:effectLst/>
                <a:uLnTx/>
                <a:uFillTx/>
                <a:latin typeface="Arial"/>
                <a:ea typeface="+mn-ea"/>
                <a:cs typeface="+mn-cs"/>
              </a:rPr>
              <a:t>)</a:t>
            </a:r>
          </a:p>
          <a:p>
            <a:pPr marL="257175" marR="0" lvl="0" indent="-257175" algn="l" defTabSz="685800"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October 10, 2022 – PDCWG (</a:t>
            </a:r>
            <a:r>
              <a:rPr kumimoji="0" lang="en-US" sz="1400" b="0" i="0" u="none" strike="noStrike" kern="1200" cap="none" spc="0" normalizeH="0" baseline="0" noProof="0" dirty="0">
                <a:ln>
                  <a:noFill/>
                </a:ln>
                <a:solidFill>
                  <a:srgbClr val="5B6770"/>
                </a:solidFill>
                <a:effectLst/>
                <a:uLnTx/>
                <a:uFillTx/>
                <a:latin typeface="Arial"/>
                <a:ea typeface="+mn-ea"/>
                <a:cs typeface="+mn-cs"/>
                <a:hlinkClick r:id="rId5"/>
              </a:rPr>
              <a:t>Proposed</a:t>
            </a:r>
            <a:r>
              <a:rPr kumimoji="0" lang="en-US" sz="1400" b="0" i="0" u="none" strike="noStrike" kern="1200" cap="none" spc="0" normalizeH="0" baseline="0" noProof="0" dirty="0">
                <a:ln>
                  <a:noFill/>
                </a:ln>
                <a:solidFill>
                  <a:srgbClr val="5B6770"/>
                </a:solidFill>
                <a:effectLst/>
                <a:uLnTx/>
                <a:uFillTx/>
                <a:latin typeface="Arial"/>
                <a:ea typeface="+mn-ea"/>
                <a:cs typeface="+mn-cs"/>
              </a:rPr>
              <a:t>)</a:t>
            </a:r>
          </a:p>
          <a:p>
            <a:pPr marL="257175" marR="0" lvl="0" indent="-257175" algn="l" defTabSz="685800"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October 19, 2023 – OWG (</a:t>
            </a:r>
            <a:r>
              <a:rPr kumimoji="0" lang="en-US" sz="1400" b="0" i="0" u="none" strike="noStrike" kern="1200" cap="none" spc="0" normalizeH="0" baseline="0" noProof="0" dirty="0">
                <a:ln>
                  <a:noFill/>
                </a:ln>
                <a:solidFill>
                  <a:srgbClr val="5B6770"/>
                </a:solidFill>
                <a:effectLst/>
                <a:uLnTx/>
                <a:uFillTx/>
                <a:latin typeface="Arial"/>
                <a:ea typeface="+mn-ea"/>
                <a:cs typeface="+mn-cs"/>
                <a:hlinkClick r:id="rId6"/>
              </a:rPr>
              <a:t>Proposed</a:t>
            </a:r>
            <a:r>
              <a:rPr kumimoji="0" lang="en-US" sz="1400" b="0" i="0" u="none" strike="noStrike" kern="1200" cap="none" spc="0" normalizeH="0" baseline="0" noProof="0" dirty="0">
                <a:ln>
                  <a:noFill/>
                </a:ln>
                <a:solidFill>
                  <a:srgbClr val="5B6770"/>
                </a:solidFill>
                <a:effectLst/>
                <a:uLnTx/>
                <a:uFillTx/>
                <a:latin typeface="Arial"/>
                <a:ea typeface="+mn-ea"/>
                <a:cs typeface="+mn-cs"/>
              </a:rPr>
              <a:t>)</a:t>
            </a:r>
          </a:p>
          <a:p>
            <a:pPr marL="257175" marR="0" lvl="0" indent="-257175"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800" b="0" i="0" u="none" strike="noStrike" kern="1200" cap="none" spc="0" normalizeH="0" baseline="0" noProof="0" dirty="0">
              <a:ln>
                <a:noFill/>
              </a:ln>
              <a:solidFill>
                <a:srgbClr val="5B6770"/>
              </a:solidFill>
              <a:effectLst/>
              <a:uLnTx/>
              <a:uFillTx/>
              <a:latin typeface="Arial"/>
              <a:ea typeface="+mn-ea"/>
              <a:cs typeface="+mn-cs"/>
            </a:endParaRPr>
          </a:p>
          <a:p>
            <a:pPr marL="257175" marR="0" lvl="0" indent="-257175"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November 01, 2023 – WMS</a:t>
            </a:r>
          </a:p>
          <a:p>
            <a:pPr marL="257175" marR="0" lvl="0" indent="-257175"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November 02, 2023 – ROS</a:t>
            </a:r>
          </a:p>
          <a:p>
            <a:pPr marL="257175" marR="0" lvl="0" indent="-257175"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800" b="0" i="0" u="none" strike="noStrike" kern="1200" cap="none" spc="0" normalizeH="0" baseline="0" noProof="0" dirty="0">
              <a:ln>
                <a:noFill/>
              </a:ln>
              <a:solidFill>
                <a:srgbClr val="5B6770"/>
              </a:solidFill>
              <a:effectLst/>
              <a:uLnTx/>
              <a:uFillTx/>
              <a:latin typeface="Arial"/>
              <a:ea typeface="+mn-ea"/>
              <a:cs typeface="+mn-cs"/>
            </a:endParaRPr>
          </a:p>
          <a:p>
            <a:pPr marL="257175" marR="0" lvl="0" indent="-257175"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December 04, 2023 – TAC</a:t>
            </a:r>
            <a:endParaRPr kumimoji="0" lang="en-US" sz="1100" b="0" i="0" u="none" strike="noStrike" kern="1200" cap="none" spc="0" normalizeH="0" baseline="0" noProof="0" dirty="0">
              <a:ln>
                <a:noFill/>
              </a:ln>
              <a:solidFill>
                <a:srgbClr val="5B6770"/>
              </a:solidFill>
              <a:effectLst/>
              <a:uLnTx/>
              <a:uFillTx/>
              <a:latin typeface="Arial"/>
              <a:ea typeface="+mn-ea"/>
              <a:cs typeface="+mn-cs"/>
            </a:endParaRPr>
          </a:p>
          <a:p>
            <a:pPr marL="257175" marR="0" lvl="0" indent="-257175"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December 19, 2023 – </a:t>
            </a:r>
            <a:r>
              <a:rPr kumimoji="0" lang="en-US" sz="1400" b="0" i="0" u="none" strike="noStrike" kern="1200" cap="none" spc="0" normalizeH="0" baseline="0" noProof="0" dirty="0" err="1">
                <a:ln>
                  <a:noFill/>
                </a:ln>
                <a:solidFill>
                  <a:srgbClr val="5B6770"/>
                </a:solidFill>
                <a:effectLst/>
                <a:uLnTx/>
                <a:uFillTx/>
                <a:latin typeface="Arial"/>
                <a:ea typeface="+mn-ea"/>
                <a:cs typeface="+mn-cs"/>
              </a:rPr>
              <a:t>BoD</a:t>
            </a:r>
            <a:endParaRPr kumimoji="0" lang="en-US" sz="2000" b="0" i="0" u="none" strike="noStrike" kern="1200" cap="none" spc="0" normalizeH="0" baseline="0" noProof="0" dirty="0">
              <a:ln>
                <a:noFill/>
              </a:ln>
              <a:solidFill>
                <a:prstClr val="black"/>
              </a:solidFill>
              <a:effectLst/>
              <a:uLnTx/>
              <a:uFillTx/>
              <a:latin typeface="Arial"/>
              <a:ea typeface="+mn-ea"/>
              <a:cs typeface="+mn-cs"/>
            </a:endParaRPr>
          </a:p>
        </p:txBody>
      </p:sp>
      <p:sp>
        <p:nvSpPr>
          <p:cNvPr id="6" name="Content Placeholder 2">
            <a:extLst>
              <a:ext uri="{FF2B5EF4-FFF2-40B4-BE49-F238E27FC236}">
                <a16:creationId xmlns:a16="http://schemas.microsoft.com/office/drawing/2014/main" id="{88F79D10-ACD2-2BD0-ED70-F271EF64E620}"/>
              </a:ext>
            </a:extLst>
          </p:cNvPr>
          <p:cNvSpPr txBox="1">
            <a:spLocks/>
          </p:cNvSpPr>
          <p:nvPr/>
        </p:nvSpPr>
        <p:spPr>
          <a:xfrm>
            <a:off x="304801" y="3397701"/>
            <a:ext cx="8627165" cy="2773017"/>
          </a:xfrm>
          <a:prstGeom prst="rect">
            <a:avLst/>
          </a:prstGeom>
        </p:spPr>
        <p:txBody>
          <a:bodyPr lIns="91440" tIns="45720" rIns="91440" bIns="45720" anchor="t"/>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556895" marR="0" lvl="1" indent="-213995" algn="just"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Change methodology for ERCOT Contingency Reserve Service (ECRS) to (1) Adjust the risk coverage during sunset hours to be at least 90</a:t>
            </a:r>
            <a:r>
              <a:rPr kumimoji="0" lang="en-US" sz="1200" b="0" i="0" u="none" strike="noStrike" kern="1200" cap="none" spc="0" normalizeH="0" baseline="30000" noProof="0" dirty="0">
                <a:ln>
                  <a:noFill/>
                </a:ln>
                <a:solidFill>
                  <a:srgbClr val="5B6770"/>
                </a:solidFill>
                <a:effectLst/>
                <a:uLnTx/>
                <a:uFillTx/>
                <a:latin typeface="Arial"/>
                <a:ea typeface="+mn-ea"/>
                <a:cs typeface="+mn-cs"/>
              </a:rPr>
              <a:t>th</a:t>
            </a:r>
            <a:r>
              <a:rPr kumimoji="0" lang="en-US" sz="1200" b="0" i="0" u="none" strike="noStrike" kern="1200" cap="none" spc="0" normalizeH="0" baseline="0" noProof="0" dirty="0">
                <a:ln>
                  <a:noFill/>
                </a:ln>
                <a:solidFill>
                  <a:srgbClr val="5B6770"/>
                </a:solidFill>
                <a:effectLst/>
                <a:uLnTx/>
                <a:uFillTx/>
                <a:latin typeface="Arial"/>
                <a:ea typeface="+mn-ea"/>
                <a:cs typeface="+mn-cs"/>
              </a:rPr>
              <a:t> percentile, (2) Adjust the frequency recovery portion such that it (2)(a) uses 2 years of historic information and cover 60% of historic net load and inertia conditions; and (2)(b) accounts for Regulation requirement in the hour.</a:t>
            </a:r>
            <a:endParaRPr kumimoji="0" lang="en-US" sz="1200" b="0" i="0" u="none" strike="noStrike" kern="1200" cap="none" spc="0" normalizeH="0" baseline="0" noProof="0" dirty="0">
              <a:ln>
                <a:noFill/>
              </a:ln>
              <a:solidFill>
                <a:srgbClr val="5B6770"/>
              </a:solidFill>
              <a:effectLst/>
              <a:uLnTx/>
              <a:uFillTx/>
              <a:latin typeface="Arial"/>
              <a:ea typeface="+mn-ea"/>
              <a:cs typeface="Arial"/>
            </a:endParaRPr>
          </a:p>
          <a:p>
            <a:pPr marL="556895" marR="0" lvl="1" indent="-213995" algn="just"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400" b="0" i="0" u="none" strike="noStrike" kern="1200" cap="none" spc="0" normalizeH="0" baseline="0" noProof="0" dirty="0">
              <a:ln>
                <a:noFill/>
              </a:ln>
              <a:solidFill>
                <a:srgbClr val="5B6770"/>
              </a:solidFill>
              <a:effectLst/>
              <a:uLnTx/>
              <a:uFillTx/>
              <a:latin typeface="Arial"/>
              <a:ea typeface="+mn-ea"/>
              <a:cs typeface="Arial"/>
            </a:endParaRPr>
          </a:p>
          <a:p>
            <a:pPr marL="556895" marR="0" lvl="1" indent="-213995" algn="just"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Change methodology for Non-Spinning Reserve Service (Non-Spin) quantities specifically for HE23 to HE02 in Winter and HE23 in to HE06 rest of the year to be computed using 68</a:t>
            </a:r>
            <a:r>
              <a:rPr kumimoji="0" lang="en-US" sz="1200" b="0" i="0" u="none" strike="noStrike" kern="1200" cap="none" spc="0" normalizeH="0" baseline="30000" noProof="0" dirty="0">
                <a:ln>
                  <a:noFill/>
                </a:ln>
                <a:solidFill>
                  <a:srgbClr val="5B6770"/>
                </a:solidFill>
                <a:effectLst/>
                <a:uLnTx/>
                <a:uFillTx/>
                <a:latin typeface="Arial"/>
                <a:ea typeface="+mn-ea"/>
                <a:cs typeface="+mn-cs"/>
              </a:rPr>
              <a:t>th</a:t>
            </a:r>
            <a:r>
              <a:rPr kumimoji="0" lang="en-US" sz="1200" b="0" i="0" u="none" strike="noStrike" kern="1200" cap="none" spc="0" normalizeH="0" baseline="0" noProof="0" dirty="0">
                <a:ln>
                  <a:noFill/>
                </a:ln>
                <a:solidFill>
                  <a:srgbClr val="5B6770"/>
                </a:solidFill>
                <a:effectLst/>
                <a:uLnTx/>
                <a:uFillTx/>
                <a:latin typeface="Arial"/>
                <a:ea typeface="+mn-ea"/>
                <a:cs typeface="+mn-cs"/>
              </a:rPr>
              <a:t> percentile of 6 Hours Ahead hourly average net load forecast error. Non-Spin quantities during rest of the hours will be based on 75</a:t>
            </a:r>
            <a:r>
              <a:rPr kumimoji="0" lang="en-US" sz="1200" b="0" i="0" u="none" strike="noStrike" kern="1200" cap="none" spc="0" normalizeH="0" baseline="30000" noProof="0" dirty="0">
                <a:ln>
                  <a:noFill/>
                </a:ln>
                <a:solidFill>
                  <a:srgbClr val="5B6770"/>
                </a:solidFill>
                <a:effectLst/>
                <a:uLnTx/>
                <a:uFillTx/>
                <a:latin typeface="Arial"/>
                <a:ea typeface="+mn-ea"/>
                <a:cs typeface="+mn-cs"/>
              </a:rPr>
              <a:t>th</a:t>
            </a:r>
            <a:r>
              <a:rPr kumimoji="0" lang="en-US" sz="1200" b="0" i="0" u="none" strike="noStrike" kern="1200" cap="none" spc="0" normalizeH="0" baseline="0" noProof="0" dirty="0">
                <a:ln>
                  <a:noFill/>
                </a:ln>
                <a:solidFill>
                  <a:srgbClr val="5B6770"/>
                </a:solidFill>
                <a:effectLst/>
                <a:uLnTx/>
                <a:uFillTx/>
                <a:latin typeface="Arial"/>
                <a:ea typeface="+mn-ea"/>
                <a:cs typeface="+mn-cs"/>
              </a:rPr>
              <a:t> to 95</a:t>
            </a:r>
            <a:r>
              <a:rPr kumimoji="0" lang="en-US" sz="1200" b="0" i="0" u="none" strike="noStrike" kern="1200" cap="none" spc="0" normalizeH="0" baseline="30000" noProof="0" dirty="0">
                <a:ln>
                  <a:noFill/>
                </a:ln>
                <a:solidFill>
                  <a:srgbClr val="5B6770"/>
                </a:solidFill>
                <a:effectLst/>
                <a:uLnTx/>
                <a:uFillTx/>
                <a:latin typeface="Arial"/>
                <a:ea typeface="+mn-ea"/>
                <a:cs typeface="+mn-cs"/>
              </a:rPr>
              <a:t>th</a:t>
            </a:r>
            <a:r>
              <a:rPr kumimoji="0" lang="en-US" sz="1200" b="0" i="0" u="none" strike="noStrike" kern="1200" cap="none" spc="0" normalizeH="0" baseline="0" noProof="0" dirty="0">
                <a:ln>
                  <a:noFill/>
                </a:ln>
                <a:solidFill>
                  <a:srgbClr val="5B6770"/>
                </a:solidFill>
                <a:effectLst/>
                <a:uLnTx/>
                <a:uFillTx/>
                <a:latin typeface="Arial"/>
                <a:ea typeface="+mn-ea"/>
                <a:cs typeface="+mn-cs"/>
              </a:rPr>
              <a:t> percentile of 6 Hours Ahead (HA) hourly average net load forecast error to compute Non-Spin quantities. The percentile used will be based on risk of a net load up-ramp in these hours.</a:t>
            </a:r>
          </a:p>
          <a:p>
            <a:pPr marL="257175" marR="0" lvl="0" indent="-257175" algn="just"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Lastly, NERC’s preliminary BAL-003 Interconnection Frequency Response Obligation (IFRO) for Operating Year (OY) 2024 assessment for ERCOT shows a decrease in ERCOT’s IFRO. In order to align with ERCOT’s new IFRO, the minimum RRS-PFR limit for 2024 will change to 1,185 MW.</a:t>
            </a:r>
          </a:p>
          <a:p>
            <a:pPr marL="257175" marR="0" lvl="0" indent="-257175" algn="just"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400" b="0" i="1" u="none" strike="noStrike" kern="1200" cap="none" spc="0" normalizeH="0" baseline="0" noProof="0" dirty="0">
                <a:ln>
                  <a:noFill/>
                </a:ln>
                <a:solidFill>
                  <a:srgbClr val="5B6770"/>
                </a:solidFill>
                <a:effectLst/>
                <a:uLnTx/>
                <a:uFillTx/>
                <a:latin typeface="Arial"/>
                <a:ea typeface="+mn-ea"/>
                <a:cs typeface="+mn-cs"/>
              </a:rPr>
              <a:t>Note that, while the quantities of each AS are set based on an analysis of certain risks, these are not necessarily the only reasons why each AS is needed.</a:t>
            </a:r>
          </a:p>
          <a:p>
            <a:pPr marL="557213" marR="0" lvl="1" indent="-214313" algn="just"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400" b="0" i="0" u="none" strike="noStrike" kern="1200" cap="none" spc="0" normalizeH="0" baseline="0" noProof="0" dirty="0">
              <a:ln>
                <a:noFill/>
              </a:ln>
              <a:solidFill>
                <a:srgbClr val="5B6770"/>
              </a:solidFill>
              <a:effectLst/>
              <a:uLnTx/>
              <a:uFillTx/>
              <a:latin typeface="Arial"/>
              <a:ea typeface="+mn-ea"/>
              <a:cs typeface="Arial"/>
            </a:endParaRPr>
          </a:p>
        </p:txBody>
      </p:sp>
    </p:spTree>
    <p:extLst>
      <p:ext uri="{BB962C8B-B14F-4D97-AF65-F5344CB8AC3E}">
        <p14:creationId xmlns:p14="http://schemas.microsoft.com/office/powerpoint/2010/main" val="18010447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4019F-4C85-9BEF-2841-91E2BD6A42D9}"/>
              </a:ext>
            </a:extLst>
          </p:cNvPr>
          <p:cNvSpPr>
            <a:spLocks noGrp="1"/>
          </p:cNvSpPr>
          <p:nvPr>
            <p:ph type="title"/>
          </p:nvPr>
        </p:nvSpPr>
        <p:spPr/>
        <p:txBody>
          <a:bodyPr/>
          <a:lstStyle/>
          <a:p>
            <a:r>
              <a:rPr lang="en-US"/>
              <a:t>2024 Intra-Hour Solar Adjustment Table</a:t>
            </a:r>
          </a:p>
        </p:txBody>
      </p:sp>
      <p:sp>
        <p:nvSpPr>
          <p:cNvPr id="3" name="Content Placeholder 2">
            <a:extLst>
              <a:ext uri="{FF2B5EF4-FFF2-40B4-BE49-F238E27FC236}">
                <a16:creationId xmlns:a16="http://schemas.microsoft.com/office/drawing/2014/main" id="{2AE724E3-537B-9D3E-C035-0E458F5740DE}"/>
              </a:ext>
            </a:extLst>
          </p:cNvPr>
          <p:cNvSpPr>
            <a:spLocks noGrp="1"/>
          </p:cNvSpPr>
          <p:nvPr>
            <p:ph idx="1"/>
          </p:nvPr>
        </p:nvSpPr>
        <p:spPr/>
        <p:txBody>
          <a:bodyPr/>
          <a:lstStyle/>
          <a:p>
            <a:pPr marL="0" indent="0">
              <a:buNone/>
            </a:pPr>
            <a:r>
              <a:rPr lang="en-US" sz="1600"/>
              <a:t>Intra-hour Solar Over-Forecast Error Adjustment Table tracks estimated increase in 30-min ahead solar over forecast error per 1000 MW increase in installed solar capacity. </a:t>
            </a:r>
          </a:p>
          <a:p>
            <a:endParaRPr lang="en-US"/>
          </a:p>
        </p:txBody>
      </p:sp>
      <p:sp>
        <p:nvSpPr>
          <p:cNvPr id="4" name="Slide Number Placeholder 3">
            <a:extLst>
              <a:ext uri="{FF2B5EF4-FFF2-40B4-BE49-F238E27FC236}">
                <a16:creationId xmlns:a16="http://schemas.microsoft.com/office/drawing/2014/main" id="{A5E62B05-4704-1E92-03D1-BC6BD15C2CE0}"/>
              </a:ext>
            </a:extLst>
          </p:cNvPr>
          <p:cNvSpPr>
            <a:spLocks noGrp="1"/>
          </p:cNvSpPr>
          <p:nvPr>
            <p:ph type="sldNum" sz="quarter" idx="4"/>
          </p:nvPr>
        </p:nvSpPr>
        <p:spPr/>
        <p:txBody>
          <a:bodyPr/>
          <a:lstStyle/>
          <a:p>
            <a:fld id="{1D93BD3E-1E9A-4970-A6F7-E7AC52762E0C}" type="slidenum">
              <a:rPr lang="en-US" smtClean="0"/>
              <a:pPr/>
              <a:t>20</a:t>
            </a:fld>
            <a:endParaRPr lang="en-US"/>
          </a:p>
        </p:txBody>
      </p:sp>
      <p:graphicFrame>
        <p:nvGraphicFramePr>
          <p:cNvPr id="7" name="Table 6">
            <a:extLst>
              <a:ext uri="{FF2B5EF4-FFF2-40B4-BE49-F238E27FC236}">
                <a16:creationId xmlns:a16="http://schemas.microsoft.com/office/drawing/2014/main" id="{AE003524-B442-FD1F-6C4D-AE06BC71F934}"/>
              </a:ext>
            </a:extLst>
          </p:cNvPr>
          <p:cNvGraphicFramePr>
            <a:graphicFrameLocks noGrp="1"/>
          </p:cNvGraphicFramePr>
          <p:nvPr/>
        </p:nvGraphicFramePr>
        <p:xfrm>
          <a:off x="1086294" y="1607962"/>
          <a:ext cx="6971412" cy="3778706"/>
        </p:xfrm>
        <a:graphic>
          <a:graphicData uri="http://schemas.openxmlformats.org/drawingml/2006/table">
            <a:tbl>
              <a:tblPr/>
              <a:tblGrid>
                <a:gridCol w="995916">
                  <a:extLst>
                    <a:ext uri="{9D8B030D-6E8A-4147-A177-3AD203B41FA5}">
                      <a16:colId xmlns:a16="http://schemas.microsoft.com/office/drawing/2014/main" val="3725361768"/>
                    </a:ext>
                  </a:extLst>
                </a:gridCol>
                <a:gridCol w="995916">
                  <a:extLst>
                    <a:ext uri="{9D8B030D-6E8A-4147-A177-3AD203B41FA5}">
                      <a16:colId xmlns:a16="http://schemas.microsoft.com/office/drawing/2014/main" val="199141444"/>
                    </a:ext>
                  </a:extLst>
                </a:gridCol>
                <a:gridCol w="995916">
                  <a:extLst>
                    <a:ext uri="{9D8B030D-6E8A-4147-A177-3AD203B41FA5}">
                      <a16:colId xmlns:a16="http://schemas.microsoft.com/office/drawing/2014/main" val="742156346"/>
                    </a:ext>
                  </a:extLst>
                </a:gridCol>
                <a:gridCol w="995916">
                  <a:extLst>
                    <a:ext uri="{9D8B030D-6E8A-4147-A177-3AD203B41FA5}">
                      <a16:colId xmlns:a16="http://schemas.microsoft.com/office/drawing/2014/main" val="1987778536"/>
                    </a:ext>
                  </a:extLst>
                </a:gridCol>
                <a:gridCol w="995916">
                  <a:extLst>
                    <a:ext uri="{9D8B030D-6E8A-4147-A177-3AD203B41FA5}">
                      <a16:colId xmlns:a16="http://schemas.microsoft.com/office/drawing/2014/main" val="3174174973"/>
                    </a:ext>
                  </a:extLst>
                </a:gridCol>
                <a:gridCol w="995916">
                  <a:extLst>
                    <a:ext uri="{9D8B030D-6E8A-4147-A177-3AD203B41FA5}">
                      <a16:colId xmlns:a16="http://schemas.microsoft.com/office/drawing/2014/main" val="3561122124"/>
                    </a:ext>
                  </a:extLst>
                </a:gridCol>
                <a:gridCol w="995916">
                  <a:extLst>
                    <a:ext uri="{9D8B030D-6E8A-4147-A177-3AD203B41FA5}">
                      <a16:colId xmlns:a16="http://schemas.microsoft.com/office/drawing/2014/main" val="120025380"/>
                    </a:ext>
                  </a:extLst>
                </a:gridCol>
              </a:tblGrid>
              <a:tr h="495254">
                <a:tc>
                  <a:txBody>
                    <a:bodyPr/>
                    <a:lstStyle/>
                    <a:p>
                      <a:pPr algn="ctr" fontAlgn="ctr"/>
                      <a:endParaRPr lang="en-US" sz="12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HE 1-2, 23-24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HE 3-6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HE 7-10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HE 11-14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HE 15-18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HE 19-22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272863935"/>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Jan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rgbClr val="FED07F"/>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rgbClr val="FED07F"/>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extLst>
                  <a:ext uri="{0D108BD9-81ED-4DB2-BD59-A6C34878D82A}">
                    <a16:rowId xmlns:a16="http://schemas.microsoft.com/office/drawing/2014/main" val="2988556009"/>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Feb</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DBF7C"/>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ED07F"/>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extLst>
                  <a:ext uri="{0D108BD9-81ED-4DB2-BD59-A6C34878D82A}">
                    <a16:rowId xmlns:a16="http://schemas.microsoft.com/office/drawing/2014/main" val="1347579651"/>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Mar</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DBF7C"/>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73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A8871"/>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extLst>
                  <a:ext uri="{0D108BD9-81ED-4DB2-BD59-A6C34878D82A}">
                    <a16:rowId xmlns:a16="http://schemas.microsoft.com/office/drawing/2014/main" val="3547371029"/>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Apr</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DC37D"/>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55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BA176"/>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extLst>
                  <a:ext uri="{0D108BD9-81ED-4DB2-BD59-A6C34878D82A}">
                    <a16:rowId xmlns:a16="http://schemas.microsoft.com/office/drawing/2014/main" val="2972965407"/>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May</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59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B9C75"/>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96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8696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EC87E"/>
                    </a:solidFill>
                  </a:tcPr>
                </a:tc>
                <a:extLst>
                  <a:ext uri="{0D108BD9-81ED-4DB2-BD59-A6C34878D82A}">
                    <a16:rowId xmlns:a16="http://schemas.microsoft.com/office/drawing/2014/main" val="712630027"/>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Jun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ED480"/>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DB47A"/>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DBA7B"/>
                    </a:solidFill>
                  </a:tcPr>
                </a:tc>
                <a:extLst>
                  <a:ext uri="{0D108BD9-81ED-4DB2-BD59-A6C34878D82A}">
                    <a16:rowId xmlns:a16="http://schemas.microsoft.com/office/drawing/2014/main" val="614991867"/>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Jul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ECD7F"/>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ECD7F"/>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FE183"/>
                    </a:solidFill>
                  </a:tcPr>
                </a:tc>
                <a:extLst>
                  <a:ext uri="{0D108BD9-81ED-4DB2-BD59-A6C34878D82A}">
                    <a16:rowId xmlns:a16="http://schemas.microsoft.com/office/drawing/2014/main" val="2538224410"/>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Aug</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45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CAE79"/>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CA477"/>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FE683"/>
                    </a:solidFill>
                  </a:tcPr>
                </a:tc>
                <a:extLst>
                  <a:ext uri="{0D108BD9-81ED-4DB2-BD59-A6C34878D82A}">
                    <a16:rowId xmlns:a16="http://schemas.microsoft.com/office/drawing/2014/main" val="1517913400"/>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Sep</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64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B9574"/>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B9F76"/>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extLst>
                  <a:ext uri="{0D108BD9-81ED-4DB2-BD59-A6C34878D82A}">
                    <a16:rowId xmlns:a16="http://schemas.microsoft.com/office/drawing/2014/main" val="3615469624"/>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Oct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EC87E"/>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DBA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extLst>
                  <a:ext uri="{0D108BD9-81ED-4DB2-BD59-A6C34878D82A}">
                    <a16:rowId xmlns:a16="http://schemas.microsoft.com/office/drawing/2014/main" val="2020316069"/>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Nov</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FEA84"/>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FE683"/>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extLst>
                  <a:ext uri="{0D108BD9-81ED-4DB2-BD59-A6C34878D82A}">
                    <a16:rowId xmlns:a16="http://schemas.microsoft.com/office/drawing/2014/main" val="4065807193"/>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Dec</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FFE884"/>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extLst>
                  <a:ext uri="{0D108BD9-81ED-4DB2-BD59-A6C34878D82A}">
                    <a16:rowId xmlns:a16="http://schemas.microsoft.com/office/drawing/2014/main" val="535678635"/>
                  </a:ext>
                </a:extLst>
              </a:tr>
            </a:tbl>
          </a:graphicData>
        </a:graphic>
      </p:graphicFrame>
    </p:spTree>
    <p:extLst>
      <p:ext uri="{BB962C8B-B14F-4D97-AF65-F5344CB8AC3E}">
        <p14:creationId xmlns:p14="http://schemas.microsoft.com/office/powerpoint/2010/main" val="22235223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2405D-4E02-51BF-0FD1-85119B0CA26B}"/>
              </a:ext>
            </a:extLst>
          </p:cNvPr>
          <p:cNvSpPr>
            <a:spLocks noGrp="1"/>
          </p:cNvSpPr>
          <p:nvPr>
            <p:ph type="title"/>
          </p:nvPr>
        </p:nvSpPr>
        <p:spPr/>
        <p:txBody>
          <a:bodyPr/>
          <a:lstStyle/>
          <a:p>
            <a:r>
              <a:rPr lang="en-US"/>
              <a:t>Hourly Average ECRS Comparison</a:t>
            </a:r>
          </a:p>
        </p:txBody>
      </p:sp>
      <p:sp>
        <p:nvSpPr>
          <p:cNvPr id="4" name="Slide Number Placeholder 3">
            <a:extLst>
              <a:ext uri="{FF2B5EF4-FFF2-40B4-BE49-F238E27FC236}">
                <a16:creationId xmlns:a16="http://schemas.microsoft.com/office/drawing/2014/main" id="{48C188B5-08D8-102B-73FF-527B08980796}"/>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21</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pic>
        <p:nvPicPr>
          <p:cNvPr id="3" name="Picture 2">
            <a:extLst>
              <a:ext uri="{FF2B5EF4-FFF2-40B4-BE49-F238E27FC236}">
                <a16:creationId xmlns:a16="http://schemas.microsoft.com/office/drawing/2014/main" id="{4FC3E902-8C5D-069E-874A-0FAD978E9824}"/>
              </a:ext>
            </a:extLst>
          </p:cNvPr>
          <p:cNvPicPr>
            <a:picLocks noChangeAspect="1"/>
          </p:cNvPicPr>
          <p:nvPr/>
        </p:nvPicPr>
        <p:blipFill>
          <a:blip r:embed="rId2"/>
          <a:stretch>
            <a:fillRect/>
          </a:stretch>
        </p:blipFill>
        <p:spPr>
          <a:xfrm>
            <a:off x="338425" y="1129284"/>
            <a:ext cx="8543349" cy="4599432"/>
          </a:xfrm>
          <a:prstGeom prst="rect">
            <a:avLst/>
          </a:prstGeom>
        </p:spPr>
      </p:pic>
    </p:spTree>
    <p:extLst>
      <p:ext uri="{BB962C8B-B14F-4D97-AF65-F5344CB8AC3E}">
        <p14:creationId xmlns:p14="http://schemas.microsoft.com/office/powerpoint/2010/main" val="21411743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24BD0-7D34-F0DA-0A9B-873E2689ED27}"/>
              </a:ext>
            </a:extLst>
          </p:cNvPr>
          <p:cNvSpPr>
            <a:spLocks noGrp="1"/>
          </p:cNvSpPr>
          <p:nvPr>
            <p:ph type="title"/>
          </p:nvPr>
        </p:nvSpPr>
        <p:spPr/>
        <p:txBody>
          <a:bodyPr/>
          <a:lstStyle/>
          <a:p>
            <a:r>
              <a:rPr lang="en-US" dirty="0"/>
              <a:t>ECRS Comparison Apr</a:t>
            </a:r>
          </a:p>
        </p:txBody>
      </p:sp>
      <p:sp>
        <p:nvSpPr>
          <p:cNvPr id="4" name="Slide Number Placeholder 3">
            <a:extLst>
              <a:ext uri="{FF2B5EF4-FFF2-40B4-BE49-F238E27FC236}">
                <a16:creationId xmlns:a16="http://schemas.microsoft.com/office/drawing/2014/main" id="{BFE3B4FA-0110-561E-334C-6595F107A54C}"/>
              </a:ext>
            </a:extLst>
          </p:cNvPr>
          <p:cNvSpPr>
            <a:spLocks noGrp="1"/>
          </p:cNvSpPr>
          <p:nvPr>
            <p:ph type="sldNum" sz="quarter" idx="4"/>
          </p:nvPr>
        </p:nvSpPr>
        <p:spPr/>
        <p:txBody>
          <a:bodyPr/>
          <a:lstStyle/>
          <a:p>
            <a:fld id="{1D93BD3E-1E9A-4970-A6F7-E7AC52762E0C}" type="slidenum">
              <a:rPr lang="en-US" smtClean="0"/>
              <a:pPr/>
              <a:t>22</a:t>
            </a:fld>
            <a:endParaRPr lang="en-US"/>
          </a:p>
        </p:txBody>
      </p:sp>
      <p:pic>
        <p:nvPicPr>
          <p:cNvPr id="5" name="Picture 4">
            <a:extLst>
              <a:ext uri="{FF2B5EF4-FFF2-40B4-BE49-F238E27FC236}">
                <a16:creationId xmlns:a16="http://schemas.microsoft.com/office/drawing/2014/main" id="{CB6A0790-2650-E23A-EF71-7A0D1652525F}"/>
              </a:ext>
            </a:extLst>
          </p:cNvPr>
          <p:cNvPicPr>
            <a:picLocks noChangeAspect="1"/>
          </p:cNvPicPr>
          <p:nvPr/>
        </p:nvPicPr>
        <p:blipFill>
          <a:blip r:embed="rId2"/>
          <a:stretch>
            <a:fillRect/>
          </a:stretch>
        </p:blipFill>
        <p:spPr>
          <a:xfrm>
            <a:off x="359923" y="1320601"/>
            <a:ext cx="8500353" cy="4599432"/>
          </a:xfrm>
          <a:prstGeom prst="rect">
            <a:avLst/>
          </a:prstGeom>
        </p:spPr>
      </p:pic>
    </p:spTree>
    <p:extLst>
      <p:ext uri="{BB962C8B-B14F-4D97-AF65-F5344CB8AC3E}">
        <p14:creationId xmlns:p14="http://schemas.microsoft.com/office/powerpoint/2010/main" val="41501161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0CFE8-8A0E-83AC-6A5F-9642793FE890}"/>
              </a:ext>
            </a:extLst>
          </p:cNvPr>
          <p:cNvSpPr>
            <a:spLocks noGrp="1"/>
          </p:cNvSpPr>
          <p:nvPr>
            <p:ph type="title"/>
          </p:nvPr>
        </p:nvSpPr>
        <p:spPr/>
        <p:txBody>
          <a:bodyPr/>
          <a:lstStyle/>
          <a:p>
            <a:r>
              <a:rPr lang="en-US" dirty="0"/>
              <a:t>ECRS Comparison May</a:t>
            </a:r>
          </a:p>
        </p:txBody>
      </p:sp>
      <p:sp>
        <p:nvSpPr>
          <p:cNvPr id="3" name="Content Placeholder 2">
            <a:extLst>
              <a:ext uri="{FF2B5EF4-FFF2-40B4-BE49-F238E27FC236}">
                <a16:creationId xmlns:a16="http://schemas.microsoft.com/office/drawing/2014/main" id="{F58A0CD1-D9C9-E77A-2FB3-92BAE9FD01E2}"/>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9C3DF827-726F-741F-6551-3595BDC8A3BC}"/>
              </a:ext>
            </a:extLst>
          </p:cNvPr>
          <p:cNvSpPr>
            <a:spLocks noGrp="1"/>
          </p:cNvSpPr>
          <p:nvPr>
            <p:ph type="sldNum" sz="quarter" idx="4"/>
          </p:nvPr>
        </p:nvSpPr>
        <p:spPr/>
        <p:txBody>
          <a:bodyPr/>
          <a:lstStyle/>
          <a:p>
            <a:fld id="{1D93BD3E-1E9A-4970-A6F7-E7AC52762E0C}" type="slidenum">
              <a:rPr lang="en-US" smtClean="0"/>
              <a:pPr/>
              <a:t>23</a:t>
            </a:fld>
            <a:endParaRPr lang="en-US"/>
          </a:p>
        </p:txBody>
      </p:sp>
      <p:pic>
        <p:nvPicPr>
          <p:cNvPr id="5" name="Picture 4">
            <a:extLst>
              <a:ext uri="{FF2B5EF4-FFF2-40B4-BE49-F238E27FC236}">
                <a16:creationId xmlns:a16="http://schemas.microsoft.com/office/drawing/2014/main" id="{F195A8B5-EF59-0254-ABB4-0F5435B9A0A7}"/>
              </a:ext>
            </a:extLst>
          </p:cNvPr>
          <p:cNvPicPr>
            <a:picLocks noChangeAspect="1"/>
          </p:cNvPicPr>
          <p:nvPr/>
        </p:nvPicPr>
        <p:blipFill>
          <a:blip r:embed="rId2"/>
          <a:stretch>
            <a:fillRect/>
          </a:stretch>
        </p:blipFill>
        <p:spPr>
          <a:xfrm>
            <a:off x="321823" y="1088003"/>
            <a:ext cx="8500353" cy="4599432"/>
          </a:xfrm>
          <a:prstGeom prst="rect">
            <a:avLst/>
          </a:prstGeom>
        </p:spPr>
      </p:pic>
    </p:spTree>
    <p:extLst>
      <p:ext uri="{BB962C8B-B14F-4D97-AF65-F5344CB8AC3E}">
        <p14:creationId xmlns:p14="http://schemas.microsoft.com/office/powerpoint/2010/main" val="5572305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0CFE8-8A0E-83AC-6A5F-9642793FE890}"/>
              </a:ext>
            </a:extLst>
          </p:cNvPr>
          <p:cNvSpPr>
            <a:spLocks noGrp="1"/>
          </p:cNvSpPr>
          <p:nvPr>
            <p:ph type="title"/>
          </p:nvPr>
        </p:nvSpPr>
        <p:spPr/>
        <p:txBody>
          <a:bodyPr/>
          <a:lstStyle/>
          <a:p>
            <a:r>
              <a:rPr lang="en-US" dirty="0"/>
              <a:t>ECRS Comparison August</a:t>
            </a:r>
          </a:p>
        </p:txBody>
      </p:sp>
      <p:sp>
        <p:nvSpPr>
          <p:cNvPr id="3" name="Content Placeholder 2">
            <a:extLst>
              <a:ext uri="{FF2B5EF4-FFF2-40B4-BE49-F238E27FC236}">
                <a16:creationId xmlns:a16="http://schemas.microsoft.com/office/drawing/2014/main" id="{F58A0CD1-D9C9-E77A-2FB3-92BAE9FD01E2}"/>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9C3DF827-726F-741F-6551-3595BDC8A3BC}"/>
              </a:ext>
            </a:extLst>
          </p:cNvPr>
          <p:cNvSpPr>
            <a:spLocks noGrp="1"/>
          </p:cNvSpPr>
          <p:nvPr>
            <p:ph type="sldNum" sz="quarter" idx="4"/>
          </p:nvPr>
        </p:nvSpPr>
        <p:spPr/>
        <p:txBody>
          <a:bodyPr/>
          <a:lstStyle/>
          <a:p>
            <a:fld id="{1D93BD3E-1E9A-4970-A6F7-E7AC52762E0C}" type="slidenum">
              <a:rPr lang="en-US" smtClean="0"/>
              <a:pPr/>
              <a:t>24</a:t>
            </a:fld>
            <a:endParaRPr lang="en-US"/>
          </a:p>
        </p:txBody>
      </p:sp>
      <p:pic>
        <p:nvPicPr>
          <p:cNvPr id="6" name="Picture 5">
            <a:extLst>
              <a:ext uri="{FF2B5EF4-FFF2-40B4-BE49-F238E27FC236}">
                <a16:creationId xmlns:a16="http://schemas.microsoft.com/office/drawing/2014/main" id="{5E74D42F-3300-FF8D-5062-720489ACBDC7}"/>
              </a:ext>
            </a:extLst>
          </p:cNvPr>
          <p:cNvPicPr>
            <a:picLocks noChangeAspect="1"/>
          </p:cNvPicPr>
          <p:nvPr/>
        </p:nvPicPr>
        <p:blipFill>
          <a:blip r:embed="rId2"/>
          <a:stretch>
            <a:fillRect/>
          </a:stretch>
        </p:blipFill>
        <p:spPr>
          <a:xfrm>
            <a:off x="321823" y="1129284"/>
            <a:ext cx="8500353" cy="4599432"/>
          </a:xfrm>
          <a:prstGeom prst="rect">
            <a:avLst/>
          </a:prstGeom>
        </p:spPr>
      </p:pic>
    </p:spTree>
    <p:extLst>
      <p:ext uri="{BB962C8B-B14F-4D97-AF65-F5344CB8AC3E}">
        <p14:creationId xmlns:p14="http://schemas.microsoft.com/office/powerpoint/2010/main" val="2146623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a:t>Non-Spinning Reserve Methodology</a:t>
            </a:r>
          </a:p>
        </p:txBody>
      </p:sp>
      <p:sp>
        <p:nvSpPr>
          <p:cNvPr id="2" name="Content Placeholder 1"/>
          <p:cNvSpPr>
            <a:spLocks noGrp="1"/>
          </p:cNvSpPr>
          <p:nvPr>
            <p:ph idx="1"/>
          </p:nvPr>
        </p:nvSpPr>
        <p:spPr>
          <a:xfrm>
            <a:off x="304800" y="855406"/>
            <a:ext cx="8534400" cy="2917808"/>
          </a:xfrm>
        </p:spPr>
        <p:txBody>
          <a:bodyPr/>
          <a:lstStyle/>
          <a:p>
            <a:pPr algn="just"/>
            <a:r>
              <a:rPr lang="en-US" sz="1600" dirty="0">
                <a:solidFill>
                  <a:schemeClr val="tx2"/>
                </a:solidFill>
              </a:rPr>
              <a:t>Non-Spin is reserved capacity that can be started in 30 minutes to cover forecast errors, ramps or forced outages and replace deployed reserves until additional resources can be committed.</a:t>
            </a:r>
          </a:p>
          <a:p>
            <a:pPr algn="just"/>
            <a:endParaRPr lang="en-US" sz="800" dirty="0"/>
          </a:p>
          <a:p>
            <a:pPr algn="just"/>
            <a:r>
              <a:rPr lang="en-US" sz="1600" dirty="0"/>
              <a:t>ERCOT is proposing one change to the methodology used to compute the minimum Non-Spin requirements in 2024. Specifically,</a:t>
            </a:r>
          </a:p>
          <a:p>
            <a:pPr lvl="1" algn="just"/>
            <a:r>
              <a:rPr lang="en-US" sz="1400" dirty="0"/>
              <a:t>Non-Spin quantities for HE23 to HE02 in Winter and HE23 in to HE06 rest of the year will be computed using 68</a:t>
            </a:r>
            <a:r>
              <a:rPr lang="en-US" sz="1400" baseline="30000" dirty="0"/>
              <a:t>th</a:t>
            </a:r>
            <a:r>
              <a:rPr lang="en-US" sz="1400" dirty="0"/>
              <a:t> percentile of 6 Hours Ahead hourly average net load forecast error. </a:t>
            </a:r>
          </a:p>
          <a:p>
            <a:pPr lvl="1" algn="just"/>
            <a:r>
              <a:rPr lang="en-US" sz="1400" dirty="0"/>
              <a:t>Non-Spin quantities during rest of the hours will be based on 75</a:t>
            </a:r>
            <a:r>
              <a:rPr lang="en-US" sz="1400" baseline="30000" dirty="0"/>
              <a:t>th</a:t>
            </a:r>
            <a:r>
              <a:rPr lang="en-US" sz="1400" dirty="0"/>
              <a:t> to 95</a:t>
            </a:r>
            <a:r>
              <a:rPr lang="en-US" sz="1400" baseline="30000" dirty="0"/>
              <a:t>th</a:t>
            </a:r>
            <a:r>
              <a:rPr lang="en-US" sz="1400" dirty="0"/>
              <a:t> percentile of 6 Hours Ahead (HA) hourly average net load forecast error to compute Non-Spin quantities. The percentile used will be based on risk of a net load up-ramp in these hours.</a:t>
            </a:r>
          </a:p>
          <a:p>
            <a:pPr algn="just"/>
            <a:endParaRPr lang="en-US" sz="800" dirty="0"/>
          </a:p>
          <a:p>
            <a:pPr algn="just"/>
            <a:r>
              <a:rPr lang="en-US" sz="1600" dirty="0"/>
              <a:t>The preliminary Non-Spin quantities for January 2024 through August 2024 in subsequent slides have been computed using </a:t>
            </a:r>
            <a:r>
              <a:rPr lang="en-US" sz="1600" u="sng" dirty="0"/>
              <a:t>current methodology</a:t>
            </a:r>
            <a:r>
              <a:rPr lang="en-US" sz="1600" dirty="0"/>
              <a:t> (2021, 2022 and 2023 Net load and Net load Forecast), </a:t>
            </a:r>
            <a:r>
              <a:rPr lang="en-US" sz="1600" u="sng" dirty="0"/>
              <a:t>updated Wind Over-Forecast Error Adjustment table</a:t>
            </a:r>
            <a:r>
              <a:rPr lang="en-US" sz="1600" dirty="0"/>
              <a:t> and the </a:t>
            </a:r>
            <a:r>
              <a:rPr lang="en-US" sz="1600" u="sng" dirty="0"/>
              <a:t>updated Solar Over-Forecast Error Adjustment table</a:t>
            </a:r>
            <a:r>
              <a:rPr lang="en-US" sz="1600" dirty="0"/>
              <a:t>.</a:t>
            </a:r>
          </a:p>
          <a:p>
            <a:pPr lvl="1" algn="just"/>
            <a:r>
              <a:rPr lang="en-US" sz="1400" dirty="0"/>
              <a:t>Wind and Solar Over-Forecast Error Adjustment Table track estimated increase in wind over forecast error per 1000 MW increase in installed wind and solar capacity, respectively.</a:t>
            </a:r>
          </a:p>
          <a:p>
            <a:pPr marL="342900" lvl="1" indent="0" algn="just">
              <a:buNone/>
            </a:pPr>
            <a:endParaRPr lang="en-US" sz="1400" i="1" dirty="0">
              <a:solidFill>
                <a:schemeClr val="accent6"/>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25</a:t>
            </a:fld>
            <a:endParaRPr lang="en-US"/>
          </a:p>
        </p:txBody>
      </p:sp>
    </p:spTree>
    <p:extLst>
      <p:ext uri="{BB962C8B-B14F-4D97-AF65-F5344CB8AC3E}">
        <p14:creationId xmlns:p14="http://schemas.microsoft.com/office/powerpoint/2010/main" val="33902055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8F18267C-D0A8-79BF-3B2B-63EB604D5B98}"/>
              </a:ext>
            </a:extLst>
          </p:cNvPr>
          <p:cNvSpPr>
            <a:spLocks noGrp="1"/>
          </p:cNvSpPr>
          <p:nvPr>
            <p:ph idx="1"/>
          </p:nvPr>
        </p:nvSpPr>
        <p:spPr/>
        <p:txBody>
          <a:bodyPr/>
          <a:lstStyle/>
          <a:p>
            <a:endParaRPr lang="en-US"/>
          </a:p>
        </p:txBody>
      </p:sp>
      <p:sp>
        <p:nvSpPr>
          <p:cNvPr id="2" name="Title 1">
            <a:extLst>
              <a:ext uri="{FF2B5EF4-FFF2-40B4-BE49-F238E27FC236}">
                <a16:creationId xmlns:a16="http://schemas.microsoft.com/office/drawing/2014/main" id="{59C9EAB3-78D9-C94E-5A04-5C9237B22747}"/>
              </a:ext>
            </a:extLst>
          </p:cNvPr>
          <p:cNvSpPr>
            <a:spLocks noGrp="1"/>
          </p:cNvSpPr>
          <p:nvPr>
            <p:ph type="title"/>
          </p:nvPr>
        </p:nvSpPr>
        <p:spPr/>
        <p:txBody>
          <a:bodyPr/>
          <a:lstStyle/>
          <a:p>
            <a:r>
              <a:rPr lang="en-US"/>
              <a:t>2023 RUCs by Startup Time</a:t>
            </a:r>
          </a:p>
        </p:txBody>
      </p:sp>
      <p:sp>
        <p:nvSpPr>
          <p:cNvPr id="4" name="Slide Number Placeholder 3">
            <a:extLst>
              <a:ext uri="{FF2B5EF4-FFF2-40B4-BE49-F238E27FC236}">
                <a16:creationId xmlns:a16="http://schemas.microsoft.com/office/drawing/2014/main" id="{B69810C1-AB12-B011-F733-B676FFDF64ED}"/>
              </a:ext>
            </a:extLst>
          </p:cNvPr>
          <p:cNvSpPr>
            <a:spLocks noGrp="1"/>
          </p:cNvSpPr>
          <p:nvPr>
            <p:ph type="sldNum" sz="quarter" idx="4"/>
          </p:nvPr>
        </p:nvSpPr>
        <p:spPr/>
        <p:txBody>
          <a:bodyPr/>
          <a:lstStyle/>
          <a:p>
            <a:fld id="{1D93BD3E-1E9A-4970-A6F7-E7AC52762E0C}" type="slidenum">
              <a:rPr lang="en-US" smtClean="0"/>
              <a:pPr/>
              <a:t>26</a:t>
            </a:fld>
            <a:endParaRPr lang="en-US"/>
          </a:p>
        </p:txBody>
      </p:sp>
      <p:pic>
        <p:nvPicPr>
          <p:cNvPr id="10" name="Picture 9">
            <a:extLst>
              <a:ext uri="{FF2B5EF4-FFF2-40B4-BE49-F238E27FC236}">
                <a16:creationId xmlns:a16="http://schemas.microsoft.com/office/drawing/2014/main" id="{C9B3690E-1593-960E-9432-4FA5F6BFD6C6}"/>
              </a:ext>
            </a:extLst>
          </p:cNvPr>
          <p:cNvPicPr>
            <a:picLocks noChangeAspect="1"/>
          </p:cNvPicPr>
          <p:nvPr/>
        </p:nvPicPr>
        <p:blipFill>
          <a:blip r:embed="rId3"/>
          <a:stretch>
            <a:fillRect/>
          </a:stretch>
        </p:blipFill>
        <p:spPr>
          <a:xfrm>
            <a:off x="826290" y="1447666"/>
            <a:ext cx="7393477" cy="3909194"/>
          </a:xfrm>
          <a:prstGeom prst="rect">
            <a:avLst/>
          </a:prstGeom>
        </p:spPr>
      </p:pic>
    </p:spTree>
    <p:extLst>
      <p:ext uri="{BB962C8B-B14F-4D97-AF65-F5344CB8AC3E}">
        <p14:creationId xmlns:p14="http://schemas.microsoft.com/office/powerpoint/2010/main" val="27761177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7D10A-BCA9-43EA-9392-742E0E6104BB}"/>
              </a:ext>
            </a:extLst>
          </p:cNvPr>
          <p:cNvSpPr>
            <a:spLocks noGrp="1"/>
          </p:cNvSpPr>
          <p:nvPr>
            <p:ph type="title"/>
          </p:nvPr>
        </p:nvSpPr>
        <p:spPr/>
        <p:txBody>
          <a:bodyPr/>
          <a:lstStyle/>
          <a:p>
            <a:r>
              <a:rPr lang="en-US"/>
              <a:t>2024 Intra-day Outage Table</a:t>
            </a:r>
          </a:p>
        </p:txBody>
      </p:sp>
      <p:sp>
        <p:nvSpPr>
          <p:cNvPr id="3" name="Content Placeholder 2">
            <a:extLst>
              <a:ext uri="{FF2B5EF4-FFF2-40B4-BE49-F238E27FC236}">
                <a16:creationId xmlns:a16="http://schemas.microsoft.com/office/drawing/2014/main" id="{319C5559-C380-433F-A2C6-332271A888E4}"/>
              </a:ext>
            </a:extLst>
          </p:cNvPr>
          <p:cNvSpPr>
            <a:spLocks noGrp="1"/>
          </p:cNvSpPr>
          <p:nvPr>
            <p:ph idx="1"/>
          </p:nvPr>
        </p:nvSpPr>
        <p:spPr/>
        <p:txBody>
          <a:bodyPr/>
          <a:lstStyle/>
          <a:p>
            <a:pPr marL="0" indent="0">
              <a:buNone/>
            </a:pPr>
            <a:r>
              <a:rPr lang="en-US" sz="1800"/>
              <a:t>The </a:t>
            </a:r>
            <a:r>
              <a:rPr lang="en-US"/>
              <a:t>Intra-day Outage </a:t>
            </a:r>
            <a:r>
              <a:rPr lang="en-US" sz="1800"/>
              <a:t>table helps account for increased capacity needs following forced outages of thermal resources within an operating day.</a:t>
            </a:r>
          </a:p>
          <a:p>
            <a:pPr marL="0" indent="0">
              <a:buNone/>
            </a:pPr>
            <a:endParaRPr lang="en-US"/>
          </a:p>
        </p:txBody>
      </p:sp>
      <p:sp>
        <p:nvSpPr>
          <p:cNvPr id="4" name="Slide Number Placeholder 3">
            <a:extLst>
              <a:ext uri="{FF2B5EF4-FFF2-40B4-BE49-F238E27FC236}">
                <a16:creationId xmlns:a16="http://schemas.microsoft.com/office/drawing/2014/main" id="{49354D4E-8FA4-467F-B8E8-B05E824A2454}"/>
              </a:ext>
            </a:extLst>
          </p:cNvPr>
          <p:cNvSpPr>
            <a:spLocks noGrp="1"/>
          </p:cNvSpPr>
          <p:nvPr>
            <p:ph type="sldNum" sz="quarter" idx="4"/>
          </p:nvPr>
        </p:nvSpPr>
        <p:spPr/>
        <p:txBody>
          <a:bodyPr/>
          <a:lstStyle/>
          <a:p>
            <a:fld id="{1D93BD3E-1E9A-4970-A6F7-E7AC52762E0C}" type="slidenum">
              <a:rPr lang="en-US" smtClean="0"/>
              <a:pPr/>
              <a:t>27</a:t>
            </a:fld>
            <a:endParaRPr lang="en-US"/>
          </a:p>
        </p:txBody>
      </p:sp>
      <p:pic>
        <p:nvPicPr>
          <p:cNvPr id="9" name="Picture 8">
            <a:extLst>
              <a:ext uri="{FF2B5EF4-FFF2-40B4-BE49-F238E27FC236}">
                <a16:creationId xmlns:a16="http://schemas.microsoft.com/office/drawing/2014/main" id="{B81F58FF-039E-057C-B67A-4EA78A47D82D}"/>
              </a:ext>
            </a:extLst>
          </p:cNvPr>
          <p:cNvPicPr>
            <a:picLocks noChangeAspect="1"/>
          </p:cNvPicPr>
          <p:nvPr/>
        </p:nvPicPr>
        <p:blipFill>
          <a:blip r:embed="rId3"/>
          <a:stretch>
            <a:fillRect/>
          </a:stretch>
        </p:blipFill>
        <p:spPr>
          <a:xfrm>
            <a:off x="0" y="1734512"/>
            <a:ext cx="9144000" cy="3670329"/>
          </a:xfrm>
          <a:prstGeom prst="rect">
            <a:avLst/>
          </a:prstGeom>
        </p:spPr>
      </p:pic>
    </p:spTree>
    <p:extLst>
      <p:ext uri="{BB962C8B-B14F-4D97-AF65-F5344CB8AC3E}">
        <p14:creationId xmlns:p14="http://schemas.microsoft.com/office/powerpoint/2010/main" val="8454959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Wind Over-Forecast Error Adjustment Table 2024</a:t>
            </a:r>
          </a:p>
        </p:txBody>
      </p:sp>
      <p:sp>
        <p:nvSpPr>
          <p:cNvPr id="3" name="Content Placeholder 2"/>
          <p:cNvSpPr>
            <a:spLocks noGrp="1"/>
          </p:cNvSpPr>
          <p:nvPr>
            <p:ph idx="1"/>
          </p:nvPr>
        </p:nvSpPr>
        <p:spPr/>
        <p:txBody>
          <a:bodyPr/>
          <a:lstStyle/>
          <a:p>
            <a:r>
              <a:rPr lang="en-US"/>
              <a:t>Wind Over-Forecast Error Adjustment Table track estimated increase in wind over forecast error per 1000 MW increase in installed wind capacity. </a:t>
            </a:r>
          </a:p>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28</a:t>
            </a:fld>
            <a:endParaRPr lang="en-US"/>
          </a:p>
        </p:txBody>
      </p:sp>
      <p:sp>
        <p:nvSpPr>
          <p:cNvPr id="6" name="Rectangle 5"/>
          <p:cNvSpPr/>
          <p:nvPr/>
        </p:nvSpPr>
        <p:spPr>
          <a:xfrm>
            <a:off x="1670049" y="5651841"/>
            <a:ext cx="5029200" cy="584775"/>
          </a:xfrm>
          <a:prstGeom prst="rect">
            <a:avLst/>
          </a:prstGeom>
        </p:spPr>
        <p:txBody>
          <a:bodyPr wrap="square">
            <a:spAutoFit/>
          </a:bodyPr>
          <a:lstStyle/>
          <a:p>
            <a:pPr algn="just"/>
            <a:r>
              <a:rPr lang="en-US" sz="1600">
                <a:solidFill>
                  <a:schemeClr val="tx2"/>
                </a:solidFill>
              </a:rPr>
              <a:t>Max: 31 MW per 1000 MW additional Wind capacity</a:t>
            </a:r>
          </a:p>
          <a:p>
            <a:pPr algn="just"/>
            <a:r>
              <a:rPr lang="en-US" sz="1600">
                <a:solidFill>
                  <a:schemeClr val="tx2"/>
                </a:solidFill>
              </a:rPr>
              <a:t>Mean: 25 MW per 1000 MW additional Wind capacity</a:t>
            </a:r>
          </a:p>
        </p:txBody>
      </p:sp>
      <p:pic>
        <p:nvPicPr>
          <p:cNvPr id="5" name="Picture 4">
            <a:extLst>
              <a:ext uri="{FF2B5EF4-FFF2-40B4-BE49-F238E27FC236}">
                <a16:creationId xmlns:a16="http://schemas.microsoft.com/office/drawing/2014/main" id="{098C77A7-E478-489D-9456-1AA3482BB4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7862" y="1567460"/>
            <a:ext cx="5324475" cy="3990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17557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Solar Over-Forecast Error Adjustment Table 2024</a:t>
            </a:r>
          </a:p>
        </p:txBody>
      </p:sp>
      <p:sp>
        <p:nvSpPr>
          <p:cNvPr id="3" name="Content Placeholder 2"/>
          <p:cNvSpPr>
            <a:spLocks noGrp="1"/>
          </p:cNvSpPr>
          <p:nvPr>
            <p:ph idx="1"/>
          </p:nvPr>
        </p:nvSpPr>
        <p:spPr/>
        <p:txBody>
          <a:bodyPr/>
          <a:lstStyle/>
          <a:p>
            <a:r>
              <a:rPr lang="en-US"/>
              <a:t>Solar Over-Forecast Error Adjustment Table track estimated increase in solar over forecast error per 1000 MW increase in installed solar capacity. </a:t>
            </a:r>
          </a:p>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29</a:t>
            </a:fld>
            <a:endParaRPr lang="en-US"/>
          </a:p>
        </p:txBody>
      </p:sp>
      <p:sp>
        <p:nvSpPr>
          <p:cNvPr id="8" name="Rectangle 7">
            <a:extLst>
              <a:ext uri="{FF2B5EF4-FFF2-40B4-BE49-F238E27FC236}">
                <a16:creationId xmlns:a16="http://schemas.microsoft.com/office/drawing/2014/main" id="{CAD67D12-79A5-44B5-BC55-661B7504D9C3}"/>
              </a:ext>
            </a:extLst>
          </p:cNvPr>
          <p:cNvSpPr/>
          <p:nvPr/>
        </p:nvSpPr>
        <p:spPr>
          <a:xfrm>
            <a:off x="1638318" y="5504534"/>
            <a:ext cx="6336914" cy="830997"/>
          </a:xfrm>
          <a:prstGeom prst="rect">
            <a:avLst/>
          </a:prstGeom>
        </p:spPr>
        <p:txBody>
          <a:bodyPr wrap="square">
            <a:spAutoFit/>
          </a:bodyPr>
          <a:lstStyle/>
          <a:p>
            <a:pPr algn="just"/>
            <a:r>
              <a:rPr lang="en-US" sz="1600">
                <a:solidFill>
                  <a:schemeClr val="tx2"/>
                </a:solidFill>
              </a:rPr>
              <a:t>Max: 48 MW per 1000 MW additional solar capacity</a:t>
            </a:r>
          </a:p>
          <a:p>
            <a:pPr algn="just"/>
            <a:r>
              <a:rPr lang="en-US" sz="1600">
                <a:solidFill>
                  <a:schemeClr val="tx2"/>
                </a:solidFill>
              </a:rPr>
              <a:t>Mean: 13 MW per 1000 MW additional solar capacity</a:t>
            </a:r>
          </a:p>
          <a:p>
            <a:pPr algn="just"/>
            <a:r>
              <a:rPr lang="en-US" sz="1600">
                <a:solidFill>
                  <a:schemeClr val="tx2"/>
                </a:solidFill>
              </a:rPr>
              <a:t>Mean (Day time): 20 MW per 1000 MW additional solar capacity</a:t>
            </a:r>
          </a:p>
        </p:txBody>
      </p:sp>
      <p:pic>
        <p:nvPicPr>
          <p:cNvPr id="5" name="Picture 4">
            <a:extLst>
              <a:ext uri="{FF2B5EF4-FFF2-40B4-BE49-F238E27FC236}">
                <a16:creationId xmlns:a16="http://schemas.microsoft.com/office/drawing/2014/main" id="{CF2A6377-9039-AB94-91B2-1E50EB9261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9762" y="1433512"/>
            <a:ext cx="5324475" cy="3990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30832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1E7A7B-2951-5428-346A-3D979213C539}"/>
              </a:ext>
            </a:extLst>
          </p:cNvPr>
          <p:cNvSpPr>
            <a:spLocks noGrp="1"/>
          </p:cNvSpPr>
          <p:nvPr>
            <p:ph type="title"/>
          </p:nvPr>
        </p:nvSpPr>
        <p:spPr/>
        <p:txBody>
          <a:bodyPr/>
          <a:lstStyle/>
          <a:p>
            <a:r>
              <a:rPr lang="en-US" sz="2400" dirty="0"/>
              <a:t>Thoughts on IMM AS Methodology Recommendation</a:t>
            </a:r>
          </a:p>
        </p:txBody>
      </p:sp>
      <p:graphicFrame>
        <p:nvGraphicFramePr>
          <p:cNvPr id="6" name="Content Placeholder 5">
            <a:extLst>
              <a:ext uri="{FF2B5EF4-FFF2-40B4-BE49-F238E27FC236}">
                <a16:creationId xmlns:a16="http://schemas.microsoft.com/office/drawing/2014/main" id="{E83B43D2-D65F-5989-DBB6-52568ED9BC97}"/>
              </a:ext>
            </a:extLst>
          </p:cNvPr>
          <p:cNvGraphicFramePr>
            <a:graphicFrameLocks noGrp="1"/>
          </p:cNvGraphicFramePr>
          <p:nvPr>
            <p:ph idx="1"/>
          </p:nvPr>
        </p:nvGraphicFramePr>
        <p:xfrm>
          <a:off x="339587" y="843011"/>
          <a:ext cx="8458200" cy="5354858"/>
        </p:xfrm>
        <a:graphic>
          <a:graphicData uri="http://schemas.openxmlformats.org/drawingml/2006/table">
            <a:tbl>
              <a:tblPr>
                <a:tableStyleId>{BC89EF96-8CEA-46FF-86C4-4CE0E7609802}</a:tableStyleId>
              </a:tblPr>
              <a:tblGrid>
                <a:gridCol w="1586948">
                  <a:extLst>
                    <a:ext uri="{9D8B030D-6E8A-4147-A177-3AD203B41FA5}">
                      <a16:colId xmlns:a16="http://schemas.microsoft.com/office/drawing/2014/main" val="1951966041"/>
                    </a:ext>
                  </a:extLst>
                </a:gridCol>
                <a:gridCol w="2855843">
                  <a:extLst>
                    <a:ext uri="{9D8B030D-6E8A-4147-A177-3AD203B41FA5}">
                      <a16:colId xmlns:a16="http://schemas.microsoft.com/office/drawing/2014/main" val="1499383194"/>
                    </a:ext>
                  </a:extLst>
                </a:gridCol>
                <a:gridCol w="4015409">
                  <a:extLst>
                    <a:ext uri="{9D8B030D-6E8A-4147-A177-3AD203B41FA5}">
                      <a16:colId xmlns:a16="http://schemas.microsoft.com/office/drawing/2014/main" val="3503322502"/>
                    </a:ext>
                  </a:extLst>
                </a:gridCol>
              </a:tblGrid>
              <a:tr h="152938">
                <a:tc>
                  <a:txBody>
                    <a:bodyPr/>
                    <a:lstStyle/>
                    <a:p>
                      <a:pPr algn="ctr" fontAlgn="ctr"/>
                      <a:r>
                        <a:rPr lang="en-US" sz="1400" b="1" u="none" strike="noStrike" dirty="0">
                          <a:effectLst/>
                        </a:rPr>
                        <a:t> </a:t>
                      </a:r>
                      <a:endParaRPr lang="en-US" sz="1400" b="1" i="0" u="none" strike="noStrike" dirty="0">
                        <a:solidFill>
                          <a:srgbClr val="000000"/>
                        </a:solidFill>
                        <a:effectLst/>
                        <a:latin typeface="Calibri" panose="020F0502020204030204" pitchFamily="34" charset="0"/>
                      </a:endParaRPr>
                    </a:p>
                  </a:txBody>
                  <a:tcPr marL="6681" marR="6681" marT="6681" marB="0" anchor="ctr">
                    <a:solidFill>
                      <a:schemeClr val="accent1">
                        <a:lumMod val="20000"/>
                        <a:lumOff val="80000"/>
                      </a:schemeClr>
                    </a:solidFill>
                  </a:tcPr>
                </a:tc>
                <a:tc>
                  <a:txBody>
                    <a:bodyPr/>
                    <a:lstStyle/>
                    <a:p>
                      <a:pPr algn="ctr" fontAlgn="b"/>
                      <a:r>
                        <a:rPr lang="en-US" sz="1400" b="1" u="none" strike="noStrike" cap="all" baseline="0" dirty="0">
                          <a:effectLst/>
                        </a:rPr>
                        <a:t>IMM Recommendation</a:t>
                      </a:r>
                      <a:endParaRPr lang="en-US" sz="1400" b="1" i="0" u="none" strike="noStrike" cap="all" baseline="0" dirty="0">
                        <a:solidFill>
                          <a:srgbClr val="000000"/>
                        </a:solidFill>
                        <a:effectLst/>
                        <a:latin typeface="Calibri" panose="020F0502020204030204" pitchFamily="34" charset="0"/>
                      </a:endParaRPr>
                    </a:p>
                  </a:txBody>
                  <a:tcPr marL="6681" marR="6681" marT="6681" marB="0" anchor="b">
                    <a:solidFill>
                      <a:schemeClr val="accent1">
                        <a:lumMod val="20000"/>
                        <a:lumOff val="80000"/>
                      </a:schemeClr>
                    </a:solidFill>
                  </a:tcPr>
                </a:tc>
                <a:tc>
                  <a:txBody>
                    <a:bodyPr/>
                    <a:lstStyle/>
                    <a:p>
                      <a:pPr algn="ctr" fontAlgn="b"/>
                      <a:r>
                        <a:rPr lang="en-US" sz="1400" b="1" u="none" strike="noStrike" cap="all" baseline="0" dirty="0">
                          <a:effectLst/>
                        </a:rPr>
                        <a:t>ERCOT Comments</a:t>
                      </a:r>
                      <a:endParaRPr lang="en-US" sz="1400" b="1" i="0" u="none" strike="noStrike" cap="all" baseline="0" dirty="0">
                        <a:solidFill>
                          <a:srgbClr val="000000"/>
                        </a:solidFill>
                        <a:effectLst/>
                        <a:latin typeface="Calibri" panose="020F0502020204030204" pitchFamily="34" charset="0"/>
                      </a:endParaRPr>
                    </a:p>
                  </a:txBody>
                  <a:tcPr marL="6681" marR="6681" marT="6681" marB="0" anchor="b">
                    <a:solidFill>
                      <a:schemeClr val="accent1">
                        <a:lumMod val="20000"/>
                        <a:lumOff val="80000"/>
                      </a:schemeClr>
                    </a:solidFill>
                  </a:tcPr>
                </a:tc>
                <a:extLst>
                  <a:ext uri="{0D108BD9-81ED-4DB2-BD59-A6C34878D82A}">
                    <a16:rowId xmlns:a16="http://schemas.microsoft.com/office/drawing/2014/main" val="990019877"/>
                  </a:ext>
                </a:extLst>
              </a:tr>
              <a:tr h="152938">
                <a:tc>
                  <a:txBody>
                    <a:bodyPr/>
                    <a:lstStyle/>
                    <a:p>
                      <a:pPr algn="ctr" fontAlgn="ctr"/>
                      <a:r>
                        <a:rPr lang="en-US" sz="1400" b="1" u="none" strike="noStrike" dirty="0">
                          <a:effectLst/>
                        </a:rPr>
                        <a:t>RRS</a:t>
                      </a:r>
                      <a:endParaRPr lang="en-US" sz="1400" b="1" i="0" u="none" strike="noStrike" dirty="0">
                        <a:solidFill>
                          <a:srgbClr val="000000"/>
                        </a:solidFill>
                        <a:effectLst/>
                        <a:latin typeface="Calibri" panose="020F0502020204030204" pitchFamily="34" charset="0"/>
                      </a:endParaRPr>
                    </a:p>
                  </a:txBody>
                  <a:tcPr marL="6681" marR="6681" marT="6681" marB="0" anchor="ctr">
                    <a:solidFill>
                      <a:schemeClr val="accent1">
                        <a:lumMod val="20000"/>
                        <a:lumOff val="80000"/>
                      </a:schemeClr>
                    </a:solidFill>
                  </a:tcPr>
                </a:tc>
                <a:tc>
                  <a:txBody>
                    <a:bodyPr/>
                    <a:lstStyle/>
                    <a:p>
                      <a:pPr marL="112713" indent="0" algn="l" fontAlgn="ctr"/>
                      <a:r>
                        <a:rPr lang="en-US" sz="1200" u="none" strike="noStrike" dirty="0">
                          <a:effectLst/>
                        </a:rPr>
                        <a:t>Remove the 2,800 MW floor on RRS.</a:t>
                      </a:r>
                      <a:endParaRPr lang="en-US" sz="1200" b="0" i="0" u="none" strike="noStrike" dirty="0">
                        <a:solidFill>
                          <a:srgbClr val="000000"/>
                        </a:solidFill>
                        <a:effectLst/>
                        <a:latin typeface="Calibri" panose="020F0502020204030204" pitchFamily="34" charset="0"/>
                      </a:endParaRPr>
                    </a:p>
                  </a:txBody>
                  <a:tcPr anchor="ctr">
                    <a:solidFill>
                      <a:schemeClr val="accent3">
                        <a:lumMod val="20000"/>
                        <a:lumOff val="80000"/>
                      </a:schemeClr>
                    </a:solidFill>
                  </a:tcPr>
                </a:tc>
                <a:tc>
                  <a:txBody>
                    <a:bodyPr/>
                    <a:lstStyle/>
                    <a:p>
                      <a:pPr marL="112713" indent="0" algn="just" fontAlgn="ctr"/>
                      <a:r>
                        <a:rPr lang="en-US" sz="1200" u="none" strike="noStrike" dirty="0">
                          <a:effectLst/>
                        </a:rPr>
                        <a:t>Agree with this recommendation.</a:t>
                      </a:r>
                      <a:endParaRPr lang="en-US" sz="1200" b="0" i="0" u="none" strike="noStrike" dirty="0">
                        <a:solidFill>
                          <a:srgbClr val="000000"/>
                        </a:solidFill>
                        <a:effectLst/>
                        <a:latin typeface="Calibri" panose="020F0502020204030204" pitchFamily="34" charset="0"/>
                      </a:endParaRPr>
                    </a:p>
                  </a:txBody>
                  <a:tcPr anchor="ctr">
                    <a:solidFill>
                      <a:schemeClr val="accent3">
                        <a:lumMod val="20000"/>
                        <a:lumOff val="80000"/>
                      </a:schemeClr>
                    </a:solidFill>
                  </a:tcPr>
                </a:tc>
                <a:extLst>
                  <a:ext uri="{0D108BD9-81ED-4DB2-BD59-A6C34878D82A}">
                    <a16:rowId xmlns:a16="http://schemas.microsoft.com/office/drawing/2014/main" val="561171019"/>
                  </a:ext>
                </a:extLst>
              </a:tr>
              <a:tr h="1217381">
                <a:tc rowSpan="3">
                  <a:txBody>
                    <a:bodyPr/>
                    <a:lstStyle/>
                    <a:p>
                      <a:pPr algn="ctr" fontAlgn="ctr"/>
                      <a:r>
                        <a:rPr lang="en-US" sz="1400" b="1" u="none" strike="noStrike" dirty="0">
                          <a:effectLst/>
                        </a:rPr>
                        <a:t>ECRS</a:t>
                      </a:r>
                      <a:endParaRPr lang="en-US" sz="1400" b="1" i="0" u="none" strike="noStrike" dirty="0">
                        <a:solidFill>
                          <a:srgbClr val="000000"/>
                        </a:solidFill>
                        <a:effectLst/>
                        <a:latin typeface="Calibri" panose="020F0502020204030204" pitchFamily="34" charset="0"/>
                      </a:endParaRPr>
                    </a:p>
                  </a:txBody>
                  <a:tcPr marL="6681" marR="6681" marT="6681" marB="0" anchor="ctr">
                    <a:solidFill>
                      <a:schemeClr val="accent1">
                        <a:lumMod val="20000"/>
                        <a:lumOff val="80000"/>
                      </a:schemeClr>
                    </a:solidFill>
                  </a:tcPr>
                </a:tc>
                <a:tc>
                  <a:txBody>
                    <a:bodyPr/>
                    <a:lstStyle/>
                    <a:p>
                      <a:pPr marL="112713" indent="0" algn="l" fontAlgn="ctr"/>
                      <a:r>
                        <a:rPr lang="en-US" sz="1200" u="none" strike="noStrike" dirty="0">
                          <a:effectLst/>
                        </a:rPr>
                        <a:t>Reduce the frequency recovery MW procurement for ECRS. </a:t>
                      </a:r>
                      <a:endParaRPr lang="en-US" sz="1200" b="0" i="0" u="none" strike="noStrike" dirty="0">
                        <a:solidFill>
                          <a:srgbClr val="000000"/>
                        </a:solidFill>
                        <a:effectLst/>
                        <a:latin typeface="Calibri" panose="020F0502020204030204" pitchFamily="34" charset="0"/>
                      </a:endParaRPr>
                    </a:p>
                  </a:txBody>
                  <a:tcPr anchor="ctr">
                    <a:solidFill>
                      <a:schemeClr val="accent3">
                        <a:lumMod val="20000"/>
                        <a:lumOff val="80000"/>
                      </a:schemeClr>
                    </a:solidFill>
                  </a:tcPr>
                </a:tc>
                <a:tc>
                  <a:txBody>
                    <a:bodyPr/>
                    <a:lstStyle/>
                    <a:p>
                      <a:pPr marL="112713" indent="0" algn="just" fontAlgn="ctr"/>
                      <a:r>
                        <a:rPr lang="en-US" sz="1200" u="none" strike="noStrike" kern="1200" dirty="0">
                          <a:solidFill>
                            <a:schemeClr val="tx1"/>
                          </a:solidFill>
                          <a:effectLst/>
                          <a:latin typeface="+mn-lt"/>
                          <a:ea typeface="+mn-ea"/>
                          <a:cs typeface="+mn-cs"/>
                        </a:rPr>
                        <a:t>ERCOT is proposing to adjust the frequency recovery portion such that it (a) uses 2 years of historic information and cover 60% of historic net load and inertia conditions; and (b) accounts for Regulation requirement in the hour. These changes overall reduce the frequency recovery MW portion of ECRS quantity.</a:t>
                      </a:r>
                    </a:p>
                  </a:txBody>
                  <a:tcPr anchor="ctr">
                    <a:solidFill>
                      <a:schemeClr val="accent3">
                        <a:lumMod val="20000"/>
                        <a:lumOff val="80000"/>
                      </a:schemeClr>
                    </a:solidFill>
                  </a:tcPr>
                </a:tc>
                <a:extLst>
                  <a:ext uri="{0D108BD9-81ED-4DB2-BD59-A6C34878D82A}">
                    <a16:rowId xmlns:a16="http://schemas.microsoft.com/office/drawing/2014/main" val="977728457"/>
                  </a:ext>
                </a:extLst>
              </a:tr>
              <a:tr h="1082796">
                <a:tc vMerge="1">
                  <a:txBody>
                    <a:bodyPr/>
                    <a:lstStyle/>
                    <a:p>
                      <a:endParaRPr lang="en-US"/>
                    </a:p>
                  </a:txBody>
                  <a:tcPr/>
                </a:tc>
                <a:tc>
                  <a:txBody>
                    <a:bodyPr/>
                    <a:lstStyle/>
                    <a:p>
                      <a:pPr marL="112713" indent="0" algn="l" fontAlgn="ctr"/>
                      <a:r>
                        <a:rPr lang="en-US" sz="1200" u="none" strike="noStrike" dirty="0">
                          <a:effectLst/>
                        </a:rPr>
                        <a:t>Use 10-minute ahead net load errors for ECRS methodology.</a:t>
                      </a:r>
                      <a:endParaRPr lang="en-US" sz="1200" b="0" i="0" u="none" strike="noStrike" dirty="0">
                        <a:solidFill>
                          <a:srgbClr val="000000"/>
                        </a:solidFill>
                        <a:effectLst/>
                        <a:latin typeface="Calibri" panose="020F0502020204030204" pitchFamily="34" charset="0"/>
                      </a:endParaRPr>
                    </a:p>
                  </a:txBody>
                  <a:tcPr anchor="ctr">
                    <a:solidFill>
                      <a:schemeClr val="accent6">
                        <a:lumMod val="20000"/>
                        <a:lumOff val="80000"/>
                      </a:schemeClr>
                    </a:solidFill>
                  </a:tcPr>
                </a:tc>
                <a:tc>
                  <a:txBody>
                    <a:bodyPr/>
                    <a:lstStyle/>
                    <a:p>
                      <a:pPr marL="112713" indent="0" algn="just" fontAlgn="ctr"/>
                      <a:r>
                        <a:rPr lang="en-US" sz="1200" u="none" strike="noStrike" dirty="0">
                          <a:effectLst/>
                        </a:rPr>
                        <a:t>30 Minute Ahead net load forecast errors reflect the magnitude uncertainty that ECRS would be relied upon to cover till resources providing offline Non-Spin are online and ready for dispatch. Offline Non-Spin resources can have a cold start time of </a:t>
                      </a:r>
                      <a:r>
                        <a:rPr lang="en-US" sz="1200" u="none" strike="noStrike" dirty="0" err="1">
                          <a:effectLst/>
                        </a:rPr>
                        <a:t>upto</a:t>
                      </a:r>
                      <a:r>
                        <a:rPr lang="en-US" sz="1200" u="none" strike="noStrike" dirty="0">
                          <a:effectLst/>
                        </a:rPr>
                        <a:t> 30min.</a:t>
                      </a:r>
                      <a:endParaRPr lang="en-US" sz="1200" b="0" i="0" u="none" strike="noStrike" dirty="0">
                        <a:solidFill>
                          <a:srgbClr val="000000"/>
                        </a:solidFill>
                        <a:effectLst/>
                        <a:latin typeface="Calibri" panose="020F0502020204030204" pitchFamily="34" charset="0"/>
                      </a:endParaRPr>
                    </a:p>
                  </a:txBody>
                  <a:tcPr anchor="ctr">
                    <a:solidFill>
                      <a:schemeClr val="accent6">
                        <a:lumMod val="20000"/>
                        <a:lumOff val="80000"/>
                      </a:schemeClr>
                    </a:solidFill>
                  </a:tcPr>
                </a:tc>
                <a:extLst>
                  <a:ext uri="{0D108BD9-81ED-4DB2-BD59-A6C34878D82A}">
                    <a16:rowId xmlns:a16="http://schemas.microsoft.com/office/drawing/2014/main" val="3165255895"/>
                  </a:ext>
                </a:extLst>
              </a:tr>
              <a:tr h="948211">
                <a:tc vMerge="1">
                  <a:txBody>
                    <a:bodyPr/>
                    <a:lstStyle/>
                    <a:p>
                      <a:endParaRPr lang="en-US"/>
                    </a:p>
                  </a:txBody>
                  <a:tcPr/>
                </a:tc>
                <a:tc>
                  <a:txBody>
                    <a:bodyPr/>
                    <a:lstStyle/>
                    <a:p>
                      <a:pPr marL="112713" indent="0" algn="l" fontAlgn="ctr"/>
                      <a:r>
                        <a:rPr lang="en-US" sz="1200" u="none" strike="noStrike" dirty="0">
                          <a:effectLst/>
                        </a:rPr>
                        <a:t>Reduce ECRS duration requirement back to one hour – requiring that resources providing ECRS be able to deploy for at least two hours effectively reduced energy storage resource participation by half. </a:t>
                      </a:r>
                      <a:endParaRPr lang="en-US" sz="1200" b="0" i="0" u="none" strike="noStrike" dirty="0">
                        <a:solidFill>
                          <a:srgbClr val="000000"/>
                        </a:solidFill>
                        <a:effectLst/>
                        <a:latin typeface="Calibri" panose="020F0502020204030204" pitchFamily="34" charset="0"/>
                      </a:endParaRPr>
                    </a:p>
                  </a:txBody>
                  <a:tcPr anchor="ctr">
                    <a:solidFill>
                      <a:schemeClr val="accent3">
                        <a:lumMod val="20000"/>
                        <a:lumOff val="80000"/>
                      </a:schemeClr>
                    </a:solidFill>
                  </a:tcPr>
                </a:tc>
                <a:tc>
                  <a:txBody>
                    <a:bodyPr/>
                    <a:lstStyle/>
                    <a:p>
                      <a:pPr marL="112713" indent="0" algn="just" fontAlgn="ctr"/>
                      <a:r>
                        <a:rPr lang="en-US" sz="1200" u="none" strike="noStrike" dirty="0">
                          <a:effectLst/>
                        </a:rPr>
                        <a:t>While this is not directly related to AS Methodology, it is worth noting that, the </a:t>
                      </a:r>
                      <a:r>
                        <a:rPr lang="en-US" sz="1200" u="none" strike="noStrike" dirty="0" err="1">
                          <a:effectLst/>
                        </a:rPr>
                        <a:t>BoD</a:t>
                      </a:r>
                      <a:r>
                        <a:rPr lang="en-US" sz="1200" u="none" strike="noStrike" dirty="0">
                          <a:effectLst/>
                        </a:rPr>
                        <a:t> approved version of NPRR1186 keeps the duration requirement for ECRS from a qualification perspective but specifies that the minimum State-Of-Charge needed to provide ECRS will be set per a 1-hour requirement. This change may influence a change in ESR participation for ECRS.</a:t>
                      </a:r>
                      <a:endParaRPr lang="en-US" sz="1200" b="0" i="0" u="none" strike="noStrike" dirty="0">
                        <a:solidFill>
                          <a:srgbClr val="000000"/>
                        </a:solidFill>
                        <a:effectLst/>
                        <a:latin typeface="Calibri" panose="020F0502020204030204" pitchFamily="34" charset="0"/>
                      </a:endParaRPr>
                    </a:p>
                  </a:txBody>
                  <a:tcPr anchor="ctr">
                    <a:solidFill>
                      <a:schemeClr val="accent3">
                        <a:lumMod val="20000"/>
                        <a:lumOff val="80000"/>
                      </a:schemeClr>
                    </a:solidFill>
                  </a:tcPr>
                </a:tc>
                <a:extLst>
                  <a:ext uri="{0D108BD9-81ED-4DB2-BD59-A6C34878D82A}">
                    <a16:rowId xmlns:a16="http://schemas.microsoft.com/office/drawing/2014/main" val="4152982388"/>
                  </a:ext>
                </a:extLst>
              </a:tr>
              <a:tr h="1082796">
                <a:tc>
                  <a:txBody>
                    <a:bodyPr/>
                    <a:lstStyle/>
                    <a:p>
                      <a:pPr algn="ctr" fontAlgn="ctr"/>
                      <a:r>
                        <a:rPr lang="en-US" sz="1400" b="1" u="none" strike="noStrike" dirty="0">
                          <a:effectLst/>
                        </a:rPr>
                        <a:t>Non-Spin</a:t>
                      </a:r>
                      <a:endParaRPr lang="en-US" sz="1400" b="1" i="0" u="none" strike="noStrike" dirty="0">
                        <a:solidFill>
                          <a:srgbClr val="000000"/>
                        </a:solidFill>
                        <a:effectLst/>
                        <a:latin typeface="Calibri" panose="020F0502020204030204" pitchFamily="34" charset="0"/>
                      </a:endParaRPr>
                    </a:p>
                  </a:txBody>
                  <a:tcPr marL="6681" marR="6681" marT="6681" marB="0" anchor="ctr">
                    <a:solidFill>
                      <a:schemeClr val="accent1">
                        <a:lumMod val="20000"/>
                        <a:lumOff val="80000"/>
                      </a:schemeClr>
                    </a:solidFill>
                  </a:tcPr>
                </a:tc>
                <a:tc>
                  <a:txBody>
                    <a:bodyPr/>
                    <a:lstStyle/>
                    <a:p>
                      <a:pPr marL="112713" indent="0" algn="l" fontAlgn="ctr"/>
                      <a:r>
                        <a:rPr lang="en-US" sz="1200" u="none" strike="noStrike" dirty="0">
                          <a:effectLst/>
                        </a:rPr>
                        <a:t>Change the non-spin 6-hour ahead error requirement to 3-hour ahead.</a:t>
                      </a:r>
                      <a:endParaRPr lang="en-US" sz="1200" b="0" i="0" u="none" strike="noStrike" dirty="0">
                        <a:solidFill>
                          <a:srgbClr val="000000"/>
                        </a:solidFill>
                        <a:effectLst/>
                        <a:latin typeface="Calibri" panose="020F0502020204030204" pitchFamily="34" charset="0"/>
                      </a:endParaRPr>
                    </a:p>
                  </a:txBody>
                  <a:tcPr anchor="ctr">
                    <a:solidFill>
                      <a:schemeClr val="accent6">
                        <a:lumMod val="20000"/>
                        <a:lumOff val="80000"/>
                      </a:schemeClr>
                    </a:solidFill>
                  </a:tcPr>
                </a:tc>
                <a:tc>
                  <a:txBody>
                    <a:bodyPr/>
                    <a:lstStyle/>
                    <a:p>
                      <a:pPr marL="112713" indent="0" algn="just" fontAlgn="ctr"/>
                      <a:r>
                        <a:rPr lang="en-US" sz="1200" u="none" strike="noStrike" dirty="0">
                          <a:effectLst/>
                        </a:rPr>
                        <a:t>6 Hour Ahead net load forecast errors reflect the magnitude uncertainty that Non-Spin would be relied upon to cover till offline resources can be committed, are online and ready for dispatch. 6 hours reflects lead times of typical resources that are offline and available for commitment on tighter days. </a:t>
                      </a:r>
                      <a:endParaRPr lang="en-US" sz="1200" b="0" i="0" u="none" strike="noStrike" dirty="0">
                        <a:solidFill>
                          <a:srgbClr val="000000"/>
                        </a:solidFill>
                        <a:effectLst/>
                        <a:latin typeface="Calibri" panose="020F0502020204030204" pitchFamily="34" charset="0"/>
                      </a:endParaRPr>
                    </a:p>
                  </a:txBody>
                  <a:tcPr anchor="ctr">
                    <a:solidFill>
                      <a:schemeClr val="accent6">
                        <a:lumMod val="20000"/>
                        <a:lumOff val="80000"/>
                      </a:schemeClr>
                    </a:solidFill>
                  </a:tcPr>
                </a:tc>
                <a:extLst>
                  <a:ext uri="{0D108BD9-81ED-4DB2-BD59-A6C34878D82A}">
                    <a16:rowId xmlns:a16="http://schemas.microsoft.com/office/drawing/2014/main" val="623153314"/>
                  </a:ext>
                </a:extLst>
              </a:tr>
            </a:tbl>
          </a:graphicData>
        </a:graphic>
      </p:graphicFrame>
      <p:sp>
        <p:nvSpPr>
          <p:cNvPr id="4" name="Slide Number Placeholder 3">
            <a:extLst>
              <a:ext uri="{FF2B5EF4-FFF2-40B4-BE49-F238E27FC236}">
                <a16:creationId xmlns:a16="http://schemas.microsoft.com/office/drawing/2014/main" id="{D08011AC-BD16-C81F-7198-F66528445B5B}"/>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4014354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23A3D-4FCC-4AEB-99EC-86856FE0AA61}"/>
              </a:ext>
            </a:extLst>
          </p:cNvPr>
          <p:cNvSpPr>
            <a:spLocks noGrp="1"/>
          </p:cNvSpPr>
          <p:nvPr>
            <p:ph type="title"/>
          </p:nvPr>
        </p:nvSpPr>
        <p:spPr/>
        <p:txBody>
          <a:bodyPr/>
          <a:lstStyle/>
          <a:p>
            <a:r>
              <a:rPr lang="en-US" sz="2400" dirty="0"/>
              <a:t>Hourly Average Non-Spin Comparison </a:t>
            </a:r>
            <a:r>
              <a:rPr lang="en-US" sz="2400" dirty="0">
                <a:solidFill>
                  <a:srgbClr val="FF0000"/>
                </a:solidFill>
              </a:rPr>
              <a:t>(REVISED)</a:t>
            </a:r>
          </a:p>
        </p:txBody>
      </p:sp>
      <p:sp>
        <p:nvSpPr>
          <p:cNvPr id="4" name="Slide Number Placeholder 3">
            <a:extLst>
              <a:ext uri="{FF2B5EF4-FFF2-40B4-BE49-F238E27FC236}">
                <a16:creationId xmlns:a16="http://schemas.microsoft.com/office/drawing/2014/main" id="{64973574-514B-4D9A-B81B-D7A58F2FA1C1}"/>
              </a:ext>
            </a:extLst>
          </p:cNvPr>
          <p:cNvSpPr>
            <a:spLocks noGrp="1"/>
          </p:cNvSpPr>
          <p:nvPr>
            <p:ph type="sldNum" sz="quarter" idx="4"/>
          </p:nvPr>
        </p:nvSpPr>
        <p:spPr/>
        <p:txBody>
          <a:bodyPr/>
          <a:lstStyle/>
          <a:p>
            <a:fld id="{1D93BD3E-1E9A-4970-A6F7-E7AC52762E0C}" type="slidenum">
              <a:rPr lang="en-US" smtClean="0"/>
              <a:pPr/>
              <a:t>30</a:t>
            </a:fld>
            <a:endParaRPr lang="en-US"/>
          </a:p>
        </p:txBody>
      </p:sp>
      <p:pic>
        <p:nvPicPr>
          <p:cNvPr id="5" name="Picture 4">
            <a:extLst>
              <a:ext uri="{FF2B5EF4-FFF2-40B4-BE49-F238E27FC236}">
                <a16:creationId xmlns:a16="http://schemas.microsoft.com/office/drawing/2014/main" id="{5D22C0B9-AF12-510F-3CBC-9A65B2844C23}"/>
              </a:ext>
            </a:extLst>
          </p:cNvPr>
          <p:cNvPicPr>
            <a:picLocks noChangeAspect="1"/>
          </p:cNvPicPr>
          <p:nvPr/>
        </p:nvPicPr>
        <p:blipFill>
          <a:blip r:embed="rId3"/>
          <a:stretch>
            <a:fillRect/>
          </a:stretch>
        </p:blipFill>
        <p:spPr>
          <a:xfrm>
            <a:off x="353211" y="1129284"/>
            <a:ext cx="8437577" cy="4599432"/>
          </a:xfrm>
          <a:prstGeom prst="rect">
            <a:avLst/>
          </a:prstGeom>
        </p:spPr>
      </p:pic>
    </p:spTree>
    <p:extLst>
      <p:ext uri="{BB962C8B-B14F-4D97-AF65-F5344CB8AC3E}">
        <p14:creationId xmlns:p14="http://schemas.microsoft.com/office/powerpoint/2010/main" val="36035322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sz="2800" dirty="0"/>
              <a:t>Non-Spin Comparison January </a:t>
            </a:r>
            <a:r>
              <a:rPr lang="en-US" sz="2800" dirty="0">
                <a:solidFill>
                  <a:srgbClr val="FF0000"/>
                </a:solidFill>
              </a:rPr>
              <a:t>(REVISED)</a:t>
            </a:r>
            <a:br>
              <a:rPr lang="en-US" sz="2800" dirty="0"/>
            </a:br>
            <a:endParaRPr lang="en-US" sz="2800" dirty="0"/>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31</a:t>
            </a:fld>
            <a:endParaRPr lang="en-US"/>
          </a:p>
        </p:txBody>
      </p:sp>
      <p:pic>
        <p:nvPicPr>
          <p:cNvPr id="3" name="Picture 2">
            <a:extLst>
              <a:ext uri="{FF2B5EF4-FFF2-40B4-BE49-F238E27FC236}">
                <a16:creationId xmlns:a16="http://schemas.microsoft.com/office/drawing/2014/main" id="{6D1C137A-24CD-4FB7-5141-3335E2082F50}"/>
              </a:ext>
            </a:extLst>
          </p:cNvPr>
          <p:cNvPicPr>
            <a:picLocks noChangeAspect="1"/>
          </p:cNvPicPr>
          <p:nvPr/>
        </p:nvPicPr>
        <p:blipFill>
          <a:blip r:embed="rId2"/>
          <a:stretch>
            <a:fillRect/>
          </a:stretch>
        </p:blipFill>
        <p:spPr>
          <a:xfrm>
            <a:off x="362887" y="1129284"/>
            <a:ext cx="8418226" cy="4599432"/>
          </a:xfrm>
          <a:prstGeom prst="rect">
            <a:avLst/>
          </a:prstGeom>
        </p:spPr>
      </p:pic>
    </p:spTree>
    <p:extLst>
      <p:ext uri="{BB962C8B-B14F-4D97-AF65-F5344CB8AC3E}">
        <p14:creationId xmlns:p14="http://schemas.microsoft.com/office/powerpoint/2010/main" val="16043466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sz="2800" dirty="0"/>
              <a:t>Non-Spin Comparison April </a:t>
            </a:r>
            <a:r>
              <a:rPr lang="en-US" sz="2800" dirty="0">
                <a:solidFill>
                  <a:srgbClr val="FF0000"/>
                </a:solidFill>
              </a:rPr>
              <a:t>(REVISED)</a:t>
            </a:r>
            <a:br>
              <a:rPr lang="en-US" sz="2800" dirty="0"/>
            </a:br>
            <a:endParaRPr lang="en-US" sz="2800" dirty="0"/>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32</a:t>
            </a:fld>
            <a:endParaRPr lang="en-US"/>
          </a:p>
        </p:txBody>
      </p:sp>
      <p:pic>
        <p:nvPicPr>
          <p:cNvPr id="3" name="Picture 2">
            <a:extLst>
              <a:ext uri="{FF2B5EF4-FFF2-40B4-BE49-F238E27FC236}">
                <a16:creationId xmlns:a16="http://schemas.microsoft.com/office/drawing/2014/main" id="{E45B38BB-944B-AA4A-9FD7-42EC5FFE975C}"/>
              </a:ext>
            </a:extLst>
          </p:cNvPr>
          <p:cNvPicPr>
            <a:picLocks noChangeAspect="1"/>
          </p:cNvPicPr>
          <p:nvPr/>
        </p:nvPicPr>
        <p:blipFill>
          <a:blip r:embed="rId2"/>
          <a:stretch>
            <a:fillRect/>
          </a:stretch>
        </p:blipFill>
        <p:spPr>
          <a:xfrm>
            <a:off x="362887" y="1129284"/>
            <a:ext cx="8418226" cy="4599432"/>
          </a:xfrm>
          <a:prstGeom prst="rect">
            <a:avLst/>
          </a:prstGeom>
        </p:spPr>
      </p:pic>
    </p:spTree>
    <p:extLst>
      <p:ext uri="{BB962C8B-B14F-4D97-AF65-F5344CB8AC3E}">
        <p14:creationId xmlns:p14="http://schemas.microsoft.com/office/powerpoint/2010/main" val="4984669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sz="2800" dirty="0"/>
              <a:t>Non-Spin Comparison August </a:t>
            </a:r>
            <a:r>
              <a:rPr lang="en-US" sz="2800" dirty="0">
                <a:solidFill>
                  <a:srgbClr val="FF0000"/>
                </a:solidFill>
              </a:rPr>
              <a:t>(REVISED)</a:t>
            </a:r>
            <a:br>
              <a:rPr lang="en-US" sz="2800" dirty="0"/>
            </a:br>
            <a:endParaRPr lang="en-US" sz="2800" dirty="0"/>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33</a:t>
            </a:fld>
            <a:endParaRPr lang="en-US"/>
          </a:p>
        </p:txBody>
      </p:sp>
      <p:pic>
        <p:nvPicPr>
          <p:cNvPr id="3" name="Picture 2">
            <a:extLst>
              <a:ext uri="{FF2B5EF4-FFF2-40B4-BE49-F238E27FC236}">
                <a16:creationId xmlns:a16="http://schemas.microsoft.com/office/drawing/2014/main" id="{5DA1A4A8-1C6B-63F0-DCD9-9D80C1DA5757}"/>
              </a:ext>
            </a:extLst>
          </p:cNvPr>
          <p:cNvPicPr>
            <a:picLocks noChangeAspect="1"/>
          </p:cNvPicPr>
          <p:nvPr/>
        </p:nvPicPr>
        <p:blipFill>
          <a:blip r:embed="rId2"/>
          <a:stretch>
            <a:fillRect/>
          </a:stretch>
        </p:blipFill>
        <p:spPr>
          <a:xfrm>
            <a:off x="362887" y="1129284"/>
            <a:ext cx="8418226" cy="4599432"/>
          </a:xfrm>
          <a:prstGeom prst="rect">
            <a:avLst/>
          </a:prstGeom>
        </p:spPr>
      </p:pic>
    </p:spTree>
    <p:extLst>
      <p:ext uri="{BB962C8B-B14F-4D97-AF65-F5344CB8AC3E}">
        <p14:creationId xmlns:p14="http://schemas.microsoft.com/office/powerpoint/2010/main" val="28807469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C65DD900-E414-0671-DEAA-9C5C01A85DEC}"/>
              </a:ext>
            </a:extLst>
          </p:cNvPr>
          <p:cNvSpPr>
            <a:spLocks noGrp="1"/>
          </p:cNvSpPr>
          <p:nvPr>
            <p:ph type="title"/>
          </p:nvPr>
        </p:nvSpPr>
        <p:spPr/>
        <p:txBody>
          <a:bodyPr/>
          <a:lstStyle/>
          <a:p>
            <a:r>
              <a:rPr lang="en-US" dirty="0"/>
              <a:t>Summary</a:t>
            </a:r>
            <a:endParaRPr lang="en-US" dirty="0">
              <a:solidFill>
                <a:schemeClr val="accent6"/>
              </a:solidFill>
            </a:endParaRPr>
          </a:p>
        </p:txBody>
      </p:sp>
      <p:sp>
        <p:nvSpPr>
          <p:cNvPr id="14" name="Content Placeholder 13">
            <a:extLst>
              <a:ext uri="{FF2B5EF4-FFF2-40B4-BE49-F238E27FC236}">
                <a16:creationId xmlns:a16="http://schemas.microsoft.com/office/drawing/2014/main" id="{A12E6491-A96A-E5EE-A56D-2DB2E588B6B8}"/>
              </a:ext>
            </a:extLst>
          </p:cNvPr>
          <p:cNvSpPr>
            <a:spLocks noGrp="1"/>
          </p:cNvSpPr>
          <p:nvPr>
            <p:ph idx="1"/>
          </p:nvPr>
        </p:nvSpPr>
        <p:spPr/>
        <p:txBody>
          <a:bodyPr/>
          <a:lstStyle/>
          <a:p>
            <a:r>
              <a:rPr lang="en-US" sz="1400" dirty="0"/>
              <a:t>Below is a summary of the proposed changes to the methodology used for computing minimum AS quantities for 2024, </a:t>
            </a:r>
          </a:p>
          <a:p>
            <a:pPr lvl="1"/>
            <a:r>
              <a:rPr lang="en-US" sz="1400" dirty="0"/>
              <a:t>ERCOT is not proposing any changes in the methodology used to compute Regulation Service. </a:t>
            </a:r>
          </a:p>
          <a:p>
            <a:pPr lvl="1"/>
            <a:r>
              <a:rPr lang="en-US" sz="1400" dirty="0"/>
              <a:t>ERCOT is proposing changes in the methodologies used to compute Responsive Reserve Service (one change), ERCOT Contingency Reserve Service (three changes) and Non-Spinning Reserve Service (one change) requirements. </a:t>
            </a:r>
          </a:p>
          <a:p>
            <a:endParaRPr lang="en-US" sz="1400" dirty="0"/>
          </a:p>
          <a:p>
            <a:r>
              <a:rPr lang="en-US" sz="1400" dirty="0"/>
              <a:t>Spreadsheets that contain the preliminary quantities from Jan to Sep 2024 and a redline version of the AS Methodology document have been posted on today’s meeting page.</a:t>
            </a:r>
          </a:p>
          <a:p>
            <a:endParaRPr lang="en-US" sz="1400" dirty="0"/>
          </a:p>
          <a:p>
            <a:r>
              <a:rPr lang="en-US" sz="1400" dirty="0"/>
              <a:t>ERCOT is seeking endorsement on ERCOT’s proposed methodology for computing minimum AS </a:t>
            </a:r>
            <a:r>
              <a:rPr lang="en-US" sz="1400"/>
              <a:t>quantities for </a:t>
            </a:r>
            <a:r>
              <a:rPr lang="en-US" sz="1400" dirty="0"/>
              <a:t>2024.</a:t>
            </a:r>
          </a:p>
          <a:p>
            <a:endParaRPr lang="en-US" sz="1400" dirty="0"/>
          </a:p>
          <a:p>
            <a:endParaRPr lang="en-US" sz="1400" i="1" dirty="0"/>
          </a:p>
          <a:p>
            <a:endParaRPr lang="en-US" sz="1400" i="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34</a:t>
            </a:fld>
            <a:endParaRPr lang="en-US"/>
          </a:p>
        </p:txBody>
      </p:sp>
    </p:spTree>
    <p:extLst>
      <p:ext uri="{BB962C8B-B14F-4D97-AF65-F5344CB8AC3E}">
        <p14:creationId xmlns:p14="http://schemas.microsoft.com/office/powerpoint/2010/main" val="328944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a:t>Regulation Service Methodology</a:t>
            </a:r>
          </a:p>
        </p:txBody>
      </p:sp>
      <p:sp>
        <p:nvSpPr>
          <p:cNvPr id="2" name="Content Placeholder 1"/>
          <p:cNvSpPr>
            <a:spLocks noGrp="1"/>
          </p:cNvSpPr>
          <p:nvPr>
            <p:ph idx="1"/>
          </p:nvPr>
        </p:nvSpPr>
        <p:spPr>
          <a:xfrm>
            <a:off x="304800" y="855406"/>
            <a:ext cx="5553456" cy="5064627"/>
          </a:xfrm>
        </p:spPr>
        <p:txBody>
          <a:bodyPr/>
          <a:lstStyle/>
          <a:p>
            <a:pPr algn="just"/>
            <a:r>
              <a:rPr lang="en-US" sz="1600">
                <a:solidFill>
                  <a:schemeClr val="tx2"/>
                </a:solidFill>
              </a:rPr>
              <a:t>Regulation Service is reserved capacity that is deployed every 4 seconds to balance supply and demand and maintain frequency close to 60Hz between 5-minute SCED runs.</a:t>
            </a:r>
            <a:endParaRPr lang="en-US" sz="800">
              <a:solidFill>
                <a:schemeClr val="tx2"/>
              </a:solidFill>
            </a:endParaRPr>
          </a:p>
          <a:p>
            <a:pPr algn="just"/>
            <a:endParaRPr lang="en-US" sz="1600"/>
          </a:p>
          <a:p>
            <a:pPr algn="just"/>
            <a:r>
              <a:rPr lang="en-US" sz="1600"/>
              <a:t>ERCOT is not proposing any changes to the methodology used to compute the minimum Regulation Service requirements in 2024. </a:t>
            </a:r>
          </a:p>
          <a:p>
            <a:pPr lvl="1" algn="just"/>
            <a:r>
              <a:rPr lang="en-US" sz="1600"/>
              <a:t>To better reflect the balancing needs from the hour, ERCOT has updated the Net Load variability calculation to include additional accounting based on accumulated Area Control Error (ACE). </a:t>
            </a:r>
          </a:p>
          <a:p>
            <a:pPr marL="342900" lvl="1" indent="0" algn="just">
              <a:buNone/>
            </a:pPr>
            <a:endParaRPr lang="en-US" sz="1600"/>
          </a:p>
          <a:p>
            <a:pPr algn="just"/>
            <a:r>
              <a:rPr lang="en-US" sz="1600"/>
              <a:t>The preliminary Regulation quantities for January 2024 through August  2024 in subsequent slides have been computed using </a:t>
            </a:r>
            <a:r>
              <a:rPr lang="en-US" sz="1600" u="sng"/>
              <a:t>current methodology</a:t>
            </a:r>
            <a:r>
              <a:rPr lang="en-US" sz="1600"/>
              <a:t> (2022 and 2023 five-minute net load variability), </a:t>
            </a:r>
            <a:r>
              <a:rPr lang="en-US" sz="1600" u="sng"/>
              <a:t>updated Wind Adjustment tables</a:t>
            </a:r>
            <a:r>
              <a:rPr lang="en-US" sz="1600"/>
              <a:t> and the </a:t>
            </a:r>
            <a:r>
              <a:rPr lang="en-US" sz="1600" u="sng"/>
              <a:t>updated Solar Adjustment tables</a:t>
            </a:r>
            <a:r>
              <a:rPr lang="en-US" sz="1600"/>
              <a:t>.</a:t>
            </a:r>
          </a:p>
          <a:p>
            <a:pPr algn="just"/>
            <a:endParaRPr lang="en-US" sz="1600"/>
          </a:p>
          <a:p>
            <a:pPr marL="0" indent="0" algn="just">
              <a:buNone/>
            </a:pPr>
            <a:endParaRPr lang="en-US" sz="240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pic>
        <p:nvPicPr>
          <p:cNvPr id="3" name="Chart 1" descr="image001">
            <a:extLst>
              <a:ext uri="{FF2B5EF4-FFF2-40B4-BE49-F238E27FC236}">
                <a16:creationId xmlns:a16="http://schemas.microsoft.com/office/drawing/2014/main" id="{6FF13AD7-3EA4-264A-B7D3-1C27CACD334A}"/>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28" t="2600" r="2498" b="2370"/>
          <a:stretch>
            <a:fillRect/>
          </a:stretch>
        </p:blipFill>
        <p:spPr bwMode="auto">
          <a:xfrm>
            <a:off x="6071616" y="926592"/>
            <a:ext cx="2986957" cy="1865376"/>
          </a:xfrm>
          <a:prstGeom prst="rect">
            <a:avLst/>
          </a:prstGeom>
          <a:noFill/>
          <a:ln w="1587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6" name="Content Placeholder 5">
            <a:extLst>
              <a:ext uri="{FF2B5EF4-FFF2-40B4-BE49-F238E27FC236}">
                <a16:creationId xmlns:a16="http://schemas.microsoft.com/office/drawing/2014/main" id="{9189CE8B-AD8E-C810-C1EC-E22FFC5E2093}"/>
              </a:ext>
            </a:extLst>
          </p:cNvPr>
          <p:cNvSpPr txBox="1"/>
          <p:nvPr/>
        </p:nvSpPr>
        <p:spPr>
          <a:xfrm>
            <a:off x="6071616" y="926592"/>
            <a:ext cx="610167" cy="152349"/>
          </a:xfrm>
          <a:prstGeom prst="rect">
            <a:avLst/>
          </a:prstGeom>
          <a:solidFill>
            <a:schemeClr val="bg1">
              <a:lumMod val="50000"/>
            </a:schemeClr>
          </a:solidFill>
        </p:spPr>
        <p:txBody>
          <a:bodyPr wrap="none" lIns="6858" tIns="6858" rIns="6858" bIns="6858">
            <a:spAutoFit/>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900" b="1">
                <a:solidFill>
                  <a:srgbClr val="FFFFFF"/>
                </a:solidFill>
              </a:rPr>
              <a:t>Regulation</a:t>
            </a:r>
          </a:p>
        </p:txBody>
      </p:sp>
    </p:spTree>
    <p:extLst>
      <p:ext uri="{BB962C8B-B14F-4D97-AF65-F5344CB8AC3E}">
        <p14:creationId xmlns:p14="http://schemas.microsoft.com/office/powerpoint/2010/main" val="1236782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2024 Wind Adjustment Tables</a:t>
            </a:r>
          </a:p>
        </p:txBody>
      </p:sp>
      <p:sp>
        <p:nvSpPr>
          <p:cNvPr id="3" name="Content Placeholder 2">
            <a:extLst>
              <a:ext uri="{FF2B5EF4-FFF2-40B4-BE49-F238E27FC236}">
                <a16:creationId xmlns:a16="http://schemas.microsoft.com/office/drawing/2014/main" id="{D981CE3D-4238-4A4E-A825-5634CED16829}"/>
              </a:ext>
            </a:extLst>
          </p:cNvPr>
          <p:cNvSpPr>
            <a:spLocks noGrp="1"/>
          </p:cNvSpPr>
          <p:nvPr>
            <p:ph idx="1"/>
          </p:nvPr>
        </p:nvSpPr>
        <p:spPr/>
        <p:txBody>
          <a:bodyPr/>
          <a:lstStyle/>
          <a:p>
            <a:pPr marL="0" indent="0">
              <a:buNone/>
            </a:pPr>
            <a:r>
              <a:rPr lang="en-US" sz="1400"/>
              <a:t>Wind Adjustment Tables track incremental MWs of Regulation needed to account for additional variability per 1000 MW increase in installed wind capacity. </a:t>
            </a:r>
          </a:p>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graphicFrame>
        <p:nvGraphicFramePr>
          <p:cNvPr id="9" name="Chart 8">
            <a:extLst>
              <a:ext uri="{FF2B5EF4-FFF2-40B4-BE49-F238E27FC236}">
                <a16:creationId xmlns:a16="http://schemas.microsoft.com/office/drawing/2014/main" id="{BD5D55DA-1908-48A1-B6F8-6A2A10B57153}"/>
              </a:ext>
            </a:extLst>
          </p:cNvPr>
          <p:cNvGraphicFramePr>
            <a:graphicFrameLocks/>
          </p:cNvGraphicFramePr>
          <p:nvPr/>
        </p:nvGraphicFramePr>
        <p:xfrm>
          <a:off x="232338" y="1358087"/>
          <a:ext cx="8763000" cy="233324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D3B03819-93AA-4DEB-B6FD-34CDC7794DC6}"/>
              </a:ext>
            </a:extLst>
          </p:cNvPr>
          <p:cNvGraphicFramePr>
            <a:graphicFrameLocks/>
          </p:cNvGraphicFramePr>
          <p:nvPr/>
        </p:nvGraphicFramePr>
        <p:xfrm>
          <a:off x="304801" y="3630624"/>
          <a:ext cx="8606862" cy="273138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6112042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B9F46-0750-4CA9-8718-B5E38FC716D7}"/>
              </a:ext>
            </a:extLst>
          </p:cNvPr>
          <p:cNvSpPr>
            <a:spLocks noGrp="1"/>
          </p:cNvSpPr>
          <p:nvPr>
            <p:ph type="title"/>
          </p:nvPr>
        </p:nvSpPr>
        <p:spPr/>
        <p:txBody>
          <a:bodyPr/>
          <a:lstStyle/>
          <a:p>
            <a:r>
              <a:rPr lang="en-US"/>
              <a:t>2024 Solar Adjustment Tables </a:t>
            </a:r>
          </a:p>
        </p:txBody>
      </p:sp>
      <p:sp>
        <p:nvSpPr>
          <p:cNvPr id="3" name="Content Placeholder 2">
            <a:extLst>
              <a:ext uri="{FF2B5EF4-FFF2-40B4-BE49-F238E27FC236}">
                <a16:creationId xmlns:a16="http://schemas.microsoft.com/office/drawing/2014/main" id="{371740EB-C3D9-43B6-89F5-51CFF135EC3E}"/>
              </a:ext>
            </a:extLst>
          </p:cNvPr>
          <p:cNvSpPr>
            <a:spLocks noGrp="1"/>
          </p:cNvSpPr>
          <p:nvPr>
            <p:ph idx="1"/>
          </p:nvPr>
        </p:nvSpPr>
        <p:spPr/>
        <p:txBody>
          <a:bodyPr/>
          <a:lstStyle/>
          <a:p>
            <a:pPr marL="0" indent="0">
              <a:buNone/>
            </a:pPr>
            <a:r>
              <a:rPr lang="en-US" sz="1600"/>
              <a:t>Solar Adjustment Tables track incremental MWs of Regulation needed to account for additional variability per 1000 MW increase in installed solar capacity.</a:t>
            </a:r>
            <a:endParaRPr lang="en-US" sz="1600" i="1"/>
          </a:p>
          <a:p>
            <a:pPr marL="0" indent="0">
              <a:buNone/>
            </a:pPr>
            <a:endParaRPr lang="en-US" sz="1600"/>
          </a:p>
          <a:p>
            <a:pPr marL="0" indent="0">
              <a:buNone/>
            </a:pPr>
            <a:endParaRPr lang="en-US"/>
          </a:p>
        </p:txBody>
      </p:sp>
      <p:sp>
        <p:nvSpPr>
          <p:cNvPr id="4" name="Slide Number Placeholder 3">
            <a:extLst>
              <a:ext uri="{FF2B5EF4-FFF2-40B4-BE49-F238E27FC236}">
                <a16:creationId xmlns:a16="http://schemas.microsoft.com/office/drawing/2014/main" id="{EBCC0E46-894F-410D-8A3E-3319B8F217F8}"/>
              </a:ext>
            </a:extLst>
          </p:cNvPr>
          <p:cNvSpPr>
            <a:spLocks noGrp="1"/>
          </p:cNvSpPr>
          <p:nvPr>
            <p:ph type="sldNum" sz="quarter" idx="4"/>
          </p:nvPr>
        </p:nvSpPr>
        <p:spPr/>
        <p:txBody>
          <a:bodyPr/>
          <a:lstStyle/>
          <a:p>
            <a:fld id="{1D93BD3E-1E9A-4970-A6F7-E7AC52762E0C}" type="slidenum">
              <a:rPr lang="en-US" smtClean="0"/>
              <a:pPr/>
              <a:t>6</a:t>
            </a:fld>
            <a:endParaRPr lang="en-US"/>
          </a:p>
        </p:txBody>
      </p:sp>
      <p:graphicFrame>
        <p:nvGraphicFramePr>
          <p:cNvPr id="10" name="Table 4">
            <a:extLst>
              <a:ext uri="{FF2B5EF4-FFF2-40B4-BE49-F238E27FC236}">
                <a16:creationId xmlns:a16="http://schemas.microsoft.com/office/drawing/2014/main" id="{ADA2ECCC-17FE-4032-A6AB-EA6ACBDB2224}"/>
              </a:ext>
            </a:extLst>
          </p:cNvPr>
          <p:cNvGraphicFramePr>
            <a:graphicFrameLocks noGrp="1"/>
          </p:cNvGraphicFramePr>
          <p:nvPr/>
        </p:nvGraphicFramePr>
        <p:xfrm>
          <a:off x="3049685" y="5274303"/>
          <a:ext cx="3120830" cy="1133092"/>
        </p:xfrm>
        <a:graphic>
          <a:graphicData uri="http://schemas.openxmlformats.org/drawingml/2006/table">
            <a:tbl>
              <a:tblPr firstRow="1" bandRow="1">
                <a:tableStyleId>{5C22544A-7EE6-4342-B048-85BDC9FD1C3A}</a:tableStyleId>
              </a:tblPr>
              <a:tblGrid>
                <a:gridCol w="1095829">
                  <a:extLst>
                    <a:ext uri="{9D8B030D-6E8A-4147-A177-3AD203B41FA5}">
                      <a16:colId xmlns:a16="http://schemas.microsoft.com/office/drawing/2014/main" val="2119510708"/>
                    </a:ext>
                  </a:extLst>
                </a:gridCol>
                <a:gridCol w="609600">
                  <a:extLst>
                    <a:ext uri="{9D8B030D-6E8A-4147-A177-3AD203B41FA5}">
                      <a16:colId xmlns:a16="http://schemas.microsoft.com/office/drawing/2014/main" val="2548856872"/>
                    </a:ext>
                  </a:extLst>
                </a:gridCol>
                <a:gridCol w="587828">
                  <a:extLst>
                    <a:ext uri="{9D8B030D-6E8A-4147-A177-3AD203B41FA5}">
                      <a16:colId xmlns:a16="http://schemas.microsoft.com/office/drawing/2014/main" val="1635201852"/>
                    </a:ext>
                  </a:extLst>
                </a:gridCol>
                <a:gridCol w="827573">
                  <a:extLst>
                    <a:ext uri="{9D8B030D-6E8A-4147-A177-3AD203B41FA5}">
                      <a16:colId xmlns:a16="http://schemas.microsoft.com/office/drawing/2014/main" val="3176084866"/>
                    </a:ext>
                  </a:extLst>
                </a:gridCol>
              </a:tblGrid>
              <a:tr h="227338">
                <a:tc>
                  <a:txBody>
                    <a:bodyPr/>
                    <a:lstStyle/>
                    <a:p>
                      <a:pPr algn="ctr"/>
                      <a:endParaRPr lang="en-US" sz="1200"/>
                    </a:p>
                  </a:txBody>
                  <a:tcPr anchor="ctr"/>
                </a:tc>
                <a:tc>
                  <a:txBody>
                    <a:bodyPr/>
                    <a:lstStyle/>
                    <a:p>
                      <a:pPr algn="ctr"/>
                      <a:r>
                        <a:rPr lang="en-US" sz="1200"/>
                        <a:t>Min</a:t>
                      </a:r>
                    </a:p>
                    <a:p>
                      <a:pPr algn="ctr"/>
                      <a:r>
                        <a:rPr lang="en-US" sz="1200"/>
                        <a:t>(MW)</a:t>
                      </a:r>
                    </a:p>
                  </a:txBody>
                  <a:tcPr anchor="ctr"/>
                </a:tc>
                <a:tc>
                  <a:txBody>
                    <a:bodyPr/>
                    <a:lstStyle/>
                    <a:p>
                      <a:pPr algn="ctr"/>
                      <a:r>
                        <a:rPr lang="en-US" sz="1200"/>
                        <a:t>Max</a:t>
                      </a:r>
                    </a:p>
                    <a:p>
                      <a:pPr algn="ctr"/>
                      <a:r>
                        <a:rPr lang="en-US" sz="1200"/>
                        <a:t>(MW)</a:t>
                      </a:r>
                    </a:p>
                  </a:txBody>
                  <a:tcPr anchor="ctr"/>
                </a:tc>
                <a:tc>
                  <a:txBody>
                    <a:bodyPr/>
                    <a:lstStyle/>
                    <a:p>
                      <a:pPr algn="ctr"/>
                      <a:r>
                        <a:rPr lang="en-US" sz="1200">
                          <a:solidFill>
                            <a:schemeClr val="bg2"/>
                          </a:solidFill>
                        </a:rPr>
                        <a:t>Average</a:t>
                      </a:r>
                    </a:p>
                    <a:p>
                      <a:pPr algn="ctr"/>
                      <a:r>
                        <a:rPr lang="en-US" sz="1200">
                          <a:solidFill>
                            <a:schemeClr val="bg2"/>
                          </a:solidFill>
                        </a:rPr>
                        <a:t>(MW)</a:t>
                      </a:r>
                    </a:p>
                  </a:txBody>
                  <a:tcPr anchor="ctr"/>
                </a:tc>
                <a:extLst>
                  <a:ext uri="{0D108BD9-81ED-4DB2-BD59-A6C34878D82A}">
                    <a16:rowId xmlns:a16="http://schemas.microsoft.com/office/drawing/2014/main" val="530250454"/>
                  </a:ext>
                </a:extLst>
              </a:tr>
              <a:tr h="256438">
                <a:tc>
                  <a:txBody>
                    <a:bodyPr/>
                    <a:lstStyle/>
                    <a:p>
                      <a:pPr algn="ctr"/>
                      <a:r>
                        <a:rPr lang="en-US" sz="1200"/>
                        <a:t>Reg Up</a:t>
                      </a:r>
                    </a:p>
                  </a:txBody>
                  <a:tcPr anchor="ctr"/>
                </a:tc>
                <a:tc>
                  <a:txBody>
                    <a:bodyPr/>
                    <a:lstStyle/>
                    <a:p>
                      <a:pPr algn="ctr"/>
                      <a:r>
                        <a:rPr lang="en-US" sz="1200"/>
                        <a:t>0</a:t>
                      </a:r>
                    </a:p>
                  </a:txBody>
                  <a:tcPr anchor="ctr"/>
                </a:tc>
                <a:tc>
                  <a:txBody>
                    <a:bodyPr/>
                    <a:lstStyle/>
                    <a:p>
                      <a:pPr algn="ctr"/>
                      <a:r>
                        <a:rPr lang="en-US" sz="1200"/>
                        <a:t>18</a:t>
                      </a:r>
                    </a:p>
                  </a:txBody>
                  <a:tcPr anchor="ctr"/>
                </a:tc>
                <a:tc>
                  <a:txBody>
                    <a:bodyPr/>
                    <a:lstStyle/>
                    <a:p>
                      <a:pPr algn="ctr"/>
                      <a:r>
                        <a:rPr lang="en-US" sz="1200"/>
                        <a:t>7.8</a:t>
                      </a:r>
                    </a:p>
                  </a:txBody>
                  <a:tcPr anchor="ctr"/>
                </a:tc>
                <a:extLst>
                  <a:ext uri="{0D108BD9-81ED-4DB2-BD59-A6C34878D82A}">
                    <a16:rowId xmlns:a16="http://schemas.microsoft.com/office/drawing/2014/main" val="2691255007"/>
                  </a:ext>
                </a:extLst>
              </a:tr>
              <a:tr h="401572">
                <a:tc>
                  <a:txBody>
                    <a:bodyPr/>
                    <a:lstStyle/>
                    <a:p>
                      <a:pPr algn="ctr"/>
                      <a:r>
                        <a:rPr lang="en-US" sz="1200"/>
                        <a:t>Reg Down</a:t>
                      </a:r>
                    </a:p>
                  </a:txBody>
                  <a:tcPr anchor="ctr"/>
                </a:tc>
                <a:tc>
                  <a:txBody>
                    <a:bodyPr/>
                    <a:lstStyle/>
                    <a:p>
                      <a:pPr algn="ctr"/>
                      <a:r>
                        <a:rPr lang="en-US" sz="1200"/>
                        <a:t>0</a:t>
                      </a:r>
                    </a:p>
                  </a:txBody>
                  <a:tcPr anchor="ctr"/>
                </a:tc>
                <a:tc>
                  <a:txBody>
                    <a:bodyPr/>
                    <a:lstStyle/>
                    <a:p>
                      <a:pPr algn="ctr"/>
                      <a:r>
                        <a:rPr lang="en-US" sz="1200"/>
                        <a:t>20</a:t>
                      </a:r>
                    </a:p>
                  </a:txBody>
                  <a:tcPr anchor="ctr"/>
                </a:tc>
                <a:tc>
                  <a:txBody>
                    <a:bodyPr/>
                    <a:lstStyle/>
                    <a:p>
                      <a:pPr algn="ctr"/>
                      <a:r>
                        <a:rPr lang="en-US" sz="1200"/>
                        <a:t>7.7</a:t>
                      </a:r>
                    </a:p>
                  </a:txBody>
                  <a:tcPr anchor="ctr"/>
                </a:tc>
                <a:extLst>
                  <a:ext uri="{0D108BD9-81ED-4DB2-BD59-A6C34878D82A}">
                    <a16:rowId xmlns:a16="http://schemas.microsoft.com/office/drawing/2014/main" val="810201912"/>
                  </a:ext>
                </a:extLst>
              </a:tr>
            </a:tbl>
          </a:graphicData>
        </a:graphic>
      </p:graphicFrame>
      <p:pic>
        <p:nvPicPr>
          <p:cNvPr id="7" name="Picture 6">
            <a:extLst>
              <a:ext uri="{FF2B5EF4-FFF2-40B4-BE49-F238E27FC236}">
                <a16:creationId xmlns:a16="http://schemas.microsoft.com/office/drawing/2014/main" id="{142C6F76-6D10-1AD0-602A-395029A1D463}"/>
              </a:ext>
            </a:extLst>
          </p:cNvPr>
          <p:cNvPicPr>
            <a:picLocks noChangeAspect="1"/>
          </p:cNvPicPr>
          <p:nvPr/>
        </p:nvPicPr>
        <p:blipFill>
          <a:blip r:embed="rId2"/>
          <a:stretch>
            <a:fillRect/>
          </a:stretch>
        </p:blipFill>
        <p:spPr>
          <a:xfrm>
            <a:off x="79159" y="1860484"/>
            <a:ext cx="4833544" cy="3625158"/>
          </a:xfrm>
          <a:prstGeom prst="rect">
            <a:avLst/>
          </a:prstGeom>
        </p:spPr>
      </p:pic>
      <p:pic>
        <p:nvPicPr>
          <p:cNvPr id="9" name="Picture 8">
            <a:extLst>
              <a:ext uri="{FF2B5EF4-FFF2-40B4-BE49-F238E27FC236}">
                <a16:creationId xmlns:a16="http://schemas.microsoft.com/office/drawing/2014/main" id="{D02DBD73-5116-A71C-AE57-7A8FC1490D9E}"/>
              </a:ext>
            </a:extLst>
          </p:cNvPr>
          <p:cNvPicPr>
            <a:picLocks noChangeAspect="1"/>
          </p:cNvPicPr>
          <p:nvPr/>
        </p:nvPicPr>
        <p:blipFill>
          <a:blip r:embed="rId3"/>
          <a:stretch>
            <a:fillRect/>
          </a:stretch>
        </p:blipFill>
        <p:spPr>
          <a:xfrm>
            <a:off x="4310456" y="1860484"/>
            <a:ext cx="4833544" cy="3625158"/>
          </a:xfrm>
          <a:prstGeom prst="rect">
            <a:avLst/>
          </a:prstGeom>
        </p:spPr>
      </p:pic>
    </p:spTree>
    <p:extLst>
      <p:ext uri="{BB962C8B-B14F-4D97-AF65-F5344CB8AC3E}">
        <p14:creationId xmlns:p14="http://schemas.microsoft.com/office/powerpoint/2010/main" val="1344250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45508-E3B8-FA57-48A9-14922B3EF536}"/>
              </a:ext>
            </a:extLst>
          </p:cNvPr>
          <p:cNvSpPr>
            <a:spLocks noGrp="1"/>
          </p:cNvSpPr>
          <p:nvPr>
            <p:ph type="title"/>
          </p:nvPr>
        </p:nvSpPr>
        <p:spPr/>
        <p:txBody>
          <a:bodyPr/>
          <a:lstStyle/>
          <a:p>
            <a:r>
              <a:rPr lang="en-US"/>
              <a:t>Mechanisms to respond to Solar variability</a:t>
            </a:r>
          </a:p>
        </p:txBody>
      </p:sp>
      <p:sp>
        <p:nvSpPr>
          <p:cNvPr id="3" name="Content Placeholder 2">
            <a:extLst>
              <a:ext uri="{FF2B5EF4-FFF2-40B4-BE49-F238E27FC236}">
                <a16:creationId xmlns:a16="http://schemas.microsoft.com/office/drawing/2014/main" id="{9F01F804-02A7-5CE7-E7FA-A82CF949F645}"/>
              </a:ext>
            </a:extLst>
          </p:cNvPr>
          <p:cNvSpPr>
            <a:spLocks noGrp="1"/>
          </p:cNvSpPr>
          <p:nvPr>
            <p:ph idx="1"/>
          </p:nvPr>
        </p:nvSpPr>
        <p:spPr/>
        <p:txBody>
          <a:bodyPr lIns="91440" tIns="45720" rIns="91440" bIns="45720" anchor="t"/>
          <a:lstStyle/>
          <a:p>
            <a:r>
              <a:rPr lang="en-US" sz="1600"/>
              <a:t>The Solar adjustment tables were developed to project increases in variability expected by growth in the solar fleet. This has been part of the regulation methodology since 2021. This underlying study has been updated for 2024.</a:t>
            </a:r>
          </a:p>
          <a:p>
            <a:endParaRPr lang="en-US" sz="1600"/>
          </a:p>
          <a:p>
            <a:r>
              <a:rPr lang="en-US" sz="1600"/>
              <a:t>Improve GTBD i.e. the target that SCED uses to dispatch SCED Dispatchable Resources.</a:t>
            </a:r>
          </a:p>
          <a:p>
            <a:pPr lvl="1"/>
            <a:r>
              <a:rPr lang="en-US" sz="1600"/>
              <a:t>In Real Time the parameters in GTBD can be changed to improve the accounting forecasted solar ramp as the solar fleet grows.</a:t>
            </a:r>
            <a:endParaRPr lang="en-US" sz="1600">
              <a:cs typeface="Arial"/>
            </a:endParaRPr>
          </a:p>
          <a:p>
            <a:pPr lvl="1"/>
            <a:r>
              <a:rPr lang="en-US" sz="1600"/>
              <a:t>The solar ramp that is currently used in GTBD is estimated using hourly solar forecasts. This gives a conservative estimate of variability within the hour. This can be toggled to use the intra-hour solar forecast. Making this change can  which will make GTBD much more reactive in sensing weather variability. </a:t>
            </a:r>
            <a:endParaRPr lang="en-US" sz="1600">
              <a:cs typeface="Arial"/>
            </a:endParaRPr>
          </a:p>
          <a:p>
            <a:pPr marL="856932" lvl="2" indent="-213995"/>
            <a:r>
              <a:rPr lang="en-US" sz="1400"/>
              <a:t>ERCOT has been actively engaged with its forecast vendors to develop forecasting methodologies that will improve 5-min solar ramp/variability forecasts. </a:t>
            </a:r>
          </a:p>
          <a:p>
            <a:pPr marL="556895" lvl="1" indent="-213995"/>
            <a:endParaRPr lang="en-US" sz="1600">
              <a:cs typeface="Arial"/>
            </a:endParaRPr>
          </a:p>
          <a:p>
            <a:pPr marL="256857" indent="-213995"/>
            <a:r>
              <a:rPr lang="en-US" sz="1600"/>
              <a:t>In Real Time SCED can be executed manually (with or without an offset) if Regulation alone is not able to recover frequency. </a:t>
            </a:r>
            <a:endParaRPr lang="en-US" sz="1600">
              <a:cs typeface="Arial"/>
            </a:endParaRPr>
          </a:p>
          <a:p>
            <a:pPr marL="556895" lvl="1" indent="-213995"/>
            <a:endParaRPr lang="en-US" sz="1600">
              <a:cs typeface="Arial"/>
            </a:endParaRPr>
          </a:p>
          <a:p>
            <a:endParaRPr lang="en-US" sz="1600"/>
          </a:p>
          <a:p>
            <a:endParaRPr lang="en-US" sz="1600"/>
          </a:p>
          <a:p>
            <a:endParaRPr lang="en-US" sz="1600"/>
          </a:p>
          <a:p>
            <a:endParaRPr lang="en-US" sz="1600"/>
          </a:p>
          <a:p>
            <a:pPr marL="556895" lvl="1" indent="-213995"/>
            <a:endParaRPr lang="en-US" sz="1600">
              <a:cs typeface="Arial"/>
            </a:endParaRPr>
          </a:p>
          <a:p>
            <a:endParaRPr lang="en-US" sz="1600"/>
          </a:p>
          <a:p>
            <a:endParaRPr lang="en-US" sz="1600"/>
          </a:p>
          <a:p>
            <a:endParaRPr lang="en-US"/>
          </a:p>
        </p:txBody>
      </p:sp>
      <p:sp>
        <p:nvSpPr>
          <p:cNvPr id="4" name="Slide Number Placeholder 3">
            <a:extLst>
              <a:ext uri="{FF2B5EF4-FFF2-40B4-BE49-F238E27FC236}">
                <a16:creationId xmlns:a16="http://schemas.microsoft.com/office/drawing/2014/main" id="{F3517C51-67E7-E836-4A20-0CFBD6CA57DB}"/>
              </a:ext>
            </a:extLst>
          </p:cNvPr>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26471272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B1977-3865-45B3-9599-8F41569C143C}"/>
              </a:ext>
            </a:extLst>
          </p:cNvPr>
          <p:cNvSpPr>
            <a:spLocks noGrp="1"/>
          </p:cNvSpPr>
          <p:nvPr>
            <p:ph type="title"/>
          </p:nvPr>
        </p:nvSpPr>
        <p:spPr/>
        <p:txBody>
          <a:bodyPr/>
          <a:lstStyle/>
          <a:p>
            <a:r>
              <a:rPr lang="en-US" sz="2400"/>
              <a:t>Hourly Average Regulation Comparison</a:t>
            </a:r>
          </a:p>
        </p:txBody>
      </p:sp>
      <p:sp>
        <p:nvSpPr>
          <p:cNvPr id="4" name="Slide Number Placeholder 3">
            <a:extLst>
              <a:ext uri="{FF2B5EF4-FFF2-40B4-BE49-F238E27FC236}">
                <a16:creationId xmlns:a16="http://schemas.microsoft.com/office/drawing/2014/main" id="{6DAA8D61-CF4D-452E-81E4-E76A2F6D825D}"/>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pic>
        <p:nvPicPr>
          <p:cNvPr id="5" name="Picture 4">
            <a:extLst>
              <a:ext uri="{FF2B5EF4-FFF2-40B4-BE49-F238E27FC236}">
                <a16:creationId xmlns:a16="http://schemas.microsoft.com/office/drawing/2014/main" id="{0448F254-E01E-69CB-E3E7-562A936A5434}"/>
              </a:ext>
            </a:extLst>
          </p:cNvPr>
          <p:cNvPicPr>
            <a:picLocks noChangeAspect="1"/>
          </p:cNvPicPr>
          <p:nvPr/>
        </p:nvPicPr>
        <p:blipFill>
          <a:blip r:embed="rId3"/>
          <a:stretch>
            <a:fillRect/>
          </a:stretch>
        </p:blipFill>
        <p:spPr>
          <a:xfrm>
            <a:off x="542194" y="3485997"/>
            <a:ext cx="8059611" cy="2761727"/>
          </a:xfrm>
          <a:prstGeom prst="rect">
            <a:avLst/>
          </a:prstGeom>
        </p:spPr>
      </p:pic>
      <p:pic>
        <p:nvPicPr>
          <p:cNvPr id="6" name="Picture 5">
            <a:extLst>
              <a:ext uri="{FF2B5EF4-FFF2-40B4-BE49-F238E27FC236}">
                <a16:creationId xmlns:a16="http://schemas.microsoft.com/office/drawing/2014/main" id="{26D9D4A7-EBA2-A7D1-1E00-302BE7D153AE}"/>
              </a:ext>
            </a:extLst>
          </p:cNvPr>
          <p:cNvPicPr>
            <a:picLocks noChangeAspect="1"/>
          </p:cNvPicPr>
          <p:nvPr/>
        </p:nvPicPr>
        <p:blipFill>
          <a:blip r:embed="rId4"/>
          <a:stretch>
            <a:fillRect/>
          </a:stretch>
        </p:blipFill>
        <p:spPr>
          <a:xfrm>
            <a:off x="542194" y="667273"/>
            <a:ext cx="8059611" cy="2761727"/>
          </a:xfrm>
          <a:prstGeom prst="rect">
            <a:avLst/>
          </a:prstGeom>
        </p:spPr>
      </p:pic>
    </p:spTree>
    <p:extLst>
      <p:ext uri="{BB962C8B-B14F-4D97-AF65-F5344CB8AC3E}">
        <p14:creationId xmlns:p14="http://schemas.microsoft.com/office/powerpoint/2010/main" val="23778321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a:t>Regulation Comparison January</a:t>
            </a:r>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9</a:t>
            </a:fld>
            <a:endParaRPr lang="en-US"/>
          </a:p>
        </p:txBody>
      </p:sp>
      <p:pic>
        <p:nvPicPr>
          <p:cNvPr id="10" name="Picture 9">
            <a:extLst>
              <a:ext uri="{FF2B5EF4-FFF2-40B4-BE49-F238E27FC236}">
                <a16:creationId xmlns:a16="http://schemas.microsoft.com/office/drawing/2014/main" id="{E7CBFE33-BC11-725B-0E20-D0CC977E1D5A}"/>
              </a:ext>
            </a:extLst>
          </p:cNvPr>
          <p:cNvPicPr>
            <a:picLocks noChangeAspect="1"/>
          </p:cNvPicPr>
          <p:nvPr/>
        </p:nvPicPr>
        <p:blipFill>
          <a:blip r:embed="rId3"/>
          <a:stretch>
            <a:fillRect/>
          </a:stretch>
        </p:blipFill>
        <p:spPr>
          <a:xfrm>
            <a:off x="272122" y="762000"/>
            <a:ext cx="8599756" cy="2779776"/>
          </a:xfrm>
          <a:prstGeom prst="rect">
            <a:avLst/>
          </a:prstGeom>
        </p:spPr>
      </p:pic>
      <p:pic>
        <p:nvPicPr>
          <p:cNvPr id="11" name="Picture 10">
            <a:extLst>
              <a:ext uri="{FF2B5EF4-FFF2-40B4-BE49-F238E27FC236}">
                <a16:creationId xmlns:a16="http://schemas.microsoft.com/office/drawing/2014/main" id="{0D48BDDF-3C7B-2FD8-5AE2-168EA1DCD263}"/>
              </a:ext>
            </a:extLst>
          </p:cNvPr>
          <p:cNvPicPr>
            <a:picLocks noChangeAspect="1"/>
          </p:cNvPicPr>
          <p:nvPr/>
        </p:nvPicPr>
        <p:blipFill>
          <a:blip r:embed="rId4"/>
          <a:stretch>
            <a:fillRect/>
          </a:stretch>
        </p:blipFill>
        <p:spPr>
          <a:xfrm>
            <a:off x="272122" y="3541776"/>
            <a:ext cx="8577111" cy="2770632"/>
          </a:xfrm>
          <a:prstGeom prst="rect">
            <a:avLst/>
          </a:prstGeom>
        </p:spPr>
      </p:pic>
    </p:spTree>
    <p:extLst>
      <p:ext uri="{BB962C8B-B14F-4D97-AF65-F5344CB8AC3E}">
        <p14:creationId xmlns:p14="http://schemas.microsoft.com/office/powerpoint/2010/main" val="2401545218"/>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54b2f64a-4128-45e5-885e-00415c90a28b">
      <UserInfo>
        <DisplayName>Billo, Jeffrey</DisplayName>
        <AccountId>28</AccountId>
        <AccountType/>
      </UserInfo>
      <UserInfo>
        <DisplayName>Woodfin, Dan</DisplayName>
        <AccountId>29</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0392B6A48ECE1499725E89436B59D53" ma:contentTypeVersion="5" ma:contentTypeDescription="Create a new document." ma:contentTypeScope="" ma:versionID="46cafba78e0fc86905c908de416392bb">
  <xsd:schema xmlns:xsd="http://www.w3.org/2001/XMLSchema" xmlns:xs="http://www.w3.org/2001/XMLSchema" xmlns:p="http://schemas.microsoft.com/office/2006/metadata/properties" xmlns:ns2="f685203b-1255-41d2-8f70-b98a843edfb9" xmlns:ns3="54b2f64a-4128-45e5-885e-00415c90a28b" targetNamespace="http://schemas.microsoft.com/office/2006/metadata/properties" ma:root="true" ma:fieldsID="2f70e961ef948903a59a8ba751650114" ns2:_="" ns3:_="">
    <xsd:import namespace="f685203b-1255-41d2-8f70-b98a843edfb9"/>
    <xsd:import namespace="54b2f64a-4128-45e5-885e-00415c90a28b"/>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85203b-1255-41d2-8f70-b98a843edf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4b2f64a-4128-45e5-885e-00415c90a2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03BB512-7610-49F0-9AA5-322B199EBFF5}">
  <ds:schemaRefs>
    <ds:schemaRef ds:uri="54b2f64a-4128-45e5-885e-00415c90a28b"/>
    <ds:schemaRef ds:uri="f685203b-1255-41d2-8f70-b98a843edfb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09B9A31-C894-4D84-8B77-DBCBB8242556}">
  <ds:schemaRefs>
    <ds:schemaRef ds:uri="54b2f64a-4128-45e5-885e-00415c90a28b"/>
    <ds:schemaRef ds:uri="f685203b-1255-41d2-8f70-b98a843edfb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2B00E64-9C05-430C-8855-C2D64945939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1639</TotalTime>
  <Words>3105</Words>
  <Application>Microsoft Office PowerPoint</Application>
  <PresentationFormat>On-screen Show (4:3)</PresentationFormat>
  <Paragraphs>619</Paragraphs>
  <Slides>34</Slides>
  <Notes>15</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34</vt:i4>
      </vt:variant>
    </vt:vector>
  </HeadingPairs>
  <TitlesOfParts>
    <vt:vector size="41" baseType="lpstr">
      <vt:lpstr>Arial</vt:lpstr>
      <vt:lpstr>Calibri</vt:lpstr>
      <vt:lpstr>Courier New</vt:lpstr>
      <vt:lpstr>Wingdings</vt:lpstr>
      <vt:lpstr>1_Office Theme</vt:lpstr>
      <vt:lpstr>2_Custom Design</vt:lpstr>
      <vt:lpstr>3_Custom Design</vt:lpstr>
      <vt:lpstr>PowerPoint Presentation</vt:lpstr>
      <vt:lpstr>Introduction</vt:lpstr>
      <vt:lpstr>Thoughts on IMM AS Methodology Recommendation</vt:lpstr>
      <vt:lpstr>Regulation Service Methodology</vt:lpstr>
      <vt:lpstr>2024 Wind Adjustment Tables</vt:lpstr>
      <vt:lpstr>2024 Solar Adjustment Tables </vt:lpstr>
      <vt:lpstr>Mechanisms to respond to Solar variability</vt:lpstr>
      <vt:lpstr>Hourly Average Regulation Comparison</vt:lpstr>
      <vt:lpstr>Regulation Comparison January</vt:lpstr>
      <vt:lpstr>Regulation Comparison April</vt:lpstr>
      <vt:lpstr>Regulation Comparison August</vt:lpstr>
      <vt:lpstr>Responsive Reserve Service (RRS) Methodology</vt:lpstr>
      <vt:lpstr>2024 RRS Table</vt:lpstr>
      <vt:lpstr>Hourly Average RRS Comparison</vt:lpstr>
      <vt:lpstr>RRS Comparison February</vt:lpstr>
      <vt:lpstr>RRS Comparison March</vt:lpstr>
      <vt:lpstr>RRS Comparison July</vt:lpstr>
      <vt:lpstr>ERCOT Contingency Reserve Service (ECRS) Methodology </vt:lpstr>
      <vt:lpstr>Cold Start-up Time of OFFNS Resources in 2023</vt:lpstr>
      <vt:lpstr>2024 Intra-Hour Solar Adjustment Table</vt:lpstr>
      <vt:lpstr>Hourly Average ECRS Comparison</vt:lpstr>
      <vt:lpstr>ECRS Comparison Apr</vt:lpstr>
      <vt:lpstr>ECRS Comparison May</vt:lpstr>
      <vt:lpstr>ECRS Comparison August</vt:lpstr>
      <vt:lpstr>Non-Spinning Reserve Methodology</vt:lpstr>
      <vt:lpstr>2023 RUCs by Startup Time</vt:lpstr>
      <vt:lpstr>2024 Intra-day Outage Table</vt:lpstr>
      <vt:lpstr>Wind Over-Forecast Error Adjustment Table 2024</vt:lpstr>
      <vt:lpstr>Solar Over-Forecast Error Adjustment Table 2024</vt:lpstr>
      <vt:lpstr>Hourly Average Non-Spin Comparison (REVISED)</vt:lpstr>
      <vt:lpstr>Non-Spin Comparison January (REVISED) </vt:lpstr>
      <vt:lpstr>Non-Spin Comparison April (REVISED) </vt:lpstr>
      <vt:lpstr>Non-Spin Comparison August (REVISED) </vt:lpstr>
      <vt:lpstr>Summary</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ERCOT</cp:lastModifiedBy>
  <cp:revision>6</cp:revision>
  <dcterms:created xsi:type="dcterms:W3CDTF">2016-04-16T13:25:21Z</dcterms:created>
  <dcterms:modified xsi:type="dcterms:W3CDTF">2023-11-01T19:29:44Z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2023-07-13T14:59:07Z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fa107c1a-d783-4e0a-a093-2d49d1fd4b08</vt:lpwstr>
  </property>
  <property fmtid="{D5CDD505-2E9C-101B-9397-08002B2CF9AE}" pid="8" name="MSIP_Label_7084cbda-52b8-46fb-a7b7-cb5bd465ed85_ContentBits">
    <vt:lpwstr>0</vt:lpwstr>
  </property>
  <property fmtid="{D5CDD505-2E9C-101B-9397-08002B2CF9AE}" pid="9" name="ContentTypeId">
    <vt:lpwstr>0x01010030392B6A48ECE1499725E89436B59D53</vt:lpwstr>
  </property>
</Properties>
</file>