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9"/>
  </p:notesMasterIdLst>
  <p:sldIdLst>
    <p:sldId id="256" r:id="rId2"/>
    <p:sldId id="5960" r:id="rId3"/>
    <p:sldId id="5961" r:id="rId4"/>
    <p:sldId id="5963" r:id="rId5"/>
    <p:sldId id="5962" r:id="rId6"/>
    <p:sldId id="5957" r:id="rId7"/>
    <p:sldId id="59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546" autoAdjust="0"/>
  </p:normalViewPr>
  <p:slideViewPr>
    <p:cSldViewPr snapToGrid="0">
      <p:cViewPr varScale="1">
        <p:scale>
          <a:sx n="94" d="100"/>
          <a:sy n="94" d="100"/>
        </p:scale>
        <p:origin x="10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4630A-553E-4531-9F48-014EF9638D0D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29D55-00F4-4EAD-A0EB-EF363B198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0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 </a:t>
            </a:r>
          </a:p>
          <a:p>
            <a:r>
              <a:rPr lang="en-US" dirty="0"/>
              <a:t>Time shift error placed the peak hour one hour earlier, so had the effect of solar providing more capacity and skewed results to a higher reliability than actual.</a:t>
            </a:r>
          </a:p>
          <a:p>
            <a:r>
              <a:rPr lang="en-US" dirty="0"/>
              <a:t>CDR Mix scenario: CT replaced with wind/solar/BES</a:t>
            </a:r>
          </a:p>
          <a:p>
            <a:r>
              <a:rPr lang="en-US" dirty="0"/>
              <a:t>1 in 5 year scenario replaced with 1 in 8 year scenario as the baseline.</a:t>
            </a:r>
          </a:p>
          <a:p>
            <a:r>
              <a:rPr lang="en-US" dirty="0"/>
              <a:t>Alternate Weather scenarios – later weather years weighted more heavily</a:t>
            </a:r>
          </a:p>
          <a:p>
            <a:r>
              <a:rPr lang="en-US" dirty="0"/>
              <a:t>85% improvement in effectiveness of weatherization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29D55-00F4-4EAD-A0EB-EF363B1987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5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Excel workbook will be a tool that can be used by any stakeholder to evaluate sensitivities of inputs that are important to them.</a:t>
            </a:r>
          </a:p>
          <a:p>
            <a:r>
              <a:rPr lang="en-US" dirty="0"/>
              <a:t>Scenarios: +-4% to load forecast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029D55-00F4-4EAD-A0EB-EF363B1987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45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“Monthly Outlook for Resource Adequacy”</a:t>
            </a:r>
          </a:p>
          <a:p>
            <a:r>
              <a:rPr lang="en-US" dirty="0"/>
              <a:t>The detail pages of resources will eventually be removed and be replaced by the interactive “drill down” feature of the MORA workbook</a:t>
            </a:r>
          </a:p>
          <a:p>
            <a:r>
              <a:rPr lang="en-US" dirty="0"/>
              <a:t>MORA will be replacing the SARA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1F932E-D3D9-4E52-ACF0-7C7023DA11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49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7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91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gend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033"/>
            <a:ext cx="10515600" cy="435133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571500" y="169184"/>
            <a:ext cx="103251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23204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5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65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5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0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7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88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351BF18-3FAD-4C4C-9362-4E00B2CCBEE1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A1FD571-2916-48F3-A7A6-94F3CEF2D4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31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6A29-0808-4F75-BE5E-4BD900866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458075" cy="146304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Supply Analysis Working Group (SAWG) Update to WMS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F6CE8-4F49-419A-84E7-BF619FBC1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688" y="4960137"/>
            <a:ext cx="3362325" cy="146304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November 1, 2023</a:t>
            </a:r>
          </a:p>
          <a:p>
            <a:endParaRPr lang="en-US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Greg Lackey (CPS Energy) Co-Vice Chair</a:t>
            </a:r>
          </a:p>
          <a:p>
            <a:r>
              <a:rPr lang="en-GB" b="0" dirty="0"/>
              <a:t>Pete </a:t>
            </a:r>
            <a:r>
              <a:rPr lang="en-GB" b="0" dirty="0" err="1"/>
              <a:t>Warnken</a:t>
            </a:r>
            <a:r>
              <a:rPr lang="en-GB" b="0" dirty="0"/>
              <a:t> (ERCOT) Co-Vice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7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B4451-B77B-4810-BFFA-9D024A2E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SAWG Agenda - October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4AD40180-E910-4941-803C-B5EEF9FE4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Reliability Standard, VOLL and CONE Study Updates </a:t>
            </a:r>
          </a:p>
          <a:p>
            <a:endParaRPr lang="en-US" dirty="0"/>
          </a:p>
          <a:p>
            <a:r>
              <a:rPr lang="en-US" dirty="0"/>
              <a:t>Preliminary CDR NPRR Language</a:t>
            </a:r>
          </a:p>
          <a:p>
            <a:endParaRPr lang="en-US" dirty="0"/>
          </a:p>
          <a:p>
            <a:r>
              <a:rPr lang="en-US" dirty="0"/>
              <a:t>December Monthly Outlook for Resource Adequacy (MORA) Overview and Q&amp;A</a:t>
            </a:r>
          </a:p>
        </p:txBody>
      </p:sp>
    </p:spTree>
    <p:extLst>
      <p:ext uri="{BB962C8B-B14F-4D97-AF65-F5344CB8AC3E}">
        <p14:creationId xmlns:p14="http://schemas.microsoft.com/office/powerpoint/2010/main" val="421456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85B2B6-0E47-4DEF-8512-A523436B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7629"/>
            <a:ext cx="10515600" cy="4351338"/>
          </a:xfrm>
        </p:spPr>
        <p:txBody>
          <a:bodyPr>
            <a:normAutofit/>
          </a:bodyPr>
          <a:lstStyle/>
          <a:p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Public workshop, hosted by ERCOT, was held October 13</a:t>
            </a:r>
          </a:p>
          <a:p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Time-shift errors with the existing load forecast requires loading corrected forecast files and rerunning SERVM to update 48-scenario results</a:t>
            </a:r>
          </a:p>
          <a:p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Additional resource mix scenarios with more inverter-based resources than are included in the “CDR Mix” scenario</a:t>
            </a:r>
          </a:p>
          <a:p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Additional scenarios requested by the Commission</a:t>
            </a:r>
          </a:p>
          <a:p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Expected to complete scenario simulations in time for the November 30 PUC Open Meeting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BB67D9-0686-4F96-A797-00E6E08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D17097-C88F-4976-B661-A789F076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1517"/>
            <a:ext cx="9990909" cy="905516"/>
          </a:xfrm>
        </p:spPr>
        <p:txBody>
          <a:bodyPr/>
          <a:lstStyle/>
          <a:p>
            <a:r>
              <a:rPr lang="en-US" dirty="0"/>
              <a:t>Reliability Standard Study</a:t>
            </a:r>
          </a:p>
        </p:txBody>
      </p:sp>
    </p:spTree>
    <p:extLst>
      <p:ext uri="{BB962C8B-B14F-4D97-AF65-F5344CB8AC3E}">
        <p14:creationId xmlns:p14="http://schemas.microsoft.com/office/powerpoint/2010/main" val="32706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85B2B6-0E47-4DEF-8512-A523436B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05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Brattle Group selected as the contractor for the study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Also contracted with Lawrence Berkeley National Laboratory to adopt their VOLL survey instrument for ERCOT’s usage (LBNL already administering a VOLL survey for AEP Texas)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Study consists of two phases:</a:t>
            </a:r>
          </a:p>
          <a:p>
            <a:pPr marL="0" indent="0">
              <a:buNone/>
            </a:pP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u="sng" kern="0" dirty="0">
                <a:latin typeface="Calibri" panose="020F0502020204030204" pitchFamily="34" charset="0"/>
                <a:cs typeface="Calibri" panose="020F0502020204030204" pitchFamily="34" charset="0"/>
              </a:rPr>
              <a:t>Phase 1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Evaluation of other VOLL studies for applicability to ERCOT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Develop macroeconomic benchmarks</a:t>
            </a:r>
          </a:p>
          <a:p>
            <a:pPr lvl="2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Determine scope, work plan and timeline for VOLL surveys (Phase 2)</a:t>
            </a:r>
          </a:p>
          <a:p>
            <a:pPr marL="0" indent="0">
              <a:buNone/>
            </a:pP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u="sng" kern="0" dirty="0">
                <a:latin typeface="Calibri" panose="020F0502020204030204" pitchFamily="34" charset="0"/>
                <a:cs typeface="Calibri" panose="020F0502020204030204" pitchFamily="34" charset="0"/>
              </a:rPr>
              <a:t>Phase 2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: Development and administration of VOLL surveys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Complete all Phase 1 tasks in December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Targeting the kick-off of Phase 2 in early January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BB67D9-0686-4F96-A797-00E6E08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D17097-C88F-4976-B661-A789F076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811" y="791874"/>
            <a:ext cx="10325100" cy="1015182"/>
          </a:xfrm>
        </p:spPr>
        <p:txBody>
          <a:bodyPr>
            <a:normAutofit/>
          </a:bodyPr>
          <a:lstStyle/>
          <a:p>
            <a:r>
              <a:rPr lang="en-US" dirty="0"/>
              <a:t>	Value of Lost Load (VOLL) Study</a:t>
            </a:r>
          </a:p>
        </p:txBody>
      </p:sp>
    </p:spTree>
    <p:extLst>
      <p:ext uri="{BB962C8B-B14F-4D97-AF65-F5344CB8AC3E}">
        <p14:creationId xmlns:p14="http://schemas.microsoft.com/office/powerpoint/2010/main" val="405783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85B2B6-0E47-4DEF-8512-A523436B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5342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Received four study proposals in response to the Request for Proposals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Selected consultant will evaluate a range of reference technologies including gas-fired combustion turbines, gas-fired combined-cycle configurations, and solar/battery hybrid facilities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One of the deliverables will be a publicly available Excel Workbook that allows for inspection and manipulation of CONE inputs and formulas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Use for future CONE updates between major CONE studies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Conduct sensitivity analysis of CONE inputs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CONE study expected to take four months after contract award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Several briefings planned for the PUC and Market Participants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BB67D9-0686-4F96-A797-00E6E08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D17097-C88F-4976-B661-A789F076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19" y="604620"/>
            <a:ext cx="10325100" cy="1325563"/>
          </a:xfrm>
        </p:spPr>
        <p:txBody>
          <a:bodyPr/>
          <a:lstStyle/>
          <a:p>
            <a:r>
              <a:rPr lang="en-US" dirty="0"/>
              <a:t>Cost of New Entry (CONE) Study</a:t>
            </a:r>
          </a:p>
        </p:txBody>
      </p:sp>
    </p:spTree>
    <p:extLst>
      <p:ext uri="{BB962C8B-B14F-4D97-AF65-F5344CB8AC3E}">
        <p14:creationId xmlns:p14="http://schemas.microsoft.com/office/powerpoint/2010/main" val="24098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81CA03-DE99-4DF5-B951-C8C595E44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2131"/>
            <a:ext cx="10515600" cy="4351338"/>
          </a:xfrm>
        </p:spPr>
        <p:txBody>
          <a:bodyPr/>
          <a:lstStyle/>
          <a:p>
            <a:r>
              <a:rPr lang="en-US" dirty="0"/>
              <a:t>Review of preliminary CDR NPRR language updates.</a:t>
            </a:r>
          </a:p>
          <a:p>
            <a:pPr lvl="1"/>
            <a:r>
              <a:rPr lang="en-US" dirty="0"/>
              <a:t>Updates to ELCC, LOLE, Net Load, Fully Dispatchable Resource definitions</a:t>
            </a:r>
          </a:p>
          <a:p>
            <a:pPr lvl="1"/>
            <a:r>
              <a:rPr lang="en-US" dirty="0"/>
              <a:t>Published twice a year (3</a:t>
            </a:r>
            <a:r>
              <a:rPr lang="en-US" baseline="30000" dirty="0"/>
              <a:t>rd</a:t>
            </a:r>
            <a:r>
              <a:rPr lang="en-US" dirty="0"/>
              <a:t> week of May &amp; Dec)</a:t>
            </a:r>
          </a:p>
          <a:p>
            <a:pPr lvl="1"/>
            <a:r>
              <a:rPr lang="en-US" dirty="0"/>
              <a:t>“Net Peak Load” analysis to be added to the seasonal planning reserve margin</a:t>
            </a:r>
          </a:p>
          <a:p>
            <a:pPr lvl="1"/>
            <a:r>
              <a:rPr lang="en-US" dirty="0"/>
              <a:t>Solar regions to be added: West, Far West, Other</a:t>
            </a:r>
          </a:p>
          <a:p>
            <a:pPr lvl="2"/>
            <a:r>
              <a:rPr lang="en-US" dirty="0"/>
              <a:t>Defined by county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FB2857-E972-4125-AC57-89A7AF12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CBCBB4-7F68-4D8E-B237-78E1629D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35" y="717820"/>
            <a:ext cx="10325100" cy="1325563"/>
          </a:xfrm>
        </p:spPr>
        <p:txBody>
          <a:bodyPr/>
          <a:lstStyle/>
          <a:p>
            <a:r>
              <a:rPr lang="en-US" dirty="0"/>
              <a:t>CDR NPRR LANGUAGE</a:t>
            </a:r>
          </a:p>
        </p:txBody>
      </p:sp>
    </p:spTree>
    <p:extLst>
      <p:ext uri="{BB962C8B-B14F-4D97-AF65-F5344CB8AC3E}">
        <p14:creationId xmlns:p14="http://schemas.microsoft.com/office/powerpoint/2010/main" val="2675550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AAF9CC-ED3A-4C93-AE32-F8A920B2B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994"/>
            <a:ext cx="10515600" cy="5060950"/>
          </a:xfrm>
        </p:spPr>
        <p:txBody>
          <a:bodyPr/>
          <a:lstStyle/>
          <a:p>
            <a:r>
              <a:rPr lang="en-US" dirty="0"/>
              <a:t>Uses probabilistic modeling to determine risk for an EEA </a:t>
            </a:r>
          </a:p>
          <a:p>
            <a:r>
              <a:rPr lang="en-US" dirty="0"/>
              <a:t>Will include ERCOT Winter RFP discussion</a:t>
            </a:r>
          </a:p>
          <a:p>
            <a:r>
              <a:rPr lang="en-US" dirty="0"/>
              <a:t>Developing an interactive dashboard to the spreadsheet that will drill down to the resource details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B64CFE-821B-4F80-9AA0-3393609C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D66A-C047-415E-B63B-23620658A5F5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ACDC0D-FE22-46BB-B738-887B6459E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1" y="552364"/>
            <a:ext cx="10325100" cy="1076139"/>
          </a:xfrm>
        </p:spPr>
        <p:txBody>
          <a:bodyPr>
            <a:normAutofit fontScale="90000"/>
          </a:bodyPr>
          <a:lstStyle/>
          <a:p>
            <a:r>
              <a:rPr lang="en-US" dirty="0"/>
              <a:t>Monthly outlook for resource adequacy (MORA)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C88C65-6268-478C-9235-224DB6384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114" y="3496323"/>
            <a:ext cx="6486555" cy="33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45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285</TotalTime>
  <Words>591</Words>
  <Application>Microsoft Office PowerPoint</Application>
  <PresentationFormat>Widescreen</PresentationFormat>
  <Paragraphs>67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Tw Cen MT</vt:lpstr>
      <vt:lpstr>Tw Cen MT Condensed</vt:lpstr>
      <vt:lpstr>Verdana</vt:lpstr>
      <vt:lpstr>Wingdings 3</vt:lpstr>
      <vt:lpstr>Integral</vt:lpstr>
      <vt:lpstr>Supply Analysis Working Group (SAWG) Update to WMS</vt:lpstr>
      <vt:lpstr>SAWG Agenda - October</vt:lpstr>
      <vt:lpstr>Reliability Standard Study</vt:lpstr>
      <vt:lpstr> Value of Lost Load (VOLL) Study</vt:lpstr>
      <vt:lpstr>Cost of New Entry (CONE) Study</vt:lpstr>
      <vt:lpstr>CDR NPRR LANGUAGE</vt:lpstr>
      <vt:lpstr>Monthly outlook for resource adequacy (MORA)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Analysis Working Group Update to WMS</dc:title>
  <dc:creator>Lackey, Gregory J</dc:creator>
  <cp:lastModifiedBy>Lackey, Gregory J</cp:lastModifiedBy>
  <cp:revision>21</cp:revision>
  <dcterms:created xsi:type="dcterms:W3CDTF">2023-10-27T21:08:53Z</dcterms:created>
  <dcterms:modified xsi:type="dcterms:W3CDTF">2023-10-31T16:21:35Z</dcterms:modified>
</cp:coreProperties>
</file>