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  <p:sldMasterId id="2147493497" r:id="rId6"/>
  </p:sldMasterIdLst>
  <p:notesMasterIdLst>
    <p:notesMasterId r:id="rId25"/>
  </p:notesMasterIdLst>
  <p:handoutMasterIdLst>
    <p:handoutMasterId r:id="rId26"/>
  </p:handoutMasterIdLst>
  <p:sldIdLst>
    <p:sldId id="260" r:id="rId7"/>
    <p:sldId id="284" r:id="rId8"/>
    <p:sldId id="261" r:id="rId9"/>
    <p:sldId id="294" r:id="rId10"/>
    <p:sldId id="296" r:id="rId11"/>
    <p:sldId id="262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7" r:id="rId21"/>
    <p:sldId id="298" r:id="rId22"/>
    <p:sldId id="303" r:id="rId23"/>
    <p:sldId id="307" r:id="rId24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296"/>
          </p14:sldIdLst>
        </p14:section>
        <p14:section name="Questions" id="{96F416E3-8143-44F1-BC34-31FDEEEDC0B2}">
          <p14:sldIdLst>
            <p14:sldId id="262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  <p14:sldId id="303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2492" autoAdjust="0"/>
  </p:normalViewPr>
  <p:slideViewPr>
    <p:cSldViewPr snapToGrid="0" snapToObjects="1">
      <p:cViewPr varScale="1">
        <p:scale>
          <a:sx n="55" d="100"/>
          <a:sy n="55" d="100"/>
        </p:scale>
        <p:origin x="1564" y="0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-4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-2472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2808" y="5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3,245,954</a:t>
            </a:r>
            <a:r>
              <a:rPr lang="en-US" sz="1800" b="1" dirty="0"/>
              <a:t> </a:t>
            </a:r>
            <a:r>
              <a:rPr lang="en-US" dirty="0"/>
              <a:t> </a:t>
            </a:r>
            <a:r>
              <a:rPr lang="en-US" sz="1000" b="1" dirty="0">
                <a:solidFill>
                  <a:schemeClr val="accent2"/>
                </a:solidFill>
              </a:rPr>
              <a:t> MWh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dirty="0">
                <a:effectLst/>
                <a:latin typeface="Arial" panose="020B0604020202020204" pitchFamily="34" charset="0"/>
              </a:rPr>
              <a:t>7.52%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Minimum Inertia</a:t>
            </a:r>
            <a:r>
              <a:rPr lang="en-US" sz="1600" baseline="0" dirty="0"/>
              <a:t> = </a:t>
            </a:r>
            <a:r>
              <a:rPr lang="en-US" sz="1600" b="1" baseline="0" dirty="0"/>
              <a:t>2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68,170</a:t>
            </a:r>
            <a:r>
              <a:rPr lang="en-US" sz="1600" dirty="0"/>
              <a:t> </a:t>
            </a:r>
            <a:r>
              <a:rPr lang="en-US" sz="1600" baseline="0" dirty="0"/>
              <a:t> MW*s on 9/23/2023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/>
              <a:t>Previous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Mean: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301,461</a:t>
            </a:r>
            <a:r>
              <a:rPr lang="en-US" sz="3200" dirty="0"/>
              <a:t> </a:t>
            </a:r>
            <a:r>
              <a:rPr lang="en-US" sz="2000" b="1" baseline="0" dirty="0"/>
              <a:t> </a:t>
            </a:r>
            <a:r>
              <a:rPr lang="en-US" sz="2000" b="1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Max: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349,015</a:t>
            </a:r>
            <a:r>
              <a:rPr lang="en-US" sz="1800" b="1" dirty="0">
                <a:solidFill>
                  <a:schemeClr val="accent2"/>
                </a:solidFill>
              </a:rPr>
              <a:t> </a:t>
            </a:r>
            <a:r>
              <a:rPr lang="en-US" sz="2000" b="1" dirty="0">
                <a:solidFill>
                  <a:schemeClr val="accent2"/>
                </a:solidFill>
              </a:rPr>
              <a:t> MW*s</a:t>
            </a:r>
            <a:r>
              <a:rPr lang="en-US" sz="2000" b="1" baseline="0" dirty="0">
                <a:solidFill>
                  <a:schemeClr val="accent2"/>
                </a:solidFill>
              </a:rPr>
              <a:t> 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on September 7th</a:t>
            </a:r>
            <a:endParaRPr lang="en-US" sz="20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Min: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268,170 </a:t>
            </a:r>
            <a:r>
              <a:rPr lang="en-US" sz="2000" b="1" dirty="0">
                <a:solidFill>
                  <a:schemeClr val="accent2"/>
                </a:solidFill>
              </a:rPr>
              <a:t>MW*s</a:t>
            </a:r>
            <a:r>
              <a:rPr lang="en-US" sz="2000" b="1" baseline="0" dirty="0">
                <a:solidFill>
                  <a:schemeClr val="accent2"/>
                </a:solidFill>
              </a:rPr>
              <a:t>  </a:t>
            </a:r>
            <a:r>
              <a:rPr lang="en-US" sz="2000" dirty="0">
                <a:solidFill>
                  <a:schemeClr val="accent2"/>
                </a:solidFill>
              </a:rPr>
              <a:t>on September 23rd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1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5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93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14.78 </a:t>
            </a:r>
            <a:r>
              <a:rPr lang="en-US" sz="1200" dirty="0" err="1"/>
              <a:t>mHz</a:t>
            </a:r>
            <a:r>
              <a:rPr lang="en-US" sz="1200" dirty="0"/>
              <a:t> on avg for July 2023</a:t>
            </a:r>
            <a:endParaRPr lang="en-US" sz="1200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44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43,183,140</a:t>
            </a:r>
            <a:r>
              <a:rPr lang="en-US" sz="1800" dirty="0"/>
              <a:t> </a:t>
            </a:r>
            <a:r>
              <a:rPr lang="en-US" sz="1200" b="1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accent2"/>
                </a:solidFill>
              </a:rPr>
              <a:t>MWh</a:t>
            </a:r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7,214,471</a:t>
            </a:r>
            <a:r>
              <a:rPr lang="en-US" dirty="0"/>
              <a:t> </a:t>
            </a:r>
            <a:r>
              <a:rPr lang="en-US" sz="1000" b="1" dirty="0">
                <a:solidFill>
                  <a:schemeClr val="accent2"/>
                </a:solidFill>
              </a:rPr>
              <a:t> MWH</a:t>
            </a: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16.71%</a:t>
            </a:r>
            <a:endParaRPr lang="en-US" sz="5400" b="1" i="0" u="none" strike="noStrike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0" i="0" u="none" strike="noStrike" dirty="0">
                <a:effectLst/>
                <a:latin typeface="Arial" panose="020B0604020202020204" pitchFamily="34" charset="0"/>
              </a:rPr>
              <a:t>of total energy was provided by wind generation</a:t>
            </a:r>
            <a:endParaRPr lang="en-US" sz="2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061682-25A7-2F16-7521-EC1DF3FB8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0" y="-230188"/>
            <a:ext cx="8229600" cy="1143000"/>
          </a:xfrm>
        </p:spPr>
        <p:txBody>
          <a:bodyPr/>
          <a:lstStyle>
            <a:lvl1pPr>
              <a:defRPr sz="2400" b="1" i="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140107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6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72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4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1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2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11/02/23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6/8/2023</a:t>
            </a:r>
          </a:p>
          <a:p>
            <a:pPr algn="l"/>
            <a:endParaRPr lang="en-US" sz="1050" dirty="0"/>
          </a:p>
          <a:p>
            <a:pPr algn="l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414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  <p:sldLayoutId id="2147493501" r:id="rId4"/>
    <p:sldLayoutId id="2147493502" r:id="rId5"/>
    <p:sldLayoutId id="2147493503" r:id="rId6"/>
    <p:sldLayoutId id="2147493504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</a:t>
              </a:r>
              <a:r>
                <a:rPr lang="en-US" sz="2000" dirty="0"/>
                <a:t>Jimmy Jackson, CPS</a:t>
              </a:r>
              <a:endParaRPr lang="en-US" sz="2000" i="1" dirty="0"/>
            </a:p>
            <a:p>
              <a:r>
                <a:rPr lang="en-US" sz="2000" i="1" dirty="0"/>
                <a:t>Vice Chair: </a:t>
              </a:r>
              <a:r>
                <a:rPr lang="en-US" sz="1800" i="1" dirty="0"/>
                <a:t>Vacant</a:t>
              </a:r>
              <a:endParaRPr lang="en-US" sz="1800" dirty="0"/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November 2</a:t>
              </a:r>
              <a:r>
                <a:rPr lang="en-US" baseline="30000" dirty="0"/>
                <a:t>nd</a:t>
              </a:r>
              <a:r>
                <a:rPr lang="en-US" dirty="0"/>
                <a:t>, 2023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Frequency Profile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C6A3FD-EFBA-E24E-EE60-B3BB2EAC8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037" y="758720"/>
            <a:ext cx="7129925" cy="518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Time Error Corrections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0EFBF1-F659-56A6-13D7-063AD3377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3215" y="790213"/>
            <a:ext cx="6917570" cy="502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A71A55-1964-1B3D-DA2F-9EB9778A8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75360" y="909062"/>
            <a:ext cx="6935537" cy="503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 from Wind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A9D7BE-A374-5579-FE30-E795A4806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3476" y="786155"/>
            <a:ext cx="6977046" cy="507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% Energy from Wind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D4D385-3D27-955C-FD91-A00247C13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0251" y="773962"/>
            <a:ext cx="7063496" cy="513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 from Solar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C4AF8-43C9-F3B1-A36C-91EE36145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84122" y="786155"/>
            <a:ext cx="6775755" cy="492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% Energy from Solar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121F78-F783-7648-72A8-BF6F4F0F5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4860" y="762017"/>
            <a:ext cx="7074278" cy="514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Daily Minimum System Inertia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93184-34A0-AAA8-59D2-C062B8D0A1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20943" y="715389"/>
            <a:ext cx="7102113" cy="516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84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dirty="0"/>
              <a:t>ERCOT Inertia Trend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627B5F-6D3F-4315-13B4-90AC10E7A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93708" y="956977"/>
            <a:ext cx="7956585" cy="506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0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1"/>
            <a:r>
              <a:rPr lang="en-US" sz="2000" dirty="0"/>
              <a:t>BAL-001-TRE-2 FMEs and IMFR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0 FME in the month of September</a:t>
            </a:r>
          </a:p>
          <a:p>
            <a:pPr lvl="1"/>
            <a:r>
              <a:rPr lang="en-US" sz="2000" dirty="0"/>
              <a:t>Frequency Control Report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/>
              <a:t>PDCWG Meeting 10/10/2023</a:t>
            </a:r>
            <a:r>
              <a:rPr lang="en-US" sz="2000" kern="0" dirty="0"/>
              <a:t>	</a:t>
            </a:r>
          </a:p>
          <a:p>
            <a:pPr lvl="1"/>
            <a:r>
              <a:rPr lang="en-US" sz="2000" kern="0" dirty="0"/>
              <a:t>2024 Ancillary Service Methodology</a:t>
            </a:r>
          </a:p>
          <a:p>
            <a:pPr lvl="1"/>
            <a:r>
              <a:rPr lang="en-US" sz="2000" kern="0" dirty="0"/>
              <a:t>High Level Brief Analysis of the September 6, 2023 PRC Event</a:t>
            </a:r>
          </a:p>
          <a:p>
            <a:pPr lvl="1"/>
            <a:r>
              <a:rPr lang="en-US" sz="2000" kern="0" dirty="0"/>
              <a:t>ERCOT Analysis of Disturbances/Frequency Events</a:t>
            </a:r>
          </a:p>
          <a:p>
            <a:pPr lvl="1"/>
            <a:r>
              <a:rPr lang="en-US" sz="2000" kern="0" dirty="0"/>
              <a:t>ERCOT Frequency Control Metrics and Regulation Reports</a:t>
            </a:r>
          </a:p>
          <a:p>
            <a:pPr lvl="1"/>
            <a:r>
              <a:rPr lang="en-US" sz="2000" kern="0" dirty="0"/>
              <a:t>TRE Report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82796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463  MW/0.1 Hz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7F59E7-5CE3-C1B1-DED1-325D3FE5F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26110" y="772844"/>
            <a:ext cx="7072156" cy="51313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417CD2-E3FD-E966-A0CD-8A3F6A723086}"/>
              </a:ext>
            </a:extLst>
          </p:cNvPr>
          <p:cNvSpPr/>
          <p:nvPr/>
        </p:nvSpPr>
        <p:spPr>
          <a:xfrm>
            <a:off x="5784988" y="4265752"/>
            <a:ext cx="2092960" cy="512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IMFR Performance currently</a:t>
            </a:r>
          </a:p>
          <a:p>
            <a:pPr algn="ctr"/>
            <a:r>
              <a:rPr lang="en-US" sz="1100" dirty="0"/>
              <a:t> 1298.68 MW/0.1HZ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September 2023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CPS1 Performance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736CD6-EF6F-75BC-7192-C4BF98CF6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2153" y="743816"/>
            <a:ext cx="7199694" cy="523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RMS1 Performance of ERCOT Frequency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1894DD-ADBC-943D-B166-0FBE8C732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8832" y="890606"/>
            <a:ext cx="6986335" cy="507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15991</TotalTime>
  <Words>342</Words>
  <Application>Microsoft Office PowerPoint</Application>
  <PresentationFormat>On-screen Show (4:3)</PresentationFormat>
  <Paragraphs>74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Custom Design</vt:lpstr>
      <vt:lpstr>1_Office Theme</vt:lpstr>
      <vt:lpstr>PowerPoint Presentation</vt:lpstr>
      <vt:lpstr>Report Overview &amp; Notes</vt:lpstr>
      <vt:lpstr>Meeting Minutes</vt:lpstr>
      <vt:lpstr>Frequency Measurable Events Performance</vt:lpstr>
      <vt:lpstr>Interconnection Minimum Frequency Response (IMFR) Performance</vt:lpstr>
      <vt:lpstr>PowerPoint Presentation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ERCOT Daily Minimum System Inertia</vt:lpstr>
      <vt:lpstr>ERCOT Inertia Trend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Jackson, Jimmy R.</cp:lastModifiedBy>
  <cp:revision>815</cp:revision>
  <cp:lastPrinted>2021-08-03T14:43:19Z</cp:lastPrinted>
  <dcterms:created xsi:type="dcterms:W3CDTF">2010-04-12T23:12:02Z</dcterms:created>
  <dcterms:modified xsi:type="dcterms:W3CDTF">2023-10-30T20:02:40Z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2023-07-12T17:44:11Z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63e11289-6a55-4da5-bff3-6a8ee0b6bb8e</vt:lpwstr>
  </property>
  <property fmtid="{D5CDD505-2E9C-101B-9397-08002B2CF9AE}" pid="9" name="MSIP_Label_7084cbda-52b8-46fb-a7b7-cb5bd465ed85_ContentBits">
    <vt:lpwstr>0</vt:lpwstr>
  </property>
</Properties>
</file>