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62" r:id="rId5"/>
  </p:sldMasterIdLst>
  <p:notesMasterIdLst>
    <p:notesMasterId r:id="rId10"/>
  </p:notesMasterIdLst>
  <p:handoutMasterIdLst>
    <p:handoutMasterId r:id="rId11"/>
  </p:handoutMasterIdLst>
  <p:sldIdLst>
    <p:sldId id="260" r:id="rId6"/>
    <p:sldId id="2573" r:id="rId7"/>
    <p:sldId id="2578" r:id="rId8"/>
    <p:sldId id="257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3F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E567CC-71B9-465F-88BC-DAE56CDF8CC3}" v="1" dt="2023-02-17T22:20:12.9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27" autoAdjust="0"/>
    <p:restoredTop sz="96357" autoAdjust="0"/>
  </p:normalViewPr>
  <p:slideViewPr>
    <p:cSldViewPr showGuides="1">
      <p:cViewPr varScale="1">
        <p:scale>
          <a:sx n="89" d="100"/>
          <a:sy n="89" d="100"/>
        </p:scale>
        <p:origin x="105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7" d="100"/>
          <a:sy n="97" d="100"/>
        </p:scale>
        <p:origin x="357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196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24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19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6999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1669BDC-F321-4E0E-A3DB-2EA01CE18A28}"/>
              </a:ext>
            </a:extLst>
          </p:cNvPr>
          <p:cNvSpPr txBox="1"/>
          <p:nvPr userDrawn="1"/>
        </p:nvSpPr>
        <p:spPr>
          <a:xfrm>
            <a:off x="54675" y="645789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ERCOT 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94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209800"/>
            <a:ext cx="55537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/>
              <a:t>Status of Reliability Standard, VOLL and CONE Studies</a:t>
            </a:r>
          </a:p>
          <a:p>
            <a:pPr algn="l"/>
            <a:endParaRPr lang="en-US" sz="2800" i="1" dirty="0"/>
          </a:p>
          <a:p>
            <a:pPr algn="l"/>
            <a:r>
              <a:rPr lang="en-US" i="1" dirty="0"/>
              <a:t>Pete Warnken</a:t>
            </a:r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Supply Analysis Working Group</a:t>
            </a:r>
          </a:p>
          <a:p>
            <a:endParaRPr lang="en-US" dirty="0"/>
          </a:p>
          <a:p>
            <a:r>
              <a:rPr lang="en-US"/>
              <a:t>October 27, </a:t>
            </a:r>
            <a:r>
              <a:rPr lang="en-US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E100-D32A-4264-B2A1-5A3DE26C1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Reliability Standard Scenario Study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E72E79-B904-4747-BDE9-9E404F4B0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B5488D4A-3D7C-41A3-9DBF-F7406208C401}"/>
              </a:ext>
            </a:extLst>
          </p:cNvPr>
          <p:cNvSpPr txBox="1">
            <a:spLocks/>
          </p:cNvSpPr>
          <p:nvPr/>
        </p:nvSpPr>
        <p:spPr>
          <a:xfrm>
            <a:off x="342900" y="803033"/>
            <a:ext cx="8458200" cy="578004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0" kern="0" dirty="0">
                <a:latin typeface="Calibri" panose="020F0502020204030204" pitchFamily="34" charset="0"/>
                <a:cs typeface="Calibri" panose="020F0502020204030204" pitchFamily="34" charset="0"/>
              </a:rPr>
              <a:t>Public workshop, hosted by ERCOT, was held October 13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Time-shift errors with the existing load forecast requires loading corrected forecast files and rerunning SERVM to update 48-scenario results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Additional resource mix scenarios with more inverter-based resources than included in the “CDR Mix” scenario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Additional scenarios requested by the Commission</a:t>
            </a:r>
          </a:p>
          <a:p>
            <a:r>
              <a:rPr lang="en-US" sz="2400" b="0" kern="0" dirty="0">
                <a:latin typeface="Calibri" panose="020F0502020204030204" pitchFamily="34" charset="0"/>
                <a:cs typeface="Calibri" panose="020F0502020204030204" pitchFamily="34" charset="0"/>
              </a:rPr>
              <a:t>Will include “Customer Costs” as an additional cost reporting item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Expected to complete scenario simulations in time for the November 30 PUC Open Meeting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Prompt-year simulations for 2023 will commence during November</a:t>
            </a:r>
          </a:p>
          <a:p>
            <a:endParaRPr lang="en-US" sz="2400" b="0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E100-D32A-4264-B2A1-5A3DE26C1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Value of Lost Load (VOLL) Study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E72E79-B904-4747-BDE9-9E404F4B0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B5488D4A-3D7C-41A3-9DBF-F7406208C401}"/>
              </a:ext>
            </a:extLst>
          </p:cNvPr>
          <p:cNvSpPr txBox="1">
            <a:spLocks/>
          </p:cNvSpPr>
          <p:nvPr/>
        </p:nvSpPr>
        <p:spPr>
          <a:xfrm>
            <a:off x="342900" y="840807"/>
            <a:ext cx="8458200" cy="496751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Brattle Group selected as the contractor for the study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Also contracted with Lawrence Berkeley National Laboratory to adopt their VOLL survey instrument for ERCOT’s usage (LBNL already administering a VOLL survey for AEP Texas)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Study consists of two phases:</a:t>
            </a:r>
          </a:p>
          <a:p>
            <a:pPr marL="0" indent="0">
              <a:buNone/>
            </a:pPr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2400" u="sng" kern="0" dirty="0">
                <a:latin typeface="Calibri" panose="020F0502020204030204" pitchFamily="34" charset="0"/>
                <a:cs typeface="Calibri" panose="020F0502020204030204" pitchFamily="34" charset="0"/>
              </a:rPr>
              <a:t>Phase 1</a:t>
            </a:r>
          </a:p>
          <a:p>
            <a:pPr lvl="2"/>
            <a:r>
              <a:rPr lang="en-US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Evaluation of other VOLL studies for applicability to ERCOT</a:t>
            </a:r>
          </a:p>
          <a:p>
            <a:pPr lvl="2"/>
            <a:r>
              <a:rPr lang="en-US" sz="2000" b="0" kern="0" dirty="0">
                <a:latin typeface="Calibri" panose="020F0502020204030204" pitchFamily="34" charset="0"/>
                <a:cs typeface="Calibri" panose="020F0502020204030204" pitchFamily="34" charset="0"/>
              </a:rPr>
              <a:t>Develop macroeconomic benchmarks</a:t>
            </a:r>
          </a:p>
          <a:p>
            <a:pPr lvl="2"/>
            <a:r>
              <a:rPr lang="en-US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Determine scope, work plan and timeline for VOLL surveys (Phase 2)</a:t>
            </a:r>
          </a:p>
          <a:p>
            <a:pPr marL="0" indent="0">
              <a:buNone/>
            </a:pPr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2400" u="sng" kern="0" dirty="0">
                <a:latin typeface="Calibri" panose="020F0502020204030204" pitchFamily="34" charset="0"/>
                <a:cs typeface="Calibri" panose="020F0502020204030204" pitchFamily="34" charset="0"/>
              </a:rPr>
              <a:t>Phase 2</a:t>
            </a:r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: Development and administration of VOLL surveys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Complete all Phase 1 tasks in December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Targeting the kick-off of Phase 2 in early January</a:t>
            </a:r>
          </a:p>
        </p:txBody>
      </p:sp>
    </p:spTree>
    <p:extLst>
      <p:ext uri="{BB962C8B-B14F-4D97-AF65-F5344CB8AC3E}">
        <p14:creationId xmlns:p14="http://schemas.microsoft.com/office/powerpoint/2010/main" val="101765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E100-D32A-4264-B2A1-5A3DE26C1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Cost of New Entry (CONE) Study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E72E79-B904-4747-BDE9-9E404F4B0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B5488D4A-3D7C-41A3-9DBF-F7406208C401}"/>
              </a:ext>
            </a:extLst>
          </p:cNvPr>
          <p:cNvSpPr txBox="1">
            <a:spLocks/>
          </p:cNvSpPr>
          <p:nvPr/>
        </p:nvSpPr>
        <p:spPr>
          <a:xfrm>
            <a:off x="342900" y="840807"/>
            <a:ext cx="8458200" cy="51891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Received four study proposals in response to the Request for Proposals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Selected consultant will evaluate a range of reference technologies including gas-fired combustion turbines, gas-fired combined-cycle configurations, and solar/battery hybrid facilities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One of the deliverables will be a publicly available Excel Workbook that allows for inspection and manipulation of CONE inputs and formulas</a:t>
            </a:r>
          </a:p>
          <a:p>
            <a:pPr lvl="1"/>
            <a:r>
              <a:rPr lang="en-US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Use for future CONE updates between major CONE studies</a:t>
            </a:r>
          </a:p>
          <a:p>
            <a:pPr lvl="1"/>
            <a:r>
              <a:rPr lang="en-US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Conduct sensitivity analysis of CONE inputs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CONE study expected to </a:t>
            </a:r>
            <a:r>
              <a:rPr lang="en-US" sz="2400" kern="0">
                <a:latin typeface="Calibri" panose="020F0502020204030204" pitchFamily="34" charset="0"/>
                <a:cs typeface="Calibri" panose="020F0502020204030204" pitchFamily="34" charset="0"/>
              </a:rPr>
              <a:t>take four </a:t>
            </a:r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months after contract award</a:t>
            </a:r>
          </a:p>
          <a:p>
            <a:r>
              <a:rPr lang="en-US" sz="2400" kern="0" dirty="0">
                <a:latin typeface="Calibri" panose="020F0502020204030204" pitchFamily="34" charset="0"/>
                <a:cs typeface="Calibri" panose="020F0502020204030204" pitchFamily="34" charset="0"/>
              </a:rPr>
              <a:t>Several briefings planned for the PUC and Market Participants</a:t>
            </a:r>
          </a:p>
        </p:txBody>
      </p:sp>
    </p:spTree>
    <p:extLst>
      <p:ext uri="{BB962C8B-B14F-4D97-AF65-F5344CB8AC3E}">
        <p14:creationId xmlns:p14="http://schemas.microsoft.com/office/powerpoint/2010/main" val="186935239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63D459-1C05-483F-85D1-C9E478EC32CC}">
  <ds:schemaRefs>
    <ds:schemaRef ds:uri="http://www.w3.org/XML/1998/namespace"/>
    <ds:schemaRef ds:uri="http://schemas.microsoft.com/office/2006/metadata/properties"/>
    <ds:schemaRef ds:uri="http://purl.org/dc/elements/1.1/"/>
    <ds:schemaRef ds:uri="c34af464-7aa1-4edd-9be4-83dffc1cb926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D4020FB-76D3-4767-8F2F-518097B806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38817</TotalTime>
  <Words>320</Words>
  <Application>Microsoft Office PowerPoint</Application>
  <PresentationFormat>On-screen Show (4:3)</PresentationFormat>
  <Paragraphs>39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1_Office Theme</vt:lpstr>
      <vt:lpstr>PowerPoint Presentation</vt:lpstr>
      <vt:lpstr>Reliability Standard Scenario Study</vt:lpstr>
      <vt:lpstr>Value of Lost Load (VOLL) Study</vt:lpstr>
      <vt:lpstr>Cost of New Entry (CONE) Study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154</cp:revision>
  <cp:lastPrinted>2022-12-07T20:17:39Z</cp:lastPrinted>
  <dcterms:created xsi:type="dcterms:W3CDTF">2016-01-21T15:20:31Z</dcterms:created>
  <dcterms:modified xsi:type="dcterms:W3CDTF">2023-10-27T13:48:21Z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2023-08-21T21:00:16Z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9c944ced-d87b-4344-bf8b-4cc5dd33abcc</vt:lpwstr>
  </property>
  <property fmtid="{D5CDD505-2E9C-101B-9397-08002B2CF9AE}" pid="9" name="MSIP_Label_7084cbda-52b8-46fb-a7b7-cb5bd465ed85_ContentBits">
    <vt:lpwstr>0</vt:lpwstr>
  </property>
</Properties>
</file>