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56" r:id="rId2"/>
    <p:sldId id="267" r:id="rId3"/>
    <p:sldId id="269" r:id="rId4"/>
    <p:sldId id="268"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7" d="100"/>
          <a:sy n="67" d="100"/>
        </p:scale>
        <p:origin x="82" y="4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A13450-4CF3-4745-9550-7541FFD94A2B}" type="datetimeFigureOut">
              <a:rPr lang="en-US" smtClean="0"/>
              <a:t>10/27/2023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32BAD7-6ACB-44F4-B36D-40EA5E0A9754}" type="slidenum">
              <a:rPr lang="en-US" smtClean="0"/>
              <a:t>‹#›</a:t>
            </a:fld>
            <a:endParaRPr lang="en-US" dirty="0"/>
          </a:p>
        </p:txBody>
      </p:sp>
    </p:spTree>
    <p:extLst>
      <p:ext uri="{BB962C8B-B14F-4D97-AF65-F5344CB8AC3E}">
        <p14:creationId xmlns:p14="http://schemas.microsoft.com/office/powerpoint/2010/main" val="1634451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4004202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51693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753778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56458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24772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8129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7/08/2021</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144697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a:t>7/08/2021</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67051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7/08/2021</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311961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1569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226731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7/08/2021</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8E3C8A-25C0-43C8-8B90-29268A384E92}" type="slidenum">
              <a:rPr lang="en-US" smtClean="0"/>
              <a:t>‹#›</a:t>
            </a:fld>
            <a:endParaRPr lang="en-US" dirty="0"/>
          </a:p>
        </p:txBody>
      </p:sp>
    </p:spTree>
    <p:extLst>
      <p:ext uri="{BB962C8B-B14F-4D97-AF65-F5344CB8AC3E}">
        <p14:creationId xmlns:p14="http://schemas.microsoft.com/office/powerpoint/2010/main" val="1865201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68362"/>
            <a:ext cx="9144000" cy="2387600"/>
          </a:xfrm>
        </p:spPr>
        <p:txBody>
          <a:bodyPr/>
          <a:lstStyle/>
          <a:p>
            <a:r>
              <a:rPr lang="en-US" dirty="0"/>
              <a:t>Planning Working Group Update</a:t>
            </a:r>
          </a:p>
        </p:txBody>
      </p:sp>
      <p:sp>
        <p:nvSpPr>
          <p:cNvPr id="3" name="Subtitle 2"/>
          <p:cNvSpPr>
            <a:spLocks noGrp="1"/>
          </p:cNvSpPr>
          <p:nvPr>
            <p:ph type="subTitle" idx="1"/>
          </p:nvPr>
        </p:nvSpPr>
        <p:spPr>
          <a:xfrm>
            <a:off x="1524000" y="3518148"/>
            <a:ext cx="9144000" cy="2035364"/>
          </a:xfrm>
        </p:spPr>
        <p:txBody>
          <a:bodyPr>
            <a:normAutofit fontScale="85000" lnSpcReduction="20000"/>
          </a:bodyPr>
          <a:lstStyle/>
          <a:p>
            <a:r>
              <a:rPr lang="en-US" dirty="0"/>
              <a:t>To</a:t>
            </a:r>
          </a:p>
          <a:p>
            <a:pPr>
              <a:spcAft>
                <a:spcPts val="1000"/>
              </a:spcAft>
            </a:pPr>
            <a:r>
              <a:rPr lang="en-US" dirty="0"/>
              <a:t>Reliability and Operations Subcommittee</a:t>
            </a:r>
          </a:p>
          <a:p>
            <a:r>
              <a:rPr lang="en-US" dirty="0"/>
              <a:t>Alexandra Miller, PLWG Chair</a:t>
            </a:r>
          </a:p>
          <a:p>
            <a:r>
              <a:rPr lang="en-US" dirty="0"/>
              <a:t>Dylan Preas, PLWG Vice-Chair</a:t>
            </a:r>
          </a:p>
          <a:p>
            <a:br>
              <a:rPr lang="en-US" dirty="0"/>
            </a:br>
            <a:r>
              <a:rPr lang="en-US" dirty="0"/>
              <a:t>November 2, 2023</a:t>
            </a:r>
          </a:p>
        </p:txBody>
      </p:sp>
    </p:spTree>
    <p:extLst>
      <p:ext uri="{BB962C8B-B14F-4D97-AF65-F5344CB8AC3E}">
        <p14:creationId xmlns:p14="http://schemas.microsoft.com/office/powerpoint/2010/main" val="1319244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053" y="142290"/>
            <a:ext cx="10515600" cy="1325563"/>
          </a:xfrm>
        </p:spPr>
        <p:txBody>
          <a:bodyPr/>
          <a:lstStyle/>
          <a:p>
            <a:r>
              <a:rPr lang="en-US" sz="5400" dirty="0"/>
              <a:t>PLWG Activity Update – 10/18/23</a:t>
            </a:r>
            <a:endParaRPr lang="en-US" dirty="0"/>
          </a:p>
        </p:txBody>
      </p:sp>
      <p:sp>
        <p:nvSpPr>
          <p:cNvPr id="3" name="Content Placeholder 2"/>
          <p:cNvSpPr>
            <a:spLocks noGrp="1"/>
          </p:cNvSpPr>
          <p:nvPr>
            <p:ph idx="1"/>
          </p:nvPr>
        </p:nvSpPr>
        <p:spPr>
          <a:xfrm>
            <a:off x="595618" y="1467852"/>
            <a:ext cx="10947633" cy="5021847"/>
          </a:xfrm>
        </p:spPr>
        <p:txBody>
          <a:bodyPr>
            <a:normAutofit fontScale="92500" lnSpcReduction="10000"/>
          </a:bodyPr>
          <a:lstStyle/>
          <a:p>
            <a:pPr>
              <a:spcAft>
                <a:spcPts val="600"/>
              </a:spcAft>
            </a:pPr>
            <a:r>
              <a:rPr lang="en-US" sz="3200" b="1" dirty="0"/>
              <a:t>PGRR107</a:t>
            </a:r>
            <a:r>
              <a:rPr lang="en-US" sz="3200" dirty="0"/>
              <a:t> – (Related to NPRR 1180) – Inclusion of Forecasted Load in Planning Analyses </a:t>
            </a:r>
            <a:endParaRPr lang="en-US" sz="2800" dirty="0"/>
          </a:p>
          <a:p>
            <a:pPr lvl="1">
              <a:lnSpc>
                <a:spcPct val="100000"/>
              </a:lnSpc>
              <a:spcBef>
                <a:spcPts val="0"/>
              </a:spcBef>
            </a:pPr>
            <a:r>
              <a:rPr lang="en-US" sz="2800" dirty="0"/>
              <a:t>PLWG discussed comments filed by Oncor in collaboration with ERCOT staff.</a:t>
            </a:r>
          </a:p>
          <a:p>
            <a:pPr lvl="1">
              <a:lnSpc>
                <a:spcPct val="100000"/>
              </a:lnSpc>
              <a:spcBef>
                <a:spcPts val="0"/>
              </a:spcBef>
            </a:pPr>
            <a:r>
              <a:rPr lang="en-US" sz="2800" dirty="0"/>
              <a:t>PLWG consensus was to recommend approval of the PGRR</a:t>
            </a:r>
          </a:p>
          <a:p>
            <a:pPr>
              <a:spcBef>
                <a:spcPts val="2400"/>
              </a:spcBef>
            </a:pPr>
            <a:r>
              <a:rPr lang="en-US" sz="3200" b="1" dirty="0">
                <a:effectLst/>
                <a:latin typeface="Calibri" panose="020F0502020204030204" pitchFamily="34" charset="0"/>
                <a:ea typeface="Times New Roman" panose="02020603050405020304" pitchFamily="18" charset="0"/>
                <a:cs typeface="Times New Roman" panose="02020603050405020304" pitchFamily="18" charset="0"/>
              </a:rPr>
              <a:t>PGRR 109 – </a:t>
            </a:r>
            <a:r>
              <a:rPr lang="en-US" sz="3200" dirty="0">
                <a:effectLst/>
                <a:latin typeface="Calibri" panose="020F0502020204030204" pitchFamily="34" charset="0"/>
                <a:ea typeface="Times New Roman" panose="02020603050405020304" pitchFamily="18" charset="0"/>
                <a:cs typeface="Times New Roman" panose="02020603050405020304" pitchFamily="18" charset="0"/>
              </a:rPr>
              <a:t>Dynamic Model Review Process Improvement for IBR Modification</a:t>
            </a:r>
            <a:endParaRPr lang="en-US" sz="3200" dirty="0"/>
          </a:p>
          <a:p>
            <a:pPr lvl="1"/>
            <a:r>
              <a:rPr lang="en-US" sz="2800" dirty="0">
                <a:effectLst/>
                <a:latin typeface="Calibri" panose="020F0502020204030204" pitchFamily="34" charset="0"/>
                <a:ea typeface="Times New Roman" panose="02020603050405020304" pitchFamily="18" charset="0"/>
              </a:rPr>
              <a:t>Comments posted since previous meeting were reviewed. </a:t>
            </a:r>
          </a:p>
          <a:p>
            <a:pPr lvl="1"/>
            <a:r>
              <a:rPr lang="en-US" sz="2800" dirty="0">
                <a:effectLst/>
                <a:latin typeface="Calibri" panose="020F0502020204030204" pitchFamily="34" charset="0"/>
                <a:ea typeface="Times New Roman" panose="02020603050405020304" pitchFamily="18" charset="0"/>
              </a:rPr>
              <a:t>ERCOT staff shared a presentation addressing their response to TAEBA comments.</a:t>
            </a:r>
          </a:p>
          <a:p>
            <a:pPr lvl="1"/>
            <a:r>
              <a:rPr lang="en-US" sz="2800" dirty="0">
                <a:latin typeface="Calibri" panose="020F0502020204030204" pitchFamily="34" charset="0"/>
              </a:rPr>
              <a:t>ERCOT staff requested more time to review latest submission by Joint Commenters, and PLWG will discuss in November.</a:t>
            </a:r>
            <a:endParaRPr lang="en-US" sz="2800" dirty="0"/>
          </a:p>
        </p:txBody>
      </p:sp>
    </p:spTree>
    <p:extLst>
      <p:ext uri="{BB962C8B-B14F-4D97-AF65-F5344CB8AC3E}">
        <p14:creationId xmlns:p14="http://schemas.microsoft.com/office/powerpoint/2010/main" val="1948779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053" y="142290"/>
            <a:ext cx="10515600" cy="1325563"/>
          </a:xfrm>
        </p:spPr>
        <p:txBody>
          <a:bodyPr/>
          <a:lstStyle/>
          <a:p>
            <a:r>
              <a:rPr lang="en-US" sz="5400" dirty="0"/>
              <a:t>PLWG Activity Update – 10/18/23</a:t>
            </a:r>
            <a:endParaRPr lang="en-US" dirty="0"/>
          </a:p>
        </p:txBody>
      </p:sp>
      <p:sp>
        <p:nvSpPr>
          <p:cNvPr id="3" name="Content Placeholder 2"/>
          <p:cNvSpPr>
            <a:spLocks noGrp="1"/>
          </p:cNvSpPr>
          <p:nvPr>
            <p:ph idx="1"/>
          </p:nvPr>
        </p:nvSpPr>
        <p:spPr>
          <a:xfrm>
            <a:off x="462314" y="1286878"/>
            <a:ext cx="10947633" cy="5428831"/>
          </a:xfrm>
        </p:spPr>
        <p:txBody>
          <a:bodyPr>
            <a:normAutofit fontScale="85000" lnSpcReduction="20000"/>
          </a:bodyPr>
          <a:lstStyle/>
          <a:p>
            <a:pPr>
              <a:spcBef>
                <a:spcPts val="2400"/>
              </a:spcBef>
              <a:spcAft>
                <a:spcPts val="1200"/>
              </a:spcAft>
            </a:pPr>
            <a:r>
              <a:rPr lang="en-US" sz="3600" b="1" dirty="0">
                <a:effectLst/>
                <a:latin typeface="Calibri" panose="020F0502020204030204" pitchFamily="34" charset="0"/>
                <a:ea typeface="Times New Roman" panose="02020603050405020304" pitchFamily="18" charset="0"/>
                <a:cs typeface="Times New Roman" panose="02020603050405020304" pitchFamily="18" charset="0"/>
              </a:rPr>
              <a:t>PGRR112 - </a:t>
            </a:r>
            <a:r>
              <a:rPr lang="en-US" sz="3600" dirty="0">
                <a:effectLst/>
                <a:latin typeface="Calibri" panose="020F0502020204030204" pitchFamily="34" charset="0"/>
                <a:ea typeface="Times New Roman" panose="02020603050405020304" pitchFamily="18" charset="0"/>
                <a:cs typeface="Times New Roman" panose="02020603050405020304" pitchFamily="18" charset="0"/>
              </a:rPr>
              <a:t>Dynamic Data Model and Full Interconnection Study (FIS) Deadline for Quarterly Stability Assessment</a:t>
            </a:r>
          </a:p>
          <a:p>
            <a:pPr marL="800100" lvl="1" indent="-342900">
              <a:lnSpc>
                <a:spcPct val="115000"/>
              </a:lnSpc>
              <a:spcBef>
                <a:spcPts val="0"/>
              </a:spcBef>
              <a:buFont typeface="Symbol" panose="05050102010706020507" pitchFamily="18" charset="2"/>
              <a:buChar char=""/>
            </a:pPr>
            <a:r>
              <a:rPr lang="en-US" sz="2800" dirty="0">
                <a:effectLst/>
                <a:latin typeface="Calibri" panose="020F0502020204030204" pitchFamily="34" charset="0"/>
                <a:ea typeface="Times New Roman" panose="02020603050405020304" pitchFamily="18" charset="0"/>
                <a:cs typeface="Calibri" panose="020F0502020204030204" pitchFamily="34" charset="0"/>
              </a:rPr>
              <a:t>ERCOT provided an overview of PGRR112.</a:t>
            </a:r>
            <a:endParaRPr lang="en-US" sz="2800" dirty="0">
              <a:effectLst/>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15000"/>
              </a:lnSpc>
              <a:spcBef>
                <a:spcPts val="0"/>
              </a:spcBef>
              <a:buFont typeface="Symbol" panose="05050102010706020507" pitchFamily="18" charset="2"/>
              <a:buChar char=""/>
            </a:pPr>
            <a:r>
              <a:rPr lang="en-US" sz="2800" dirty="0">
                <a:effectLst/>
                <a:latin typeface="Calibri" panose="020F0502020204030204" pitchFamily="34" charset="0"/>
                <a:ea typeface="Times New Roman" panose="02020603050405020304" pitchFamily="18" charset="0"/>
                <a:cs typeface="Calibri" panose="020F0502020204030204" pitchFamily="34" charset="0"/>
              </a:rPr>
              <a:t>Stakeholder discussion included the following recommendations to ERCOT:</a:t>
            </a:r>
            <a:endParaRPr lang="en-US" sz="2800" dirty="0">
              <a:effectLst/>
              <a:latin typeface="Calibri" panose="020F0502020204030204" pitchFamily="34" charset="0"/>
              <a:ea typeface="Calibri" panose="020F0502020204030204" pitchFamily="34" charset="0"/>
              <a:cs typeface="Calibri" panose="020F0502020204030204" pitchFamily="34" charset="0"/>
            </a:endParaRPr>
          </a:p>
          <a:p>
            <a:pPr marL="1200150" lvl="2" indent="-285750">
              <a:lnSpc>
                <a:spcPct val="115000"/>
              </a:lnSpc>
              <a:spcBef>
                <a:spcPts val="0"/>
              </a:spcBef>
              <a:buFont typeface="Courier New" panose="02070309020205020404" pitchFamily="49" charset="0"/>
              <a:buChar char="o"/>
            </a:pPr>
            <a:r>
              <a:rPr lang="en-US" sz="2800" dirty="0">
                <a:effectLst/>
                <a:latin typeface="Calibri" panose="020F0502020204030204" pitchFamily="34" charset="0"/>
                <a:ea typeface="Times New Roman" panose="02020603050405020304" pitchFamily="18" charset="0"/>
                <a:cs typeface="Calibri" panose="020F0502020204030204" pitchFamily="34" charset="0"/>
              </a:rPr>
              <a:t>Related to the schedule for interactions between the IE and TSP, PGRR 112 should refer to the “final” dynamic model to clarify that the model should be submitted after the IE and TSP have reviewed it.</a:t>
            </a:r>
            <a:endParaRPr lang="en-US" sz="2800" dirty="0">
              <a:effectLst/>
              <a:latin typeface="Calibri" panose="020F0502020204030204" pitchFamily="34" charset="0"/>
              <a:ea typeface="Calibri" panose="020F0502020204030204" pitchFamily="34" charset="0"/>
              <a:cs typeface="Calibri" panose="020F0502020204030204" pitchFamily="34" charset="0"/>
            </a:endParaRPr>
          </a:p>
          <a:p>
            <a:pPr marL="1200150" lvl="2" indent="-285750">
              <a:lnSpc>
                <a:spcPct val="115000"/>
              </a:lnSpc>
              <a:spcBef>
                <a:spcPts val="0"/>
              </a:spcBef>
              <a:buFont typeface="Courier New" panose="02070309020205020404" pitchFamily="49" charset="0"/>
              <a:buChar char="o"/>
            </a:pPr>
            <a:r>
              <a:rPr lang="en-US" sz="2800" dirty="0">
                <a:effectLst/>
                <a:latin typeface="Calibri" panose="020F0502020204030204" pitchFamily="34" charset="0"/>
                <a:ea typeface="Times New Roman" panose="02020603050405020304" pitchFamily="18" charset="0"/>
                <a:cs typeface="Calibri" panose="020F0502020204030204" pitchFamily="34" charset="0"/>
              </a:rPr>
              <a:t>A language revision from </a:t>
            </a:r>
            <a:r>
              <a:rPr lang="en-US" sz="2800" i="1" dirty="0">
                <a:effectLst/>
                <a:latin typeface="Calibri" panose="020F0502020204030204" pitchFamily="34" charset="0"/>
                <a:ea typeface="Times New Roman" panose="02020603050405020304" pitchFamily="18" charset="0"/>
                <a:cs typeface="Calibri" panose="020F0502020204030204" pitchFamily="34" charset="0"/>
              </a:rPr>
              <a:t>30 Business Days</a:t>
            </a:r>
            <a:r>
              <a:rPr lang="en-US" sz="2800" dirty="0">
                <a:effectLst/>
                <a:latin typeface="Calibri" panose="020F0502020204030204" pitchFamily="34" charset="0"/>
                <a:ea typeface="Times New Roman" panose="02020603050405020304" pitchFamily="18" charset="0"/>
                <a:cs typeface="Calibri" panose="020F0502020204030204" pitchFamily="34" charset="0"/>
              </a:rPr>
              <a:t> to </a:t>
            </a:r>
            <a:r>
              <a:rPr lang="en-US" sz="2800" i="1" dirty="0">
                <a:effectLst/>
                <a:latin typeface="Calibri" panose="020F0502020204030204" pitchFamily="34" charset="0"/>
                <a:ea typeface="Times New Roman" panose="02020603050405020304" pitchFamily="18" charset="0"/>
                <a:cs typeface="Calibri" panose="020F0502020204030204" pitchFamily="34" charset="0"/>
              </a:rPr>
              <a:t>30 Days</a:t>
            </a:r>
            <a:r>
              <a:rPr lang="en-US" sz="2800" dirty="0">
                <a:effectLst/>
                <a:latin typeface="Calibri" panose="020F0502020204030204" pitchFamily="34" charset="0"/>
                <a:ea typeface="Times New Roman" panose="02020603050405020304" pitchFamily="18" charset="0"/>
                <a:cs typeface="Calibri" panose="020F0502020204030204" pitchFamily="34" charset="0"/>
              </a:rPr>
              <a:t> was suggested </a:t>
            </a:r>
            <a:r>
              <a:rPr lang="en-US" sz="2800" dirty="0">
                <a:latin typeface="Calibri" panose="020F0502020204030204" pitchFamily="34" charset="0"/>
                <a:ea typeface="Times New Roman" panose="02020603050405020304" pitchFamily="18" charset="0"/>
                <a:cs typeface="Calibri" panose="020F0502020204030204" pitchFamily="34" charset="0"/>
              </a:rPr>
              <a:t>due to</a:t>
            </a:r>
            <a:r>
              <a:rPr lang="en-US" sz="2800" dirty="0">
                <a:effectLst/>
                <a:latin typeface="Calibri" panose="020F0502020204030204" pitchFamily="34" charset="0"/>
                <a:ea typeface="Times New Roman" panose="02020603050405020304" pitchFamily="18" charset="0"/>
                <a:cs typeface="Calibri" panose="020F0502020204030204" pitchFamily="34" charset="0"/>
              </a:rPr>
              <a:t> the length of time and there could be a number of weekends or holidays to account for.</a:t>
            </a:r>
            <a:endParaRPr lang="en-US" sz="2800" dirty="0">
              <a:effectLst/>
              <a:latin typeface="Calibri" panose="020F0502020204030204" pitchFamily="34" charset="0"/>
              <a:ea typeface="Calibri" panose="020F0502020204030204" pitchFamily="34" charset="0"/>
              <a:cs typeface="Calibri" panose="020F0502020204030204" pitchFamily="34" charset="0"/>
            </a:endParaRPr>
          </a:p>
          <a:p>
            <a:pPr marL="1200150" lvl="2" indent="-285750">
              <a:lnSpc>
                <a:spcPct val="115000"/>
              </a:lnSpc>
              <a:spcBef>
                <a:spcPts val="0"/>
              </a:spcBef>
              <a:buFont typeface="Courier New" panose="02070309020205020404" pitchFamily="49" charset="0"/>
              <a:buChar char="o"/>
            </a:pPr>
            <a:r>
              <a:rPr lang="en-US" sz="2800" dirty="0">
                <a:effectLst/>
                <a:latin typeface="Calibri" panose="020F0502020204030204" pitchFamily="34" charset="0"/>
                <a:ea typeface="Times New Roman" panose="02020603050405020304" pitchFamily="18" charset="0"/>
                <a:cs typeface="Calibri" panose="020F0502020204030204" pitchFamily="34" charset="0"/>
              </a:rPr>
              <a:t>Since the </a:t>
            </a:r>
            <a:r>
              <a:rPr lang="en-US" sz="2800" i="1" dirty="0">
                <a:effectLst/>
                <a:latin typeface="Calibri" panose="020F0502020204030204" pitchFamily="34" charset="0"/>
                <a:ea typeface="Times New Roman" panose="02020603050405020304" pitchFamily="18" charset="0"/>
                <a:cs typeface="Calibri" panose="020F0502020204030204" pitchFamily="34" charset="0"/>
              </a:rPr>
              <a:t>final FIS study</a:t>
            </a:r>
            <a:r>
              <a:rPr lang="en-US" sz="2800" dirty="0">
                <a:effectLst/>
                <a:latin typeface="Calibri" panose="020F0502020204030204" pitchFamily="34" charset="0"/>
                <a:ea typeface="Times New Roman" panose="02020603050405020304" pitchFamily="18" charset="0"/>
                <a:cs typeface="Calibri" panose="020F0502020204030204" pitchFamily="34" charset="0"/>
              </a:rPr>
              <a:t> (reviewed by ERCOT) is to be submitted by the deadline, PGRR 112 should include a deadline for the submission of the </a:t>
            </a:r>
            <a:r>
              <a:rPr lang="en-US" sz="2800" i="1" dirty="0">
                <a:effectLst/>
                <a:latin typeface="Calibri" panose="020F0502020204030204" pitchFamily="34" charset="0"/>
                <a:ea typeface="Times New Roman" panose="02020603050405020304" pitchFamily="18" charset="0"/>
                <a:cs typeface="Calibri" panose="020F0502020204030204" pitchFamily="34" charset="0"/>
              </a:rPr>
              <a:t>draft</a:t>
            </a:r>
            <a:r>
              <a:rPr lang="en-US" sz="2800" dirty="0">
                <a:effectLst/>
                <a:latin typeface="Calibri" panose="020F0502020204030204" pitchFamily="34" charset="0"/>
                <a:ea typeface="Times New Roman" panose="02020603050405020304" pitchFamily="18" charset="0"/>
                <a:cs typeface="Calibri" panose="020F0502020204030204" pitchFamily="34" charset="0"/>
              </a:rPr>
              <a:t> FIS and model, which is reviewed by ERCOT as well.</a:t>
            </a:r>
            <a:endParaRPr lang="en-US" sz="2800" dirty="0">
              <a:effectLst/>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15000"/>
              </a:lnSpc>
              <a:spcBef>
                <a:spcPts val="0"/>
              </a:spcBef>
              <a:buFont typeface="Symbol" panose="05050102010706020507" pitchFamily="18" charset="2"/>
              <a:buChar char=""/>
            </a:pPr>
            <a:r>
              <a:rPr lang="en-US" sz="2800" dirty="0">
                <a:latin typeface="Calibri" panose="020F0502020204030204" pitchFamily="34" charset="0"/>
                <a:ea typeface="Times New Roman" panose="02020603050405020304" pitchFamily="18" charset="0"/>
                <a:cs typeface="Calibri" panose="020F0502020204030204" pitchFamily="34" charset="0"/>
              </a:rPr>
              <a:t>N</a:t>
            </a:r>
            <a:r>
              <a:rPr lang="en-US" sz="2800" dirty="0">
                <a:effectLst/>
                <a:latin typeface="Calibri" panose="020F0502020204030204" pitchFamily="34" charset="0"/>
                <a:ea typeface="Times New Roman" panose="02020603050405020304" pitchFamily="18" charset="0"/>
                <a:cs typeface="Calibri" panose="020F0502020204030204" pitchFamily="34" charset="0"/>
              </a:rPr>
              <a:t>o consensus was reached. PLWG will table PGRR 112 for further discussion at the November meeting.</a:t>
            </a:r>
            <a:endParaRPr lang="en-US" sz="28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0315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290"/>
            <a:ext cx="11086051" cy="1325563"/>
          </a:xfrm>
        </p:spPr>
        <p:txBody>
          <a:bodyPr>
            <a:normAutofit/>
          </a:bodyPr>
          <a:lstStyle/>
          <a:p>
            <a:r>
              <a:rPr lang="en-US" sz="5400" dirty="0"/>
              <a:t>PLWG – Open Action Items</a:t>
            </a:r>
            <a:endParaRPr lang="en-US" dirty="0"/>
          </a:p>
        </p:txBody>
      </p:sp>
      <p:sp>
        <p:nvSpPr>
          <p:cNvPr id="3" name="Content Placeholder 2"/>
          <p:cNvSpPr>
            <a:spLocks noGrp="1"/>
          </p:cNvSpPr>
          <p:nvPr>
            <p:ph idx="1"/>
          </p:nvPr>
        </p:nvSpPr>
        <p:spPr>
          <a:xfrm>
            <a:off x="595618" y="1467852"/>
            <a:ext cx="10947633" cy="5007089"/>
          </a:xfrm>
        </p:spPr>
        <p:txBody>
          <a:bodyPr>
            <a:normAutofit/>
          </a:bodyPr>
          <a:lstStyle/>
          <a:p>
            <a:r>
              <a:rPr lang="en-US" sz="3200" b="1" dirty="0"/>
              <a:t>Congestion Cost Test Implementation &amp; NPRR1070 </a:t>
            </a:r>
            <a:r>
              <a:rPr lang="en-US" sz="3200" dirty="0"/>
              <a:t>– Planning Criteria for GTC Exit Solutions</a:t>
            </a:r>
          </a:p>
          <a:p>
            <a:pPr lvl="1"/>
            <a:r>
              <a:rPr lang="en-US" sz="2800" dirty="0"/>
              <a:t>Remains tabled as ERCOT staff develops draft revision requests</a:t>
            </a:r>
          </a:p>
          <a:p>
            <a:r>
              <a:rPr lang="en-US" sz="3200" b="1" dirty="0"/>
              <a:t>NERC Standard FAC-002-4</a:t>
            </a:r>
            <a:r>
              <a:rPr lang="en-US" sz="3200" dirty="0"/>
              <a:t>: Qualified Change for the purpose of Facility Interconnection</a:t>
            </a:r>
          </a:p>
          <a:p>
            <a:pPr lvl="1"/>
            <a:r>
              <a:rPr lang="en-US" sz="2800" dirty="0"/>
              <a:t>Remains tabled as implementation advances</a:t>
            </a:r>
          </a:p>
          <a:p>
            <a:r>
              <a:rPr lang="en-US" sz="3200" b="1" dirty="0"/>
              <a:t>Input to SSWG Assumptions</a:t>
            </a:r>
          </a:p>
          <a:p>
            <a:pPr lvl="1"/>
            <a:r>
              <a:rPr lang="en-US" sz="2800" dirty="0"/>
              <a:t>To discuss at November meeting</a:t>
            </a:r>
          </a:p>
          <a:p>
            <a:pPr lvl="1"/>
            <a:endParaRPr lang="en-US" sz="2800" dirty="0"/>
          </a:p>
        </p:txBody>
      </p:sp>
    </p:spTree>
    <p:extLst>
      <p:ext uri="{BB962C8B-B14F-4D97-AF65-F5344CB8AC3E}">
        <p14:creationId xmlns:p14="http://schemas.microsoft.com/office/powerpoint/2010/main" val="2277361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Questions?</a:t>
            </a:r>
          </a:p>
        </p:txBody>
      </p:sp>
    </p:spTree>
    <p:extLst>
      <p:ext uri="{BB962C8B-B14F-4D97-AF65-F5344CB8AC3E}">
        <p14:creationId xmlns:p14="http://schemas.microsoft.com/office/powerpoint/2010/main" val="3317570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2704</TotalTime>
  <Words>342</Words>
  <Application>Microsoft Office PowerPoint</Application>
  <PresentationFormat>Widescreen</PresentationFormat>
  <Paragraphs>30</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Courier New</vt:lpstr>
      <vt:lpstr>Symbol</vt:lpstr>
      <vt:lpstr>Office Theme</vt:lpstr>
      <vt:lpstr>Planning Working Group Update</vt:lpstr>
      <vt:lpstr>PLWG Activity Update – 10/18/23</vt:lpstr>
      <vt:lpstr>PLWG Activity Update – 10/18/23</vt:lpstr>
      <vt:lpstr>PLWG – Open Action Items</vt:lpstr>
      <vt:lpstr>Questions?</vt:lpstr>
    </vt:vector>
  </TitlesOfParts>
  <Company>Pedernales Electric Cooperative,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Working Group Update</dc:title>
  <dc:creator>Dewitt, Charles</dc:creator>
  <cp:lastModifiedBy>EDFR_101623</cp:lastModifiedBy>
  <cp:revision>138</cp:revision>
  <dcterms:created xsi:type="dcterms:W3CDTF">2021-03-22T15:18:30Z</dcterms:created>
  <dcterms:modified xsi:type="dcterms:W3CDTF">2023-10-27T13:20:52Z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1ce7164-e805-4ab4-ac95-a582ab107225_Enabled">
    <vt:lpwstr>true</vt:lpwstr>
  </property>
  <property fmtid="{D5CDD505-2E9C-101B-9397-08002B2CF9AE}" pid="3" name="MSIP_Label_81ce7164-e805-4ab4-ac95-a582ab107225_SetDate">
    <vt:lpwstr>2023-02-22T17:19:51Z</vt:lpwstr>
  </property>
  <property fmtid="{D5CDD505-2E9C-101B-9397-08002B2CF9AE}" pid="4" name="MSIP_Label_81ce7164-e805-4ab4-ac95-a582ab107225_Method">
    <vt:lpwstr>Privileged</vt:lpwstr>
  </property>
  <property fmtid="{D5CDD505-2E9C-101B-9397-08002B2CF9AE}" pid="5" name="MSIP_Label_81ce7164-e805-4ab4-ac95-a582ab107225_Name">
    <vt:lpwstr>Public</vt:lpwstr>
  </property>
  <property fmtid="{D5CDD505-2E9C-101B-9397-08002B2CF9AE}" pid="6" name="MSIP_Label_81ce7164-e805-4ab4-ac95-a582ab107225_SiteId">
    <vt:lpwstr>34c5e68e-b374-47fe-91da-0e3d638792fb</vt:lpwstr>
  </property>
  <property fmtid="{D5CDD505-2E9C-101B-9397-08002B2CF9AE}" pid="7" name="MSIP_Label_81ce7164-e805-4ab4-ac95-a582ab107225_ActionId">
    <vt:lpwstr>2faea785-853e-46b5-8b20-5e49bf39d443</vt:lpwstr>
  </property>
  <property fmtid="{D5CDD505-2E9C-101B-9397-08002B2CF9AE}" pid="8" name="MSIP_Label_81ce7164-e805-4ab4-ac95-a582ab107225_ContentBits">
    <vt:lpwstr>0</vt:lpwstr>
  </property>
</Properties>
</file>