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6" r:id="rId6"/>
    <p:sldId id="261" r:id="rId7"/>
    <p:sldId id="272" r:id="rId8"/>
    <p:sldId id="271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898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0655" autoAdjust="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>
        <p:scale>
          <a:sx n="1" d="2"/>
          <a:sy n="1" d="2"/>
        </p:scale>
        <p:origin x="3403" y="48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E7F456E-01A6-4013-ACA5-F5492591A24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4983A3-9B9B-4D61-97C9-B9E239A3159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F32FC-4BD9-442A-A8C6-51598C909FE3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EABE74-7A97-4D17-8390-42ADD25C33C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42C1DBD-1052-425E-BF3C-983304BED57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EEFA9E-C190-4F5C-8394-BD5F1CD55C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48019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6371FA-A98D-41E8-93F4-09945841298A}" type="datetimeFigureOut">
              <a:rPr lang="en-US" smtClean="0"/>
              <a:t>10/25/2023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289C57-55D7-40A4-A101-E74FAC7A092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9902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289C57-55D7-40A4-A101-E74FAC7A092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0539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svg"/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12.svg"/><Relationship Id="rId4" Type="http://schemas.openxmlformats.org/officeDocument/2006/relationships/image" Target="../media/image11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16040" y="3429000"/>
            <a:ext cx="4941771" cy="2128042"/>
          </a:xfrm>
        </p:spPr>
        <p:txBody>
          <a:bodyPr anchor="b">
            <a:noAutofit/>
          </a:bodyPr>
          <a:lstStyle>
            <a:lvl1pPr algn="l">
              <a:defRPr sz="3600" spc="15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16041" y="5586890"/>
            <a:ext cx="4941770" cy="396660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A04F1E16-9A84-4D0E-9706-79C396AF6A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9358" t="23650" b="-1"/>
          <a:stretch/>
        </p:blipFill>
        <p:spPr>
          <a:xfrm>
            <a:off x="0" y="0"/>
            <a:ext cx="9488312" cy="5054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6826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mart Ar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E786F69D-D4FA-4075-A7EC-8D31A184F6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590800" cy="1027906"/>
            <a:chOff x="0" y="0"/>
            <a:chExt cx="2590800" cy="1027906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66988B2D-0240-4256-8268-4B9FF1E72363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0" y="0"/>
              <a:ext cx="259080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8EEAAE1-3D04-41C3-B2D2-B3BEF34C3B27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704850" cy="102790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SmartArt Placeholder 6">
            <a:extLst>
              <a:ext uri="{FF2B5EF4-FFF2-40B4-BE49-F238E27FC236}">
                <a16:creationId xmlns:a16="http://schemas.microsoft.com/office/drawing/2014/main" id="{156CA116-0F6E-4EE9-B34F-03BA07161A7A}"/>
              </a:ext>
            </a:extLst>
          </p:cNvPr>
          <p:cNvSpPr>
            <a:spLocks noGrp="1"/>
          </p:cNvSpPr>
          <p:nvPr>
            <p:ph type="dgm" sz="quarter" idx="15"/>
          </p:nvPr>
        </p:nvSpPr>
        <p:spPr>
          <a:xfrm>
            <a:off x="838200" y="2111375"/>
            <a:ext cx="10515600" cy="3744913"/>
          </a:xfrm>
        </p:spPr>
        <p:txBody>
          <a:bodyPr/>
          <a:lstStyle/>
          <a:p>
            <a:r>
              <a:rPr lang="en-US"/>
              <a:t>Click icon to add SmartArt graphic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3115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raphic 10">
            <a:extLst>
              <a:ext uri="{FF2B5EF4-FFF2-40B4-BE49-F238E27FC236}">
                <a16:creationId xmlns:a16="http://schemas.microsoft.com/office/drawing/2014/main" id="{9D2AF524-D4B4-4A3A-9CE4-EDAFE1D5A3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2113884" y="0"/>
            <a:ext cx="10078116" cy="6858000"/>
          </a:xfrm>
          <a:custGeom>
            <a:avLst/>
            <a:gdLst>
              <a:gd name="connsiteX0" fmla="*/ 3793236 w 10078116"/>
              <a:gd name="connsiteY0" fmla="*/ 6858000 h 6858000"/>
              <a:gd name="connsiteX1" fmla="*/ 0 w 10078116"/>
              <a:gd name="connsiteY1" fmla="*/ 0 h 6858000"/>
              <a:gd name="connsiteX2" fmla="*/ 10078116 w 10078116"/>
              <a:gd name="connsiteY2" fmla="*/ 0 h 6858000"/>
              <a:gd name="connsiteX3" fmla="*/ 10078116 w 10078116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078116" h="6858000">
                <a:moveTo>
                  <a:pt x="3793236" y="6858000"/>
                </a:moveTo>
                <a:lnTo>
                  <a:pt x="0" y="0"/>
                </a:lnTo>
                <a:lnTo>
                  <a:pt x="10078116" y="0"/>
                </a:lnTo>
                <a:lnTo>
                  <a:pt x="10078116" y="6858000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3987A5-99A6-4B33-BAAF-5315963538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5272533"/>
            <a:ext cx="4296508" cy="953298"/>
          </a:xfrm>
        </p:spPr>
        <p:txBody>
          <a:bodyPr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3BABF6CA-407C-4BF0-8234-1321A676E75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06751" y="1507772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5">
            <a:extLst>
              <a:ext uri="{FF2B5EF4-FFF2-40B4-BE49-F238E27FC236}">
                <a16:creationId xmlns:a16="http://schemas.microsoft.com/office/drawing/2014/main" id="{76D8129B-5B68-421C-968C-3663C86EFC7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72808" y="2584097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" name="Text Placeholder 15">
            <a:extLst>
              <a:ext uri="{FF2B5EF4-FFF2-40B4-BE49-F238E27FC236}">
                <a16:creationId xmlns:a16="http://schemas.microsoft.com/office/drawing/2014/main" id="{6C741DCA-8EBD-44F5-9D38-E938A628ADC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479233" y="3660422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15">
            <a:extLst>
              <a:ext uri="{FF2B5EF4-FFF2-40B4-BE49-F238E27FC236}">
                <a16:creationId xmlns:a16="http://schemas.microsoft.com/office/drawing/2014/main" id="{5C43C6B1-A1BD-4A90-8B4B-F361C1BEDD2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2063433" y="4736748"/>
            <a:ext cx="2141764" cy="514350"/>
          </a:xfrm>
        </p:spPr>
        <p:txBody>
          <a:bodyPr anchor="ctr">
            <a:no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4" name="Text Placeholder 15">
            <a:extLst>
              <a:ext uri="{FF2B5EF4-FFF2-40B4-BE49-F238E27FC236}">
                <a16:creationId xmlns:a16="http://schemas.microsoft.com/office/drawing/2014/main" id="{0C66E1BD-33F0-4B94-BF94-CD4698F85C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01536" y="1613528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 dirty="0"/>
              <a:t>Click to edit master text style</a:t>
            </a:r>
          </a:p>
        </p:txBody>
      </p:sp>
      <p:sp>
        <p:nvSpPr>
          <p:cNvPr id="35" name="Text Placeholder 15">
            <a:extLst>
              <a:ext uri="{FF2B5EF4-FFF2-40B4-BE49-F238E27FC236}">
                <a16:creationId xmlns:a16="http://schemas.microsoft.com/office/drawing/2014/main" id="{2D4661B1-6559-407A-9AEC-A46A0570AE8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86029" y="268256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6" name="Text Placeholder 15">
            <a:extLst>
              <a:ext uri="{FF2B5EF4-FFF2-40B4-BE49-F238E27FC236}">
                <a16:creationId xmlns:a16="http://schemas.microsoft.com/office/drawing/2014/main" id="{DCC983F7-6A25-42C0-811C-EA32138C5B8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5576938" y="3755394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37" name="Text Placeholder 15">
            <a:extLst>
              <a:ext uri="{FF2B5EF4-FFF2-40B4-BE49-F238E27FC236}">
                <a16:creationId xmlns:a16="http://schemas.microsoft.com/office/drawing/2014/main" id="{E83DA0EB-27DD-416A-8DA5-4AFDC8587E5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175280" y="4824430"/>
            <a:ext cx="5102680" cy="1010842"/>
          </a:xfrm>
        </p:spPr>
        <p:txBody>
          <a:bodyPr anchor="t">
            <a:normAutofit/>
          </a:bodyPr>
          <a:lstStyle>
            <a:lvl1pPr marL="0" indent="0" algn="l">
              <a:lnSpc>
                <a:spcPct val="100000"/>
              </a:lnSpc>
              <a:buNone/>
              <a:defRPr sz="1400" spc="50" baseline="0"/>
            </a:lvl1pPr>
          </a:lstStyle>
          <a:p>
            <a:pPr lvl="0"/>
            <a:r>
              <a:rPr lang="en-US"/>
              <a:t>Click to edit master text style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74DC36F-5D3E-439D-80B5-32633FC34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710A8A-CEC9-4787-A745-C28DD965F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9143" y="6356350"/>
            <a:ext cx="377598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62BD04-8F01-472A-9456-4702A2218B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10874" y="6356350"/>
            <a:ext cx="542925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D3795F91-C721-4363-956D-756673AE79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353515" y="502393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AC14461-E27D-413D-B31A-47B74646AF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759917" y="3948451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D6AEA4C-7710-4829-BA87-8DD77F1593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173453" y="2872686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E9BD473E-6203-491C-87AC-54AC0AB233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86263" y="1796083"/>
            <a:ext cx="1513211" cy="0"/>
          </a:xfrm>
          <a:prstGeom prst="line">
            <a:avLst/>
          </a:prstGeom>
          <a:ln w="6350">
            <a:solidFill>
              <a:schemeClr val="tx1"/>
            </a:solidFill>
          </a:ln>
        </p:spPr>
        <p:style>
          <a:lnRef idx="1">
            <a:schemeClr val="accent5"/>
          </a:lnRef>
          <a:fillRef idx="0">
            <a:schemeClr val="accent5"/>
          </a:fillRef>
          <a:effectRef idx="0">
            <a:schemeClr val="accent5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5259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nten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EE24E1DB-1F20-4C28-8069-D9219D1F8B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39434" t="20278" b="22673"/>
          <a:stretch/>
        </p:blipFill>
        <p:spPr>
          <a:xfrm>
            <a:off x="25785" y="0"/>
            <a:ext cx="4368030" cy="391239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933700" y="572757"/>
            <a:ext cx="8421688" cy="1644984"/>
          </a:xfrm>
        </p:spPr>
        <p:txBody>
          <a:bodyPr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933700" y="2883877"/>
            <a:ext cx="3924300" cy="864157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933700" y="3834606"/>
            <a:ext cx="3924300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7410173" y="2883877"/>
            <a:ext cx="3943627" cy="864157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410173" y="3834606"/>
            <a:ext cx="3943627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4519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38250" y="522515"/>
            <a:ext cx="9710646" cy="1377306"/>
          </a:xfrm>
        </p:spPr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43104" y="3023393"/>
            <a:ext cx="2882475" cy="768371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9B20CF-6B91-4562-B799-0ABDAEBC0D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43104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374FC39-67F6-42EA-BCD1-F69AE2F0F22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647665" y="3023393"/>
            <a:ext cx="2896671" cy="768371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</a:pPr>
            <a:r>
              <a:rPr lang="en-US"/>
              <a:t>CLICK TO EDIT MASTER TEXT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6EE64B-44BF-4634-97BC-5ED74C6DF28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7665" y="3834606"/>
            <a:ext cx="2896671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1F60A771-8BBC-4565-AB09-402DA7CB278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8066421" y="3023393"/>
            <a:ext cx="2882475" cy="768371"/>
          </a:xfrm>
        </p:spPr>
        <p:txBody>
          <a:bodyPr anchor="ctr" anchorCtr="0">
            <a:noAutofit/>
          </a:bodyPr>
          <a:lstStyle>
            <a:lvl1pPr marL="0" indent="0">
              <a:buNone/>
              <a:defRPr lang="en-US" sz="20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464A9BD-B815-4632-8F54-6EB70E48BAFF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6421" y="3834606"/>
            <a:ext cx="2882475" cy="1997867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/>
            </a:lvl1pPr>
            <a:lvl2pPr marL="457200" indent="0">
              <a:lnSpc>
                <a:spcPct val="100000"/>
              </a:lnSpc>
              <a:buNone/>
              <a:defRPr sz="1400" spc="50" baseline="0"/>
            </a:lvl2pPr>
            <a:lvl3pPr marL="914400" indent="0">
              <a:lnSpc>
                <a:spcPct val="100000"/>
              </a:lnSpc>
              <a:buNone/>
              <a:defRPr sz="1400" spc="50" baseline="0"/>
            </a:lvl3pPr>
            <a:lvl4pPr marL="1371600" indent="0">
              <a:lnSpc>
                <a:spcPct val="100000"/>
              </a:lnSpc>
              <a:buNone/>
              <a:defRPr sz="1400" spc="50" baseline="0"/>
            </a:lvl4pPr>
            <a:lvl5pPr marL="1828800" indent="0">
              <a:lnSpc>
                <a:spcPct val="100000"/>
              </a:lnSpc>
              <a:buNone/>
              <a:defRPr sz="1400" spc="50" baseline="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2368EF4-1233-48C7-8DB5-75844BFCD5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238376" cy="3105150"/>
            <a:chOff x="0" y="0"/>
            <a:chExt cx="2238376" cy="3105150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463D7850-C2A6-43CE-BBE4-8E81A0A593BF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1238250" cy="3105150"/>
            </a:xfrm>
            <a:prstGeom prst="line">
              <a:avLst/>
            </a:prstGeom>
            <a:ln w="31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EBAD3E03-2E3B-440C-9105-6F9D33006D66}"/>
                </a:ext>
              </a:extLst>
            </p:cNvPr>
            <p:cNvCxnSpPr>
              <a:cxnSpLocks/>
            </p:cNvCxnSpPr>
            <p:nvPr userDrawn="1"/>
          </p:nvCxnSpPr>
          <p:spPr>
            <a:xfrm flipH="1">
              <a:off x="0" y="0"/>
              <a:ext cx="2238376" cy="24765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118896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6875" y="954593"/>
            <a:ext cx="5111750" cy="1921958"/>
          </a:xfrm>
        </p:spPr>
        <p:txBody>
          <a:bodyPr anchor="b"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3660774"/>
            <a:ext cx="5111750" cy="192195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74AA03A-263D-4B5F-B05B-7D6923A9A4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4762501" cy="5186363"/>
            <a:chOff x="0" y="0"/>
            <a:chExt cx="4762501" cy="5186363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0" y="876300"/>
              <a:ext cx="4762500" cy="162877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768C87F-B9C3-4DFF-8454-F3F52CE4346B}"/>
                </a:ext>
              </a:extLst>
            </p:cNvPr>
            <p:cNvCxnSpPr>
              <a:cxnSpLocks/>
            </p:cNvCxnSpPr>
            <p:nvPr userDrawn="1"/>
          </p:nvCxnSpPr>
          <p:spPr>
            <a:xfrm flipH="1" flipV="1">
              <a:off x="2638425" y="0"/>
              <a:ext cx="2124076" cy="5186363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Date Placeholder 6">
            <a:extLst>
              <a:ext uri="{FF2B5EF4-FFF2-40B4-BE49-F238E27FC236}">
                <a16:creationId xmlns:a16="http://schemas.microsoft.com/office/drawing/2014/main" id="{71F34533-9677-48AF-9374-976825F4BB7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22" name="Footer Placeholder 7">
            <a:extLst>
              <a:ext uri="{FF2B5EF4-FFF2-40B4-BE49-F238E27FC236}">
                <a16:creationId xmlns:a16="http://schemas.microsoft.com/office/drawing/2014/main" id="{4FAB8A26-B99E-4F96-8327-A932A14F2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24" name="Slide Number Placeholder 8">
            <a:extLst>
              <a:ext uri="{FF2B5EF4-FFF2-40B4-BE49-F238E27FC236}">
                <a16:creationId xmlns:a16="http://schemas.microsoft.com/office/drawing/2014/main" id="{EB0962D2-BCC3-48AB-A769-2A7327D29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780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000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losing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267200" y="351693"/>
            <a:ext cx="4179570" cy="2453652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2107620"/>
          </a:xfr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1400" spc="5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ED3361C9-310A-4255-A94E-B77588962D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3176938" cy="6858000"/>
          </a:xfrm>
          <a:prstGeom prst="rect">
            <a:avLst/>
          </a:prstGeom>
        </p:spPr>
      </p:pic>
      <p:sp>
        <p:nvSpPr>
          <p:cNvPr id="9" name="Date Placeholder 6">
            <a:extLst>
              <a:ext uri="{FF2B5EF4-FFF2-40B4-BE49-F238E27FC236}">
                <a16:creationId xmlns:a16="http://schemas.microsoft.com/office/drawing/2014/main" id="{BF358517-D7B7-40D0-A9D0-B650C80898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10" name="Footer Placeholder 7">
            <a:extLst>
              <a:ext uri="{FF2B5EF4-FFF2-40B4-BE49-F238E27FC236}">
                <a16:creationId xmlns:a16="http://schemas.microsoft.com/office/drawing/2014/main" id="{6026D44C-0B39-4DE1-A0FC-5615DDAAE3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11" name="Slide Number Placeholder 8">
            <a:extLst>
              <a:ext uri="{FF2B5EF4-FFF2-40B4-BE49-F238E27FC236}">
                <a16:creationId xmlns:a16="http://schemas.microsoft.com/office/drawing/2014/main" id="{0F8222B4-B618-42C4-8BDB-D2E4DF2F2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1404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Agend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D514C6BF-376E-43E8-881D-2E76742699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18301" r="28341" b="23071"/>
          <a:stretch/>
        </p:blipFill>
        <p:spPr>
          <a:xfrm>
            <a:off x="5488815" y="0"/>
            <a:ext cx="6703185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F0A9B92-C2D0-466A-A680-A35832C452B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33500" y="291403"/>
            <a:ext cx="2895600" cy="2054606"/>
          </a:xfrm>
        </p:spPr>
        <p:txBody>
          <a:bodyPr anchor="b">
            <a:noAutofit/>
          </a:bodyPr>
          <a:lstStyle>
            <a:lvl1pPr>
              <a:defRPr sz="28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A41CE6-5A88-4C5C-B2A4-6A5D2153B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33500" y="2924175"/>
            <a:ext cx="2895600" cy="2519363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2pPr>
            <a:lvl3pPr marL="9144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3pPr>
            <a:lvl4pPr marL="13716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4pPr>
            <a:lvl5pPr marL="1828800" indent="0">
              <a:lnSpc>
                <a:spcPct val="150000"/>
              </a:lnSpc>
              <a:buNone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9F5093-3C53-4152-B8FE-0522E079526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333500" y="6356350"/>
            <a:ext cx="985157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27F11D-8AF8-44D6-A48B-D8C7779B8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669886" y="6356349"/>
            <a:ext cx="2482842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9.27 Summary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C0879-6B0F-4AF6-A997-EC61DA8964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536305" y="6356350"/>
            <a:ext cx="987552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2124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7A1CF8B-3479-49A3-A30E-2F2ECE9620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953250" y="-25401"/>
            <a:ext cx="5238750" cy="6902451"/>
            <a:chOff x="6953250" y="-25401"/>
            <a:chExt cx="5238750" cy="6902451"/>
          </a:xfrm>
        </p:grpSpPr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49FBD260-5143-4B12-B9F8-33E48D548909}"/>
                </a:ext>
              </a:extLst>
            </p:cNvPr>
            <p:cNvCxnSpPr/>
            <p:nvPr userDrawn="1"/>
          </p:nvCxnSpPr>
          <p:spPr>
            <a:xfrm>
              <a:off x="9096375" y="1497012"/>
              <a:ext cx="309562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D87F08D6-2CA7-4A5A-BE34-07113DCA535D}"/>
                </a:ext>
              </a:extLst>
            </p:cNvPr>
            <p:cNvCxnSpPr/>
            <p:nvPr userDrawn="1"/>
          </p:nvCxnSpPr>
          <p:spPr>
            <a:xfrm flipH="1">
              <a:off x="6953250" y="-25401"/>
              <a:ext cx="3790950" cy="6902451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3A3821F-4537-4AE7-8829-C2E3AE60F6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62075" y="612949"/>
            <a:ext cx="5111750" cy="2263602"/>
          </a:xfrm>
        </p:spPr>
        <p:txBody>
          <a:bodyPr anchor="b"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FD4279-EA62-4397-878A-73F4948DB1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62075" y="3660774"/>
            <a:ext cx="5111750" cy="2263602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buNone/>
              <a:defRPr sz="1400" spc="5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1EBF9-6826-475B-8079-C1112899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2192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2023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726A3-DF54-47D2-8C3A-34FD43A19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463800" y="6356350"/>
            <a:ext cx="347980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RCWG 9.27.23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CD125A-4493-4967-9146-841D0EF3B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735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Brea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phic 4">
            <a:extLst>
              <a:ext uri="{FF2B5EF4-FFF2-40B4-BE49-F238E27FC236}">
                <a16:creationId xmlns:a16="http://schemas.microsoft.com/office/drawing/2014/main" id="{F05D2CCB-CCFC-4A8A-ADA9-C1E4D13B96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828675"/>
            <a:ext cx="5876925" cy="520065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15B3628-62D7-4A6D-A79F-34DE91DBA31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991350" y="522514"/>
            <a:ext cx="4179570" cy="3341857"/>
          </a:xfrm>
        </p:spPr>
        <p:txBody>
          <a:bodyPr anchor="b">
            <a:noAutofit/>
          </a:bodyPr>
          <a:lstStyle>
            <a:lvl1pPr algn="l">
              <a:defRPr sz="3600" spc="15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457758-A125-4CEA-A3D5-CBD010417B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91350" y="3931859"/>
            <a:ext cx="4179570" cy="3651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6995123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08AF2DB4-A973-4307-B59C-6058A138835C}"/>
              </a:ext>
            </a:extLst>
          </p:cNvPr>
          <p:cNvSpPr>
            <a:spLocks noGrp="1"/>
          </p:cNvSpPr>
          <p:nvPr>
            <p:ph type="chart" sz="quarter" idx="13"/>
          </p:nvPr>
        </p:nvSpPr>
        <p:spPr>
          <a:xfrm>
            <a:off x="838200" y="2111608"/>
            <a:ext cx="10515600" cy="3744912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77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5C4E19-B78B-4E39-B661-7E6A2E6C500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Table Placeholder 7">
            <a:extLst>
              <a:ext uri="{FF2B5EF4-FFF2-40B4-BE49-F238E27FC236}">
                <a16:creationId xmlns:a16="http://schemas.microsoft.com/office/drawing/2014/main" id="{C3975522-461E-4D79-B5B9-BF9471B54688}"/>
              </a:ext>
            </a:extLst>
          </p:cNvPr>
          <p:cNvSpPr>
            <a:spLocks noGrp="1"/>
          </p:cNvSpPr>
          <p:nvPr>
            <p:ph type="tbl" sz="quarter" idx="14"/>
          </p:nvPr>
        </p:nvSpPr>
        <p:spPr>
          <a:xfrm>
            <a:off x="838200" y="2111381"/>
            <a:ext cx="10515600" cy="3744913"/>
          </a:xfrm>
        </p:spPr>
        <p:txBody>
          <a:bodyPr/>
          <a:lstStyle/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E085D26-FA83-4414-959E-98936A7726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B52E93-DE4C-4341-8D83-F0230E38B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67230-4A0F-4B18-8BA9-C3B2FDD5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68003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AEE644D4-F9A4-4237-BD5C-4B97ABA933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0"/>
            <a:ext cx="5581650" cy="685800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BDAC7E4E-FE06-4E90-8107-6B543E551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/>
          <p:nvPr userDrawn="1"/>
        </p:nvCxnSpPr>
        <p:spPr>
          <a:xfrm flipV="1">
            <a:off x="2209800" y="0"/>
            <a:ext cx="243840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C2FF67A8-55FA-435D-A18C-96D63D22B5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657724" y="2809875"/>
            <a:ext cx="6696075" cy="1909763"/>
          </a:xfrm>
        </p:spPr>
        <p:txBody>
          <a:bodyPr anchor="b">
            <a:noAutofit/>
          </a:bodyPr>
          <a:lstStyle>
            <a:lvl1pPr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104828DA-5EC5-4A00-9A7B-CD9668EF24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7725" y="5028803"/>
            <a:ext cx="6696074" cy="365125"/>
          </a:xfrm>
        </p:spPr>
        <p:txBody>
          <a:bodyPr anchor="ctr" anchorCtr="0">
            <a:noAutofit/>
          </a:bodyPr>
          <a:lstStyle>
            <a:lvl1pPr marL="0" indent="0" algn="l">
              <a:buNone/>
              <a:defRPr sz="16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303E9A-96BC-4283-A6E1-5948AEB119F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676774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A19C49-052B-4D3E-B227-1D787463CE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743699" y="6356350"/>
            <a:ext cx="2543175" cy="365125"/>
          </a:xfrm>
        </p:spPr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5E724A-95F0-41B6-A77E-EDD067272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658350" y="6356350"/>
            <a:ext cx="1695450" cy="365125"/>
          </a:xfrm>
        </p:spPr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3065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4 Peopl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3C911F2-9041-416A-B83C-F23B354E06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334250" y="0"/>
            <a:ext cx="4857750" cy="1724025"/>
            <a:chOff x="7334250" y="0"/>
            <a:chExt cx="4857750" cy="1724025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E4B72DA-52CB-4D39-A342-8857B4D959B2}"/>
                </a:ext>
              </a:extLst>
            </p:cNvPr>
            <p:cNvCxnSpPr/>
            <p:nvPr userDrawn="1"/>
          </p:nvCxnSpPr>
          <p:spPr>
            <a:xfrm flipH="1" flipV="1">
              <a:off x="7334250" y="0"/>
              <a:ext cx="4857750" cy="76200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21D9BCDA-DFB7-41A4-A7C7-CEE86CEDCBE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1487150" y="0"/>
              <a:ext cx="704850" cy="1724025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8567" y="892177"/>
            <a:ext cx="9577983" cy="1325563"/>
          </a:xfrm>
        </p:spPr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487181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228568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487181" y="5464114"/>
            <a:ext cx="1845511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836914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578300" y="5084524"/>
            <a:ext cx="233081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36913" y="5478796"/>
            <a:ext cx="1855949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8" name="Picture Placeholder 10">
            <a:extLst>
              <a:ext uri="{FF2B5EF4-FFF2-40B4-BE49-F238E27FC236}">
                <a16:creationId xmlns:a16="http://schemas.microsoft.com/office/drawing/2014/main" id="{4EBC7D6F-397D-4C5A-AA62-F683F88531A2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32757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2pPr marL="0" indent="0" algn="ctr">
              <a:spcBef>
                <a:spcPts val="0"/>
              </a:spcBef>
              <a:buNone/>
              <a:defRPr sz="1400"/>
            </a:lvl2pPr>
          </a:lstStyle>
          <a:p>
            <a:pPr lvl="1"/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068964" y="5084524"/>
            <a:ext cx="2317707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327577" y="5478796"/>
            <a:ext cx="1845511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747458" y="2886074"/>
            <a:ext cx="1845511" cy="1845511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488845" y="5084524"/>
            <a:ext cx="2317706" cy="343061"/>
          </a:xfrm>
        </p:spPr>
        <p:txBody>
          <a:bodyPr anchor="ctr">
            <a:noAutofit/>
          </a:bodyPr>
          <a:lstStyle>
            <a:lvl1pPr marL="0" indent="0" algn="ctr">
              <a:buNone/>
              <a:defRPr lang="en-US" sz="140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7458" y="5464114"/>
            <a:ext cx="1845510" cy="660747"/>
          </a:xfrm>
        </p:spPr>
        <p:txBody>
          <a:bodyPr anchor="t">
            <a:normAutofit/>
          </a:bodyPr>
          <a:lstStyle>
            <a:lvl1pPr marL="0" indent="0" algn="ctr">
              <a:buNone/>
              <a:defRPr lang="en-US" sz="1000" kern="1200" spc="150" baseline="0" dirty="0" smtClean="0">
                <a:solidFill>
                  <a:schemeClr val="tx1"/>
                </a:solidFill>
                <a:latin typeface="+mn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/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2278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Slide 8 Peopl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187AAB93-862D-455E-9E73-3D0DAEFDEDB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473953"/>
            <a:ext cx="12192000" cy="5621336"/>
            <a:chOff x="0" y="473953"/>
            <a:chExt cx="12192000" cy="5621336"/>
          </a:xfrm>
        </p:grpSpPr>
        <p:pic>
          <p:nvPicPr>
            <p:cNvPr id="13" name="Graphic 12">
              <a:extLst>
                <a:ext uri="{FF2B5EF4-FFF2-40B4-BE49-F238E27FC236}">
                  <a16:creationId xmlns:a16="http://schemas.microsoft.com/office/drawing/2014/main" id="{B0DFD584-E5CF-41EF-B51E-679CE22DDF9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473953"/>
              <a:ext cx="2057400" cy="1647825"/>
            </a:xfrm>
            <a:prstGeom prst="rect">
              <a:avLst/>
            </a:prstGeom>
          </p:spPr>
        </p:pic>
        <p:pic>
          <p:nvPicPr>
            <p:cNvPr id="14" name="Graphic 13">
              <a:extLst>
                <a:ext uri="{FF2B5EF4-FFF2-40B4-BE49-F238E27FC236}">
                  <a16:creationId xmlns:a16="http://schemas.microsoft.com/office/drawing/2014/main" id="{E5C02DDF-25A6-42C7-9525-F279CE2095C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1049000" y="5180889"/>
              <a:ext cx="1143000" cy="914400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81CF3B5C-31C4-46BA-9FAD-72DF917A84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00168" y="892177"/>
            <a:ext cx="9088438" cy="1135899"/>
          </a:xfrm>
        </p:spPr>
        <p:txBody>
          <a:bodyPr>
            <a:noAutofit/>
          </a:bodyPr>
          <a:lstStyle>
            <a:lvl1pPr algn="ctr">
              <a:defRPr lang="en-US" sz="2800" kern="1200" spc="150" baseline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B0BDE76A-30A6-4268-9656-28A484C3DCC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877176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Font typeface="Arial" panose="020B0604020202020204" pitchFamily="34" charset="0"/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59CD1F-9DFB-4048-9B9B-2BD7D4EC6400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500168" y="3570485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6" name="Text Placeholder 2">
            <a:extLst>
              <a:ext uri="{FF2B5EF4-FFF2-40B4-BE49-F238E27FC236}">
                <a16:creationId xmlns:a16="http://schemas.microsoft.com/office/drawing/2014/main" id="{A02C0876-23F7-41FA-9AC9-721097D1A3CD}"/>
              </a:ext>
            </a:extLst>
          </p:cNvPr>
          <p:cNvSpPr>
            <a:spLocks noGrp="1"/>
          </p:cNvSpPr>
          <p:nvPr>
            <p:ph type="body" idx="21" hasCustomPrompt="1"/>
          </p:nvPr>
        </p:nvSpPr>
        <p:spPr>
          <a:xfrm>
            <a:off x="1500168" y="3779603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17" name="Picture Placeholder 10">
            <a:extLst>
              <a:ext uri="{FF2B5EF4-FFF2-40B4-BE49-F238E27FC236}">
                <a16:creationId xmlns:a16="http://schemas.microsoft.com/office/drawing/2014/main" id="{C4CA5C9C-91D5-44B1-A82A-A49732B4691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226270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572D0301-10F1-41B4-BEF8-C53FA4D66214}"/>
              </a:ext>
            </a:extLst>
          </p:cNvPr>
          <p:cNvSpPr>
            <a:spLocks noGrp="1"/>
          </p:cNvSpPr>
          <p:nvPr>
            <p:ph type="body" idx="18" hasCustomPrompt="1"/>
          </p:nvPr>
        </p:nvSpPr>
        <p:spPr>
          <a:xfrm>
            <a:off x="3849262" y="3570485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7ADEB263-F204-4A78-A5E0-7361EFE0B921}"/>
              </a:ext>
            </a:extLst>
          </p:cNvPr>
          <p:cNvSpPr>
            <a:spLocks noGrp="1"/>
          </p:cNvSpPr>
          <p:nvPr>
            <p:ph type="body" idx="22" hasCustomPrompt="1"/>
          </p:nvPr>
        </p:nvSpPr>
        <p:spPr>
          <a:xfrm>
            <a:off x="3849262" y="3779603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32" name="Picture Placeholder 10">
            <a:extLst>
              <a:ext uri="{FF2B5EF4-FFF2-40B4-BE49-F238E27FC236}">
                <a16:creationId xmlns:a16="http://schemas.microsoft.com/office/drawing/2014/main" id="{1938DB4D-239F-4E8E-8802-0470B0131189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665558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E767B9DE-7410-43CC-90CF-52D67EF03D48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6198355" y="3570485"/>
            <a:ext cx="2105135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28" name="Text Placeholder 2">
            <a:extLst>
              <a:ext uri="{FF2B5EF4-FFF2-40B4-BE49-F238E27FC236}">
                <a16:creationId xmlns:a16="http://schemas.microsoft.com/office/drawing/2014/main" id="{103678F5-B025-46E2-BD45-E77861487165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6095999" y="3779603"/>
            <a:ext cx="2299855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19" name="Picture Placeholder 10">
            <a:extLst>
              <a:ext uri="{FF2B5EF4-FFF2-40B4-BE49-F238E27FC236}">
                <a16:creationId xmlns:a16="http://schemas.microsoft.com/office/drawing/2014/main" id="{92E6B581-A522-4758-A9A4-8B9C7B860CF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136814" y="2428875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E13DFE1F-4534-4828-990E-B052F51FC65C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8759806" y="3570485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29" name="Text Placeholder 2">
            <a:extLst>
              <a:ext uri="{FF2B5EF4-FFF2-40B4-BE49-F238E27FC236}">
                <a16:creationId xmlns:a16="http://schemas.microsoft.com/office/drawing/2014/main" id="{7E3F385B-4DD9-4F3C-A02B-179B9FA61292}"/>
              </a:ext>
            </a:extLst>
          </p:cNvPr>
          <p:cNvSpPr>
            <a:spLocks noGrp="1"/>
          </p:cNvSpPr>
          <p:nvPr>
            <p:ph type="body" idx="24" hasCustomPrompt="1"/>
          </p:nvPr>
        </p:nvSpPr>
        <p:spPr>
          <a:xfrm>
            <a:off x="8744480" y="3779603"/>
            <a:ext cx="1844126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5" name="Picture Placeholder 10">
            <a:extLst>
              <a:ext uri="{FF2B5EF4-FFF2-40B4-BE49-F238E27FC236}">
                <a16:creationId xmlns:a16="http://schemas.microsoft.com/office/drawing/2014/main" id="{1EBAEB1D-A7F9-4F90-B642-4277D3802BAB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1877176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4" name="Text Placeholder 2">
            <a:extLst>
              <a:ext uri="{FF2B5EF4-FFF2-40B4-BE49-F238E27FC236}">
                <a16:creationId xmlns:a16="http://schemas.microsoft.com/office/drawing/2014/main" id="{22930C5B-603C-494E-A467-8B394D01D406}"/>
              </a:ext>
            </a:extLst>
          </p:cNvPr>
          <p:cNvSpPr>
            <a:spLocks noGrp="1"/>
          </p:cNvSpPr>
          <p:nvPr>
            <p:ph type="body" idx="25" hasCustomPrompt="1"/>
          </p:nvPr>
        </p:nvSpPr>
        <p:spPr>
          <a:xfrm>
            <a:off x="1500168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2" name="Text Placeholder 2">
            <a:extLst>
              <a:ext uri="{FF2B5EF4-FFF2-40B4-BE49-F238E27FC236}">
                <a16:creationId xmlns:a16="http://schemas.microsoft.com/office/drawing/2014/main" id="{540C455F-A23B-493F-B95E-AB485D91DA6A}"/>
              </a:ext>
            </a:extLst>
          </p:cNvPr>
          <p:cNvSpPr>
            <a:spLocks noGrp="1"/>
          </p:cNvSpPr>
          <p:nvPr>
            <p:ph type="body" idx="33" hasCustomPrompt="1"/>
          </p:nvPr>
        </p:nvSpPr>
        <p:spPr>
          <a:xfrm>
            <a:off x="1500168" y="5638439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56" name="Picture Placeholder 10">
            <a:extLst>
              <a:ext uri="{FF2B5EF4-FFF2-40B4-BE49-F238E27FC236}">
                <a16:creationId xmlns:a16="http://schemas.microsoft.com/office/drawing/2014/main" id="{9461A69E-14C8-4325-89AF-D4257C1C05BA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4226270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9" name="Text Placeholder 2">
            <a:extLst>
              <a:ext uri="{FF2B5EF4-FFF2-40B4-BE49-F238E27FC236}">
                <a16:creationId xmlns:a16="http://schemas.microsoft.com/office/drawing/2014/main" id="{6D1C374C-DAF7-40EF-B279-4EC7A2AFE6A2}"/>
              </a:ext>
            </a:extLst>
          </p:cNvPr>
          <p:cNvSpPr>
            <a:spLocks noGrp="1"/>
          </p:cNvSpPr>
          <p:nvPr>
            <p:ph type="body" idx="30" hasCustomPrompt="1"/>
          </p:nvPr>
        </p:nvSpPr>
        <p:spPr>
          <a:xfrm>
            <a:off x="3849262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3" name="Text Placeholder 2">
            <a:extLst>
              <a:ext uri="{FF2B5EF4-FFF2-40B4-BE49-F238E27FC236}">
                <a16:creationId xmlns:a16="http://schemas.microsoft.com/office/drawing/2014/main" id="{421FF438-E4E8-4643-BCB3-4A1C12429042}"/>
              </a:ext>
            </a:extLst>
          </p:cNvPr>
          <p:cNvSpPr>
            <a:spLocks noGrp="1"/>
          </p:cNvSpPr>
          <p:nvPr>
            <p:ph type="body" idx="34" hasCustomPrompt="1"/>
          </p:nvPr>
        </p:nvSpPr>
        <p:spPr>
          <a:xfrm>
            <a:off x="3849262" y="5638439"/>
            <a:ext cx="1828800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33" name="Picture Placeholder 10">
            <a:extLst>
              <a:ext uri="{FF2B5EF4-FFF2-40B4-BE49-F238E27FC236}">
                <a16:creationId xmlns:a16="http://schemas.microsoft.com/office/drawing/2014/main" id="{E029C5CA-EDDA-4BF9-9051-8B09E98EE1E2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665558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0" name="Text Placeholder 2">
            <a:extLst>
              <a:ext uri="{FF2B5EF4-FFF2-40B4-BE49-F238E27FC236}">
                <a16:creationId xmlns:a16="http://schemas.microsoft.com/office/drawing/2014/main" id="{D4FEDD19-A7BA-45BB-93A0-F1E896C9F26D}"/>
              </a:ext>
            </a:extLst>
          </p:cNvPr>
          <p:cNvSpPr>
            <a:spLocks noGrp="1"/>
          </p:cNvSpPr>
          <p:nvPr>
            <p:ph type="body" idx="31" hasCustomPrompt="1"/>
          </p:nvPr>
        </p:nvSpPr>
        <p:spPr>
          <a:xfrm>
            <a:off x="6339926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4" name="Text Placeholder 2">
            <a:extLst>
              <a:ext uri="{FF2B5EF4-FFF2-40B4-BE49-F238E27FC236}">
                <a16:creationId xmlns:a16="http://schemas.microsoft.com/office/drawing/2014/main" id="{A12F0175-7AEE-46B1-9590-D4A427680DC7}"/>
              </a:ext>
            </a:extLst>
          </p:cNvPr>
          <p:cNvSpPr>
            <a:spLocks noGrp="1"/>
          </p:cNvSpPr>
          <p:nvPr>
            <p:ph type="body" idx="35" hasCustomPrompt="1"/>
          </p:nvPr>
        </p:nvSpPr>
        <p:spPr>
          <a:xfrm>
            <a:off x="6339926" y="5638439"/>
            <a:ext cx="1813474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</a:t>
            </a:r>
          </a:p>
        </p:txBody>
      </p:sp>
      <p:sp>
        <p:nvSpPr>
          <p:cNvPr id="58" name="Picture Placeholder 10">
            <a:extLst>
              <a:ext uri="{FF2B5EF4-FFF2-40B4-BE49-F238E27FC236}">
                <a16:creationId xmlns:a16="http://schemas.microsoft.com/office/drawing/2014/main" id="{622ED9F4-EB9B-4588-8501-BFECB846EE73}"/>
              </a:ext>
            </a:extLst>
          </p:cNvPr>
          <p:cNvSpPr>
            <a:spLocks noGrp="1"/>
          </p:cNvSpPr>
          <p:nvPr>
            <p:ph type="pic" sz="quarter" idx="29"/>
          </p:nvPr>
        </p:nvSpPr>
        <p:spPr>
          <a:xfrm>
            <a:off x="9136814" y="4287711"/>
            <a:ext cx="1066800" cy="1066800"/>
          </a:xfrm>
          <a:solidFill>
            <a:schemeClr val="tx1"/>
          </a:solidFill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900">
                <a:solidFill>
                  <a:sysClr val="windowText" lastClr="000000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61" name="Text Placeholder 2">
            <a:extLst>
              <a:ext uri="{FF2B5EF4-FFF2-40B4-BE49-F238E27FC236}">
                <a16:creationId xmlns:a16="http://schemas.microsoft.com/office/drawing/2014/main" id="{5026D39F-46AB-4680-9A52-F367344A3531}"/>
              </a:ext>
            </a:extLst>
          </p:cNvPr>
          <p:cNvSpPr>
            <a:spLocks noGrp="1"/>
          </p:cNvSpPr>
          <p:nvPr>
            <p:ph type="body" idx="32" hasCustomPrompt="1"/>
          </p:nvPr>
        </p:nvSpPr>
        <p:spPr>
          <a:xfrm>
            <a:off x="8759806" y="5429321"/>
            <a:ext cx="1828800" cy="202838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lang="en-US" sz="1050" kern="1200" spc="150" baseline="0" dirty="0" smtClean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65" name="Text Placeholder 2">
            <a:extLst>
              <a:ext uri="{FF2B5EF4-FFF2-40B4-BE49-F238E27FC236}">
                <a16:creationId xmlns:a16="http://schemas.microsoft.com/office/drawing/2014/main" id="{04E11FE2-6320-4E8C-A5B3-8104AF329ADA}"/>
              </a:ext>
            </a:extLst>
          </p:cNvPr>
          <p:cNvSpPr>
            <a:spLocks noGrp="1"/>
          </p:cNvSpPr>
          <p:nvPr>
            <p:ph type="body" idx="36" hasCustomPrompt="1"/>
          </p:nvPr>
        </p:nvSpPr>
        <p:spPr>
          <a:xfrm>
            <a:off x="8744480" y="5638439"/>
            <a:ext cx="1844126" cy="343061"/>
          </a:xfrm>
        </p:spPr>
        <p:txBody>
          <a:bodyPr anchor="t" anchorCtr="0">
            <a:noAutofit/>
          </a:bodyPr>
          <a:lstStyle>
            <a:lvl1pPr marL="0" indent="0" algn="ctr">
              <a:buNone/>
              <a:defRPr lang="en-US" sz="900" kern="1200" spc="150" baseline="0" dirty="0" smtClean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55C16C-AA88-4BBF-8040-11ECFED61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560E3-F935-488F-8F0E-191D7B6B54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9CD8B2-CC23-467F-B0EE-2CC06D630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900">
                <a:solidFill>
                  <a:srgbClr val="898989"/>
                </a:solidFill>
              </a:defRPr>
            </a:lvl1pPr>
          </a:lstStyle>
          <a:p>
            <a:fld id="{A49DFD55-3C28-40EF-9E31-A92D2E4017F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12064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F4C17E5-24ED-44BC-BA50-02EF90355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430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33D101-3AF0-4F06-90ED-B83615C36C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AE9FDE-AF95-49F8-A927-35A23C9E65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2E900D-8FF9-4E80-860D-89C2D3B4E4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66A0C-1415-46A3-A1FF-BE18C70873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9DFD55-3C28-40EF-9E31-A92D2E4017F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90612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1" r:id="rId4"/>
    <p:sldLayoutId id="2147483666" r:id="rId5"/>
    <p:sldLayoutId id="2147483667" r:id="rId6"/>
    <p:sldLayoutId id="2147483654" r:id="rId7"/>
    <p:sldLayoutId id="2147483663" r:id="rId8"/>
    <p:sldLayoutId id="2147483662" r:id="rId9"/>
    <p:sldLayoutId id="2147483668" r:id="rId10"/>
    <p:sldLayoutId id="2147483652" r:id="rId11"/>
    <p:sldLayoutId id="2147483653" r:id="rId12"/>
    <p:sldLayoutId id="2147483660" r:id="rId13"/>
    <p:sldLayoutId id="2147483664" r:id="rId14"/>
    <p:sldLayoutId id="2147483665" r:id="rId15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E75451-6A4B-484B-9ED1-353CCE25B0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6040" y="3429000"/>
            <a:ext cx="4941771" cy="2128042"/>
          </a:xfrm>
        </p:spPr>
        <p:txBody>
          <a:bodyPr/>
          <a:lstStyle/>
          <a:p>
            <a:r>
              <a:rPr lang="en-US" sz="4400" dirty="0"/>
              <a:t>RCWG 10.25.23</a:t>
            </a:r>
          </a:p>
        </p:txBody>
      </p:sp>
    </p:spTree>
    <p:extLst>
      <p:ext uri="{BB962C8B-B14F-4D97-AF65-F5344CB8AC3E}">
        <p14:creationId xmlns:p14="http://schemas.microsoft.com/office/powerpoint/2010/main" val="2586058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18FC28-E0BD-4387-B8BE-9965D1A57F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6875" y="0"/>
            <a:ext cx="5111750" cy="1921958"/>
          </a:xfrm>
        </p:spPr>
        <p:txBody>
          <a:bodyPr/>
          <a:lstStyle/>
          <a:p>
            <a:r>
              <a:rPr lang="en-US" sz="3600" dirty="0"/>
              <a:t>NPRR1179</a:t>
            </a:r>
            <a:r>
              <a:rPr lang="en-US" dirty="0"/>
              <a:t>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19BCA-B61F-4EA6-A1FB-CCA3BD8506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476875" y="2352091"/>
            <a:ext cx="5111750" cy="3654426"/>
          </a:xfrm>
        </p:spPr>
        <p:txBody>
          <a:bodyPr>
            <a:normAutofit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Submitted by ERCOT 5.04.23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Modifies existing dispute process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Expansion of recovery of reasonable RUC related fuel costs and penalties that exceed the fuel index price used by ERCOT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For verification purposes, ERCOT will review applicable invoices, contracts, and attestations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Quick implementation, minimal to no system impact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endParaRPr lang="en-US" sz="1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560550-EE65-43CE-B899-F421E74287A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35E32A-1A8C-43D2-9C6E-12887B4DE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Meeting Summary 10.25.23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4B8313-9270-4128-8674-3A3E42B80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86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0637-CCAA-425E-A57A-6205AFDC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36874"/>
            <a:ext cx="9710646" cy="1377306"/>
          </a:xfrm>
        </p:spPr>
        <p:txBody>
          <a:bodyPr/>
          <a:lstStyle/>
          <a:p>
            <a:r>
              <a:rPr lang="en-US" sz="3600" dirty="0"/>
              <a:t>NPRR1179 - OUTSTANDING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1C395-6BC4-4F00-B40B-069DBBB7C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104" y="2192882"/>
            <a:ext cx="2882475" cy="768371"/>
          </a:xfrm>
        </p:spPr>
        <p:txBody>
          <a:bodyPr/>
          <a:lstStyle/>
          <a:p>
            <a:r>
              <a:rPr lang="en-US" sz="2800" u="sng" dirty="0"/>
              <a:t>ISSUE #1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16151-9486-4A03-AE3A-F1CC562E0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6125" y="2809024"/>
            <a:ext cx="2882475" cy="3218937"/>
          </a:xfrm>
        </p:spPr>
        <p:txBody>
          <a:bodyPr>
            <a:normAutofit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Resource RUC’d and purchases fuel to operate during committed period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Resource trips offline during commitment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b="1" dirty="0"/>
              <a:t>What should be recoverable?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59236-37DD-4582-A2A0-3F9A13A3B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237" y="2192882"/>
            <a:ext cx="2896671" cy="768371"/>
          </a:xfrm>
        </p:spPr>
        <p:txBody>
          <a:bodyPr/>
          <a:lstStyle/>
          <a:p>
            <a:r>
              <a:rPr lang="en-US" sz="2800" u="sng" dirty="0"/>
              <a:t>PROPOSAL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CCF0F-F0BB-42D7-B3C2-C29336739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546329" y="2809024"/>
            <a:ext cx="3001713" cy="3548552"/>
          </a:xfrm>
        </p:spPr>
        <p:txBody>
          <a:bodyPr>
            <a:normAutofit fontScale="77500" lnSpcReduction="20000"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Constellation proposed draft language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QSE/RE should make reasonable effort to sell fuel 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Any residual values provided to ERCOT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dirty="0"/>
              <a:t>Fuel able to be stored for later use should not be recoverable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2300" b="1" dirty="0"/>
              <a:t>Net fuel costs and related penalties should be recoverable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endParaRPr lang="en-US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939793-2181-4A3D-9C5A-CE676CC83EC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061566" y="2192881"/>
            <a:ext cx="2882475" cy="768371"/>
          </a:xfrm>
        </p:spPr>
        <p:txBody>
          <a:bodyPr/>
          <a:lstStyle/>
          <a:p>
            <a:r>
              <a:rPr lang="en-US" sz="2800" u="sng" dirty="0"/>
              <a:t>NEXT STEPS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9FA0B0D-7B36-4D63-86BD-20E6E1B6A0D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1566" y="2792246"/>
            <a:ext cx="2743201" cy="1997867"/>
          </a:xfrm>
        </p:spPr>
        <p:txBody>
          <a:bodyPr>
            <a:normAutofit/>
          </a:bodyPr>
          <a:lstStyle/>
          <a:p>
            <a:r>
              <a:rPr lang="en-US" sz="1800" dirty="0"/>
              <a:t>The group agreed on the proposed solution on    9.27. ERCOT is submitting comments.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86AD343-7149-4E7C-BD28-3080F259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865CC01-A53B-495A-820C-BEC2680E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Meeting Summary 10.25.23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AE81C1E-A7C3-40CD-9C11-0C03A222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5207CB64-0FE6-3C5D-253E-F7BCBF41D04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022" y="4513669"/>
            <a:ext cx="751560" cy="176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429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CA0637-CCAA-425E-A57A-6205AFDC8B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38250" y="336874"/>
            <a:ext cx="9710646" cy="1377306"/>
          </a:xfrm>
        </p:spPr>
        <p:txBody>
          <a:bodyPr/>
          <a:lstStyle/>
          <a:p>
            <a:r>
              <a:rPr lang="en-US" sz="3600" dirty="0"/>
              <a:t>NPRR1179 - OUTSTANDING ISSUES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1C395-6BC4-4F00-B40B-069DBBB7C0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43104" y="2192882"/>
            <a:ext cx="2882475" cy="768371"/>
          </a:xfrm>
        </p:spPr>
        <p:txBody>
          <a:bodyPr/>
          <a:lstStyle/>
          <a:p>
            <a:r>
              <a:rPr lang="en-US" sz="2800" u="sng" dirty="0"/>
              <a:t>ISSUE #2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D16151-9486-4A03-AE3A-F1CC562E05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156125" y="2829191"/>
            <a:ext cx="2882475" cy="3218937"/>
          </a:xfrm>
        </p:spPr>
        <p:txBody>
          <a:bodyPr>
            <a:normAutofit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Actual heat rate during dispute period can deviate from verifiable costs average heat rate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b="1" dirty="0"/>
              <a:t>How should ERCOT handle this situation?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DE59236-37DD-4582-A2A0-3F9A13A3B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237" y="2192882"/>
            <a:ext cx="2896671" cy="768371"/>
          </a:xfrm>
        </p:spPr>
        <p:txBody>
          <a:bodyPr/>
          <a:lstStyle/>
          <a:p>
            <a:r>
              <a:rPr lang="en-US" sz="2800" u="sng" dirty="0"/>
              <a:t>PROPOSAL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E1CCF0F-F0BB-42D7-B3C2-C29336739F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237" y="2829191"/>
            <a:ext cx="2896671" cy="3042776"/>
          </a:xfrm>
        </p:spPr>
        <p:txBody>
          <a:bodyPr>
            <a:normAutofit fontScale="92500" lnSpcReduction="20000"/>
          </a:bodyPr>
          <a:lstStyle/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ERCOT proposed draft language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Cap actual heat rate at 120% of verifiable costs average heat rate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dirty="0"/>
              <a:t>If actual heat rate exceeds 120% attestation and explanation is accepted</a:t>
            </a:r>
          </a:p>
          <a:p>
            <a:pPr marL="285750" indent="-285750">
              <a:buFont typeface="Tenorite" panose="00000500000000000000" pitchFamily="2" charset="0"/>
              <a:buChar char="–"/>
            </a:pPr>
            <a:r>
              <a:rPr lang="en-US" sz="1800" b="1" dirty="0"/>
              <a:t>Reasonable caps on actual heat rate should be considered.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1F939793-2181-4A3D-9C5A-CE676CC83EC0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8061566" y="2192881"/>
            <a:ext cx="2882475" cy="768371"/>
          </a:xfrm>
        </p:spPr>
        <p:txBody>
          <a:bodyPr/>
          <a:lstStyle/>
          <a:p>
            <a:r>
              <a:rPr lang="en-US" sz="2800" u="sng" dirty="0"/>
              <a:t>NEXT STEPS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C9FA0B0D-7B36-4D63-86BD-20E6E1B6A0D8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61566" y="2787246"/>
            <a:ext cx="2882475" cy="1997867"/>
          </a:xfrm>
        </p:spPr>
        <p:txBody>
          <a:bodyPr>
            <a:normAutofit/>
          </a:bodyPr>
          <a:lstStyle/>
          <a:p>
            <a:r>
              <a:rPr lang="en-US" sz="1800" dirty="0"/>
              <a:t>The group agreed on the proposed solution on 10.25. ERCOT is submitting comments.</a:t>
            </a:r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B86AD343-7149-4E7C-BD28-3080F25980C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A865CC01-A53B-495A-820C-BEC2680E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r>
              <a:rPr lang="en-US" dirty="0"/>
              <a:t>Meeting Summary 10.25.23</a:t>
            </a:r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7AE81C1E-A7C3-40CD-9C11-0C03A2221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DF28042-4988-A4F9-E960-B7483ECF11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27022" y="4513669"/>
            <a:ext cx="751560" cy="17639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76893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DF1EDE-5423-435C-B149-87AB1BC22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267199" y="351693"/>
            <a:ext cx="6151927" cy="2453652"/>
          </a:xfrm>
        </p:spPr>
        <p:txBody>
          <a:bodyPr/>
          <a:lstStyle/>
          <a:p>
            <a:r>
              <a:rPr lang="en-US" dirty="0"/>
              <a:t>RCWG CONTACT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F64C29E-DF30-4DC6-AB95-2016F9A70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267200" y="3238103"/>
            <a:ext cx="4179570" cy="2107620"/>
          </a:xfrm>
        </p:spPr>
        <p:txBody>
          <a:bodyPr>
            <a:normAutofit/>
          </a:bodyPr>
          <a:lstStyle/>
          <a:p>
            <a:r>
              <a:rPr lang="en-US" sz="1800" dirty="0"/>
              <a:t>Blake Holt</a:t>
            </a:r>
          </a:p>
          <a:p>
            <a:r>
              <a:rPr lang="en-US" sz="1800" dirty="0"/>
              <a:t>blake.holt@lcra.org</a:t>
            </a:r>
          </a:p>
          <a:p>
            <a:r>
              <a:rPr lang="en-US" sz="1800" dirty="0"/>
              <a:t>512.578.2003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7C7382-18E7-4821-8C61-461D6BBE08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67200" y="6356350"/>
            <a:ext cx="1774371" cy="365125"/>
          </a:xfrm>
        </p:spPr>
        <p:txBody>
          <a:bodyPr/>
          <a:lstStyle/>
          <a:p>
            <a:r>
              <a:rPr lang="en-US" dirty="0"/>
              <a:t>RCWG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90FA1B-5022-47AB-A0AE-8F5C579799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79721" y="6356350"/>
            <a:ext cx="2661557" cy="365125"/>
          </a:xfrm>
        </p:spPr>
        <p:txBody>
          <a:bodyPr/>
          <a:lstStyle/>
          <a:p>
            <a:r>
              <a:rPr lang="en-US" dirty="0"/>
              <a:t>Meeting Summary 9.27.23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127D99-645F-4FCF-9573-FDFE2A344F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579428" y="6356350"/>
            <a:ext cx="1774371" cy="365125"/>
          </a:xfrm>
        </p:spPr>
        <p:txBody>
          <a:bodyPr/>
          <a:lstStyle/>
          <a:p>
            <a:fld id="{A49DFD55-3C28-40EF-9E31-A92D2E4017FF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787568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Custom 149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9E6DF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56">
      <a:majorFont>
        <a:latin typeface="Tenorite"/>
        <a:ea typeface=""/>
        <a:cs typeface=""/>
      </a:majorFont>
      <a:minorFont>
        <a:latin typeface="Tenorite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inimalist presentation_Win32_SL_V5" id="{DBE773F4-03EF-460F-8123-2ED25579554B}" vid="{FED336E3-054A-486F-8CDB-8815D6B39CB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A05327A-3F11-4B74-87F2-F91762B92A4E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5ECBB7AC-E012-4960-B083-33C7C7C0C8C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6A8F61-3FE0-4499-9D74-D8DA5DD8FDF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{DF141E25-B5CE-434F-9827-37C00CB3C3E7}tf67328976_win32</Template>
  <TotalTime>159</TotalTime>
  <Words>257</Words>
  <Application>Microsoft Office PowerPoint</Application>
  <PresentationFormat>Widescreen</PresentationFormat>
  <Paragraphs>48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Tenorite</vt:lpstr>
      <vt:lpstr>Custom</vt:lpstr>
      <vt:lpstr>RCWG 10.25.23</vt:lpstr>
      <vt:lpstr>NPRR1179 </vt:lpstr>
      <vt:lpstr>NPRR1179 - OUTSTANDING ISSUES</vt:lpstr>
      <vt:lpstr>NPRR1179 - OUTSTANDING ISSUES</vt:lpstr>
      <vt:lpstr>RCWG CONTACT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B.Holt</dc:creator>
  <cp:lastModifiedBy>B.Holt</cp:lastModifiedBy>
  <cp:revision>19</cp:revision>
  <dcterms:created xsi:type="dcterms:W3CDTF">2023-10-02T13:55:19Z</dcterms:created>
  <dcterms:modified xsi:type="dcterms:W3CDTF">2023-10-25T18:23:38Z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