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302" r:id="rId6"/>
    <p:sldId id="313" r:id="rId7"/>
    <p:sldId id="312" r:id="rId8"/>
    <p:sldId id="310" r:id="rId9"/>
    <p:sldId id="308" r:id="rId10"/>
    <p:sldId id="300" r:id="rId11"/>
    <p:sldId id="301" r:id="rId12"/>
    <p:sldId id="311" r:id="rId13"/>
    <p:sldId id="314" r:id="rId14"/>
    <p:sldId id="315" r:id="rId15"/>
    <p:sldId id="316" r:id="rId16"/>
    <p:sldId id="30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C3C8"/>
    <a:srgbClr val="EFE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4660"/>
  </p:normalViewPr>
  <p:slideViewPr>
    <p:cSldViewPr showGuides="1">
      <p:cViewPr varScale="1">
        <p:scale>
          <a:sx n="108" d="100"/>
          <a:sy n="108" d="100"/>
        </p:scale>
        <p:origin x="3522"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Load Volume Availability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5407135425140313E-2"/>
          <c:y val="0.12114165274795197"/>
          <c:w val="0.93259624847423739"/>
          <c:h val="0.78371033166308757"/>
        </c:manualLayout>
      </c:layout>
      <c:lineChart>
        <c:grouping val="standard"/>
        <c:varyColors val="0"/>
        <c:ser>
          <c:idx val="0"/>
          <c:order val="0"/>
          <c:tx>
            <c:strRef>
              <c:f>Volume_Data!$A$1</c:f>
              <c:strCache>
                <c:ptCount val="1"/>
                <c:pt idx="0">
                  <c:v>INITIAL (Apr23-Sep23)</c:v>
                </c:pt>
              </c:strCache>
            </c:strRef>
          </c:tx>
          <c:spPr>
            <a:ln w="28575" cap="rnd">
              <a:solidFill>
                <a:schemeClr val="accent1"/>
              </a:solidFill>
              <a:round/>
            </a:ln>
            <a:effectLst/>
          </c:spPr>
          <c:marker>
            <c:symbol val="none"/>
          </c:marker>
          <c:val>
            <c:numRef>
              <c:f>Volume_Data!$A$2:$A$185</c:f>
              <c:numCache>
                <c:formatCode>General</c:formatCode>
                <c:ptCount val="184"/>
                <c:pt idx="0">
                  <c:v>0.78065469591993464</c:v>
                </c:pt>
                <c:pt idx="1">
                  <c:v>0.79249027036878783</c:v>
                </c:pt>
                <c:pt idx="2">
                  <c:v>0.74783471538728541</c:v>
                </c:pt>
                <c:pt idx="3">
                  <c:v>0.74308434672697743</c:v>
                </c:pt>
                <c:pt idx="4">
                  <c:v>0.71502297101571255</c:v>
                </c:pt>
                <c:pt idx="5">
                  <c:v>0.7364356391345207</c:v>
                </c:pt>
                <c:pt idx="6">
                  <c:v>0.69859073909186853</c:v>
                </c:pt>
                <c:pt idx="7">
                  <c:v>0.75519007349431033</c:v>
                </c:pt>
                <c:pt idx="8">
                  <c:v>0.77274321197632212</c:v>
                </c:pt>
                <c:pt idx="9">
                  <c:v>0.71532251149092752</c:v>
                </c:pt>
                <c:pt idx="10">
                  <c:v>0.71724026734662749</c:v>
                </c:pt>
                <c:pt idx="11">
                  <c:v>0.70517147143851588</c:v>
                </c:pt>
                <c:pt idx="12">
                  <c:v>0.71268046875615754</c:v>
                </c:pt>
                <c:pt idx="13">
                  <c:v>0.71860635715701771</c:v>
                </c:pt>
                <c:pt idx="14">
                  <c:v>0.78718104212339635</c:v>
                </c:pt>
                <c:pt idx="15">
                  <c:v>0.77107388175214309</c:v>
                </c:pt>
                <c:pt idx="16">
                  <c:v>0.7683843622800528</c:v>
                </c:pt>
                <c:pt idx="17">
                  <c:v>0.73232542627969555</c:v>
                </c:pt>
                <c:pt idx="18">
                  <c:v>0.77688591093456794</c:v>
                </c:pt>
                <c:pt idx="19">
                  <c:v>0.76725531250488432</c:v>
                </c:pt>
                <c:pt idx="20">
                  <c:v>0.75999692832356958</c:v>
                </c:pt>
                <c:pt idx="21">
                  <c:v>0.75864804875185532</c:v>
                </c:pt>
                <c:pt idx="22">
                  <c:v>0.75499128925203518</c:v>
                </c:pt>
                <c:pt idx="23">
                  <c:v>0.69957380288284787</c:v>
                </c:pt>
                <c:pt idx="24">
                  <c:v>0.70848071999217932</c:v>
                </c:pt>
                <c:pt idx="25">
                  <c:v>0.71466112778777069</c:v>
                </c:pt>
                <c:pt idx="26">
                  <c:v>0.71255423081441183</c:v>
                </c:pt>
                <c:pt idx="27">
                  <c:v>0.75492364996551486</c:v>
                </c:pt>
                <c:pt idx="28">
                  <c:v>0.85122296796856145</c:v>
                </c:pt>
                <c:pt idx="29">
                  <c:v>0.87093400819517952</c:v>
                </c:pt>
                <c:pt idx="30">
                  <c:v>0.83566801063272234</c:v>
                </c:pt>
                <c:pt idx="31">
                  <c:v>0.76915772823289152</c:v>
                </c:pt>
                <c:pt idx="32">
                  <c:v>0.70457926914621027</c:v>
                </c:pt>
                <c:pt idx="33">
                  <c:v>0.78443845365990117</c:v>
                </c:pt>
                <c:pt idx="34">
                  <c:v>0.76754317661350546</c:v>
                </c:pt>
                <c:pt idx="35">
                  <c:v>0.77836595511026652</c:v>
                </c:pt>
                <c:pt idx="36">
                  <c:v>0.77580279684170672</c:v>
                </c:pt>
                <c:pt idx="37">
                  <c:v>0.76571391731051996</c:v>
                </c:pt>
                <c:pt idx="38">
                  <c:v>0.73921051623165179</c:v>
                </c:pt>
                <c:pt idx="39">
                  <c:v>0.72521687960428238</c:v>
                </c:pt>
                <c:pt idx="40">
                  <c:v>0.79729828196316654</c:v>
                </c:pt>
                <c:pt idx="41">
                  <c:v>0.76521994437152474</c:v>
                </c:pt>
                <c:pt idx="42">
                  <c:v>0.75000742196673387</c:v>
                </c:pt>
                <c:pt idx="43">
                  <c:v>0.79798207930364673</c:v>
                </c:pt>
                <c:pt idx="44">
                  <c:v>0.8021201031247881</c:v>
                </c:pt>
                <c:pt idx="45">
                  <c:v>0.79549757457301051</c:v>
                </c:pt>
                <c:pt idx="46">
                  <c:v>0.76242897370839691</c:v>
                </c:pt>
                <c:pt idx="47">
                  <c:v>0.78369951095144907</c:v>
                </c:pt>
                <c:pt idx="48">
                  <c:v>0.76093859280898779</c:v>
                </c:pt>
                <c:pt idx="49">
                  <c:v>0.79059815444932413</c:v>
                </c:pt>
                <c:pt idx="50">
                  <c:v>0.74736919148169656</c:v>
                </c:pt>
                <c:pt idx="51">
                  <c:v>0.7984326044990111</c:v>
                </c:pt>
                <c:pt idx="52">
                  <c:v>0.79655506755863725</c:v>
                </c:pt>
                <c:pt idx="53">
                  <c:v>0.74446066435948821</c:v>
                </c:pt>
                <c:pt idx="54">
                  <c:v>0.77494440201408465</c:v>
                </c:pt>
                <c:pt idx="55">
                  <c:v>0.74749137635357765</c:v>
                </c:pt>
                <c:pt idx="56">
                  <c:v>0.74692398146508554</c:v>
                </c:pt>
                <c:pt idx="57">
                  <c:v>0.76519916078839789</c:v>
                </c:pt>
                <c:pt idx="58">
                  <c:v>0.83469810995419391</c:v>
                </c:pt>
                <c:pt idx="59">
                  <c:v>0.86961704518859373</c:v>
                </c:pt>
                <c:pt idx="60">
                  <c:v>0.84163636807560915</c:v>
                </c:pt>
                <c:pt idx="61">
                  <c:v>0.75958173734703238</c:v>
                </c:pt>
                <c:pt idx="62">
                  <c:v>0.76520312575040339</c:v>
                </c:pt>
                <c:pt idx="63">
                  <c:v>0.76745249124428616</c:v>
                </c:pt>
                <c:pt idx="64">
                  <c:v>0.80835214328436977</c:v>
                </c:pt>
                <c:pt idx="65">
                  <c:v>0.76292872560887248</c:v>
                </c:pt>
                <c:pt idx="66">
                  <c:v>0.80764806388904009</c:v>
                </c:pt>
                <c:pt idx="67">
                  <c:v>0.75197743553529883</c:v>
                </c:pt>
                <c:pt idx="68">
                  <c:v>0.76052410142652183</c:v>
                </c:pt>
                <c:pt idx="69">
                  <c:v>0.77099577979292766</c:v>
                </c:pt>
                <c:pt idx="70">
                  <c:v>0.77587034391366971</c:v>
                </c:pt>
                <c:pt idx="71">
                  <c:v>0.78407628949537045</c:v>
                </c:pt>
                <c:pt idx="72">
                  <c:v>0.77373505679896493</c:v>
                </c:pt>
                <c:pt idx="73">
                  <c:v>0.80786970711839401</c:v>
                </c:pt>
                <c:pt idx="74">
                  <c:v>0.80774465436528364</c:v>
                </c:pt>
                <c:pt idx="75">
                  <c:v>0.82031107320539132</c:v>
                </c:pt>
                <c:pt idx="76">
                  <c:v>0.77125532816312226</c:v>
                </c:pt>
                <c:pt idx="77">
                  <c:v>0.78372776323634175</c:v>
                </c:pt>
                <c:pt idx="78">
                  <c:v>0.8392524434368136</c:v>
                </c:pt>
                <c:pt idx="79">
                  <c:v>0.8370468737976996</c:v>
                </c:pt>
                <c:pt idx="80">
                  <c:v>0.79249207923927056</c:v>
                </c:pt>
                <c:pt idx="81">
                  <c:v>0.8270008528210554</c:v>
                </c:pt>
                <c:pt idx="82">
                  <c:v>0.82103890257331436</c:v>
                </c:pt>
                <c:pt idx="83">
                  <c:v>0.77396790968240292</c:v>
                </c:pt>
                <c:pt idx="84">
                  <c:v>0.83234402828227161</c:v>
                </c:pt>
                <c:pt idx="85">
                  <c:v>0.84389977808037797</c:v>
                </c:pt>
                <c:pt idx="86">
                  <c:v>0.84779460425661968</c:v>
                </c:pt>
                <c:pt idx="87">
                  <c:v>0.86320260779061431</c:v>
                </c:pt>
                <c:pt idx="88">
                  <c:v>0.85668447129073322</c:v>
                </c:pt>
                <c:pt idx="89">
                  <c:v>0.87248199234172341</c:v>
                </c:pt>
                <c:pt idx="90">
                  <c:v>0.77142391278318823</c:v>
                </c:pt>
                <c:pt idx="91">
                  <c:v>0.77876692102911715</c:v>
                </c:pt>
                <c:pt idx="92">
                  <c:v>0.82959225945952553</c:v>
                </c:pt>
                <c:pt idx="93">
                  <c:v>0.83410749599276779</c:v>
                </c:pt>
                <c:pt idx="94">
                  <c:v>0.8278592816828918</c:v>
                </c:pt>
                <c:pt idx="95">
                  <c:v>0.77191788227148839</c:v>
                </c:pt>
                <c:pt idx="96">
                  <c:v>0.82525465483047811</c:v>
                </c:pt>
                <c:pt idx="97">
                  <c:v>0.77455374999766891</c:v>
                </c:pt>
                <c:pt idx="98">
                  <c:v>0.83330298330273156</c:v>
                </c:pt>
                <c:pt idx="99">
                  <c:v>0.84175604880339416</c:v>
                </c:pt>
                <c:pt idx="100">
                  <c:v>0.79254994795148204</c:v>
                </c:pt>
                <c:pt idx="101">
                  <c:v>0.82385203544230456</c:v>
                </c:pt>
                <c:pt idx="102">
                  <c:v>0.80291461436156686</c:v>
                </c:pt>
                <c:pt idx="103">
                  <c:v>0.8356140652269205</c:v>
                </c:pt>
                <c:pt idx="104">
                  <c:v>0.83095686488908782</c:v>
                </c:pt>
                <c:pt idx="105">
                  <c:v>0.84234785583547001</c:v>
                </c:pt>
                <c:pt idx="106">
                  <c:v>0.84304688513054749</c:v>
                </c:pt>
                <c:pt idx="107">
                  <c:v>0.85221448383944076</c:v>
                </c:pt>
                <c:pt idx="108">
                  <c:v>0.84590725736997352</c:v>
                </c:pt>
                <c:pt idx="109">
                  <c:v>0.78144854546776699</c:v>
                </c:pt>
                <c:pt idx="110">
                  <c:v>0.79714321395759025</c:v>
                </c:pt>
                <c:pt idx="111">
                  <c:v>0.84870154499224459</c:v>
                </c:pt>
                <c:pt idx="112">
                  <c:v>0.85265177106035828</c:v>
                </c:pt>
                <c:pt idx="113">
                  <c:v>0.85292617937243387</c:v>
                </c:pt>
                <c:pt idx="114">
                  <c:v>0.86012012654386139</c:v>
                </c:pt>
                <c:pt idx="115">
                  <c:v>0.85419478461099019</c:v>
                </c:pt>
                <c:pt idx="116">
                  <c:v>0.80980544764945506</c:v>
                </c:pt>
                <c:pt idx="117">
                  <c:v>0.82716832077046909</c:v>
                </c:pt>
                <c:pt idx="118">
                  <c:v>0.81490923310814567</c:v>
                </c:pt>
                <c:pt idx="119">
                  <c:v>0.91300513594177524</c:v>
                </c:pt>
                <c:pt idx="120">
                  <c:v>0.92442732380661896</c:v>
                </c:pt>
                <c:pt idx="121">
                  <c:v>0.92436622958631876</c:v>
                </c:pt>
                <c:pt idx="122">
                  <c:v>0.82023004907271124</c:v>
                </c:pt>
                <c:pt idx="123">
                  <c:v>0.85031034263700667</c:v>
                </c:pt>
                <c:pt idx="124">
                  <c:v>0.86571874630388557</c:v>
                </c:pt>
                <c:pt idx="125">
                  <c:v>0.81779562480440537</c:v>
                </c:pt>
                <c:pt idx="126">
                  <c:v>0.87116331017263993</c:v>
                </c:pt>
                <c:pt idx="127">
                  <c:v>0.87674123312302299</c:v>
                </c:pt>
                <c:pt idx="128">
                  <c:v>0.82932868622307754</c:v>
                </c:pt>
                <c:pt idx="129">
                  <c:v>0.86937411786831664</c:v>
                </c:pt>
                <c:pt idx="130">
                  <c:v>0.82493740497597179</c:v>
                </c:pt>
                <c:pt idx="131">
                  <c:v>0.84858912172940215</c:v>
                </c:pt>
                <c:pt idx="132">
                  <c:v>0.8632288357642689</c:v>
                </c:pt>
                <c:pt idx="133">
                  <c:v>0.8722985878686691</c:v>
                </c:pt>
                <c:pt idx="134">
                  <c:v>0.87466706790926074</c:v>
                </c:pt>
                <c:pt idx="135">
                  <c:v>0.87575021903224171</c:v>
                </c:pt>
                <c:pt idx="136">
                  <c:v>0.8608562372148747</c:v>
                </c:pt>
                <c:pt idx="137">
                  <c:v>0.78603900904218571</c:v>
                </c:pt>
                <c:pt idx="138">
                  <c:v>0.85320145400078307</c:v>
                </c:pt>
                <c:pt idx="139">
                  <c:v>0.86452010328597562</c:v>
                </c:pt>
                <c:pt idx="140">
                  <c:v>0.86423397277858527</c:v>
                </c:pt>
                <c:pt idx="141">
                  <c:v>0.86964560292891302</c:v>
                </c:pt>
                <c:pt idx="142">
                  <c:v>0.8771132847934382</c:v>
                </c:pt>
                <c:pt idx="143">
                  <c:v>0.86910483725765131</c:v>
                </c:pt>
                <c:pt idx="144">
                  <c:v>0.85024954217165194</c:v>
                </c:pt>
                <c:pt idx="145">
                  <c:v>0.866570624981571</c:v>
                </c:pt>
                <c:pt idx="146">
                  <c:v>0.81512339507187703</c:v>
                </c:pt>
                <c:pt idx="147">
                  <c:v>0.86616217682214536</c:v>
                </c:pt>
                <c:pt idx="148">
                  <c:v>0.89849089110312685</c:v>
                </c:pt>
                <c:pt idx="149">
                  <c:v>0.90116816044599302</c:v>
                </c:pt>
                <c:pt idx="150">
                  <c:v>0.8773597075167302</c:v>
                </c:pt>
                <c:pt idx="151">
                  <c:v>0.8543499600061204</c:v>
                </c:pt>
                <c:pt idx="152">
                  <c:v>0.84799375302002489</c:v>
                </c:pt>
                <c:pt idx="153">
                  <c:v>0.80429220147301106</c:v>
                </c:pt>
                <c:pt idx="154">
                  <c:v>0.84962161019190519</c:v>
                </c:pt>
                <c:pt idx="155">
                  <c:v>0.86019363671873172</c:v>
                </c:pt>
                <c:pt idx="156">
                  <c:v>0.86771138619859223</c:v>
                </c:pt>
                <c:pt idx="157">
                  <c:v>0.87974922135277889</c:v>
                </c:pt>
                <c:pt idx="158">
                  <c:v>0.85259947571723926</c:v>
                </c:pt>
                <c:pt idx="159">
                  <c:v>0.86941568731351926</c:v>
                </c:pt>
                <c:pt idx="160">
                  <c:v>0.86766110263530816</c:v>
                </c:pt>
                <c:pt idx="161">
                  <c:v>0.85672238180869509</c:v>
                </c:pt>
                <c:pt idx="162">
                  <c:v>0.85007498047840446</c:v>
                </c:pt>
                <c:pt idx="163">
                  <c:v>0.79353389711386324</c:v>
                </c:pt>
                <c:pt idx="164">
                  <c:v>0.84017671332148858</c:v>
                </c:pt>
                <c:pt idx="165">
                  <c:v>0.7532327684164819</c:v>
                </c:pt>
                <c:pt idx="166">
                  <c:v>0.83611803845905397</c:v>
                </c:pt>
                <c:pt idx="167">
                  <c:v>0.83757291149762192</c:v>
                </c:pt>
                <c:pt idx="168">
                  <c:v>0.83144096346182195</c:v>
                </c:pt>
                <c:pt idx="169">
                  <c:v>0.83667512462420524</c:v>
                </c:pt>
                <c:pt idx="170">
                  <c:v>0.83725084963968788</c:v>
                </c:pt>
                <c:pt idx="171">
                  <c:v>0.80468121263198422</c:v>
                </c:pt>
                <c:pt idx="172">
                  <c:v>0.76168909233331028</c:v>
                </c:pt>
                <c:pt idx="173">
                  <c:v>0.80529123548496095</c:v>
                </c:pt>
                <c:pt idx="174">
                  <c:v>0.80873421565248205</c:v>
                </c:pt>
                <c:pt idx="175">
                  <c:v>0.80936528873185243</c:v>
                </c:pt>
                <c:pt idx="176">
                  <c:v>0.86150728244344899</c:v>
                </c:pt>
                <c:pt idx="177">
                  <c:v>0.80644018282647933</c:v>
                </c:pt>
                <c:pt idx="178">
                  <c:v>0.88790307933466284</c:v>
                </c:pt>
                <c:pt idx="179">
                  <c:v>0.83775625869359283</c:v>
                </c:pt>
                <c:pt idx="180">
                  <c:v>0.83731891716567564</c:v>
                </c:pt>
                <c:pt idx="181">
                  <c:v>0.86254499521563655</c:v>
                </c:pt>
                <c:pt idx="182">
                  <c:v>0.86733904412019647</c:v>
                </c:pt>
              </c:numCache>
            </c:numRef>
          </c:val>
          <c:smooth val="0"/>
          <c:extLst>
            <c:ext xmlns:c16="http://schemas.microsoft.com/office/drawing/2014/chart" uri="{C3380CC4-5D6E-409C-BE32-E72D297353CC}">
              <c16:uniqueId val="{00000000-7DDF-4CCE-8177-A803B163FEAF}"/>
            </c:ext>
          </c:extLst>
        </c:ser>
        <c:ser>
          <c:idx val="1"/>
          <c:order val="1"/>
          <c:tx>
            <c:strRef>
              <c:f>Volume_Data!$B$1</c:f>
              <c:strCache>
                <c:ptCount val="1"/>
                <c:pt idx="0">
                  <c:v>FINAL (Feb23-Jul23)</c:v>
                </c:pt>
              </c:strCache>
            </c:strRef>
          </c:tx>
          <c:spPr>
            <a:ln w="28575" cap="rnd">
              <a:solidFill>
                <a:schemeClr val="accent2"/>
              </a:solidFill>
              <a:round/>
            </a:ln>
            <a:effectLst/>
          </c:spPr>
          <c:marker>
            <c:symbol val="none"/>
          </c:marker>
          <c:val>
            <c:numRef>
              <c:f>Volume_Data!$B$2:$B$185</c:f>
              <c:numCache>
                <c:formatCode>General</c:formatCode>
                <c:ptCount val="184"/>
                <c:pt idx="0">
                  <c:v>0.99142065525721623</c:v>
                </c:pt>
                <c:pt idx="1">
                  <c:v>0.99070892234850183</c:v>
                </c:pt>
                <c:pt idx="2">
                  <c:v>0.98821263933411807</c:v>
                </c:pt>
                <c:pt idx="3">
                  <c:v>0.98619393640699571</c:v>
                </c:pt>
                <c:pt idx="4">
                  <c:v>0.98557581132792382</c:v>
                </c:pt>
                <c:pt idx="5">
                  <c:v>0.98414681158620898</c:v>
                </c:pt>
                <c:pt idx="6">
                  <c:v>0.98486360414441232</c:v>
                </c:pt>
                <c:pt idx="7">
                  <c:v>0.98643453520824642</c:v>
                </c:pt>
                <c:pt idx="8">
                  <c:v>0.98659093059452374</c:v>
                </c:pt>
                <c:pt idx="9">
                  <c:v>0.98644882293762359</c:v>
                </c:pt>
                <c:pt idx="10">
                  <c:v>0.98591926093982718</c:v>
                </c:pt>
                <c:pt idx="11">
                  <c:v>0.99727625738364234</c:v>
                </c:pt>
                <c:pt idx="12">
                  <c:v>0.99690083975307808</c:v>
                </c:pt>
                <c:pt idx="13">
                  <c:v>0.997197358117479</c:v>
                </c:pt>
                <c:pt idx="14">
                  <c:v>0.99657232845992805</c:v>
                </c:pt>
                <c:pt idx="15">
                  <c:v>0.99674557001772435</c:v>
                </c:pt>
                <c:pt idx="16">
                  <c:v>0.99587468934531831</c:v>
                </c:pt>
                <c:pt idx="17">
                  <c:v>0.9971319644901272</c:v>
                </c:pt>
                <c:pt idx="18">
                  <c:v>0.99616094441067304</c:v>
                </c:pt>
                <c:pt idx="19">
                  <c:v>0.99691261000755771</c:v>
                </c:pt>
                <c:pt idx="20">
                  <c:v>0.99700934275140807</c:v>
                </c:pt>
                <c:pt idx="21">
                  <c:v>0.99638366075441054</c:v>
                </c:pt>
                <c:pt idx="22">
                  <c:v>0.99537733181133836</c:v>
                </c:pt>
                <c:pt idx="23">
                  <c:v>0.99729493354950249</c:v>
                </c:pt>
                <c:pt idx="24">
                  <c:v>0.99750437100959199</c:v>
                </c:pt>
                <c:pt idx="25">
                  <c:v>0.99629682519732954</c:v>
                </c:pt>
                <c:pt idx="26">
                  <c:v>0.99612213455000231</c:v>
                </c:pt>
                <c:pt idx="27">
                  <c:v>0.99792732487836477</c:v>
                </c:pt>
                <c:pt idx="28">
                  <c:v>0.99663144857290198</c:v>
                </c:pt>
                <c:pt idx="29">
                  <c:v>0.99683422708174441</c:v>
                </c:pt>
                <c:pt idx="30">
                  <c:v>0.99618454217046215</c:v>
                </c:pt>
                <c:pt idx="31">
                  <c:v>0.99659984122225909</c:v>
                </c:pt>
                <c:pt idx="32">
                  <c:v>0.99643481576644599</c:v>
                </c:pt>
                <c:pt idx="33">
                  <c:v>0.99653959765276057</c:v>
                </c:pt>
                <c:pt idx="34">
                  <c:v>0.99685598901592198</c:v>
                </c:pt>
                <c:pt idx="35">
                  <c:v>0.99656704605063795</c:v>
                </c:pt>
                <c:pt idx="36">
                  <c:v>0.99663770078557279</c:v>
                </c:pt>
                <c:pt idx="37">
                  <c:v>0.99583908597653215</c:v>
                </c:pt>
                <c:pt idx="38">
                  <c:v>0.99710660533638162</c:v>
                </c:pt>
                <c:pt idx="39">
                  <c:v>0.99730198107964152</c:v>
                </c:pt>
                <c:pt idx="40">
                  <c:v>0.9978224332415484</c:v>
                </c:pt>
                <c:pt idx="41">
                  <c:v>0.99789080555926901</c:v>
                </c:pt>
                <c:pt idx="42">
                  <c:v>0.99782441049302995</c:v>
                </c:pt>
                <c:pt idx="43">
                  <c:v>0.99777717043390735</c:v>
                </c:pt>
                <c:pt idx="44">
                  <c:v>0.99789965381940327</c:v>
                </c:pt>
                <c:pt idx="45">
                  <c:v>0.99796880093332285</c:v>
                </c:pt>
                <c:pt idx="46">
                  <c:v>0.99814816074181956</c:v>
                </c:pt>
                <c:pt idx="47">
                  <c:v>0.99904246804272701</c:v>
                </c:pt>
                <c:pt idx="48">
                  <c:v>0.99919546233369327</c:v>
                </c:pt>
                <c:pt idx="49">
                  <c:v>0.9992493652029687</c:v>
                </c:pt>
                <c:pt idx="50">
                  <c:v>0.99916043903035789</c:v>
                </c:pt>
                <c:pt idx="51">
                  <c:v>0.99821656856296082</c:v>
                </c:pt>
                <c:pt idx="52">
                  <c:v>0.99814431226361366</c:v>
                </c:pt>
                <c:pt idx="53">
                  <c:v>0.99784348281705582</c:v>
                </c:pt>
                <c:pt idx="54">
                  <c:v>0.99775131383140814</c:v>
                </c:pt>
                <c:pt idx="55">
                  <c:v>0.99815390049194574</c:v>
                </c:pt>
                <c:pt idx="56">
                  <c:v>0.99820059899582436</c:v>
                </c:pt>
                <c:pt idx="57">
                  <c:v>0.9981809165695279</c:v>
                </c:pt>
                <c:pt idx="58">
                  <c:v>0.9984940829500929</c:v>
                </c:pt>
                <c:pt idx="59">
                  <c:v>0.99907520097359959</c:v>
                </c:pt>
                <c:pt idx="60">
                  <c:v>0.99907089724592579</c:v>
                </c:pt>
                <c:pt idx="61">
                  <c:v>0.99881893308541891</c:v>
                </c:pt>
                <c:pt idx="62">
                  <c:v>0.99901416022056932</c:v>
                </c:pt>
                <c:pt idx="63">
                  <c:v>0.99904678713685424</c:v>
                </c:pt>
                <c:pt idx="64">
                  <c:v>0.99910851655630251</c:v>
                </c:pt>
                <c:pt idx="65">
                  <c:v>0.99908948577358447</c:v>
                </c:pt>
                <c:pt idx="66">
                  <c:v>0.9991695236202045</c:v>
                </c:pt>
                <c:pt idx="67">
                  <c:v>0.9992029051099679</c:v>
                </c:pt>
                <c:pt idx="68">
                  <c:v>0.9990352738444509</c:v>
                </c:pt>
                <c:pt idx="69">
                  <c:v>0.9982660598078259</c:v>
                </c:pt>
                <c:pt idx="70">
                  <c:v>0.99776794663259671</c:v>
                </c:pt>
                <c:pt idx="71">
                  <c:v>0.99774546640903294</c:v>
                </c:pt>
                <c:pt idx="72">
                  <c:v>0.99815831255872323</c:v>
                </c:pt>
                <c:pt idx="73">
                  <c:v>0.99804266359501359</c:v>
                </c:pt>
                <c:pt idx="74">
                  <c:v>0.99767929183815574</c:v>
                </c:pt>
                <c:pt idx="75">
                  <c:v>0.99823592550494544</c:v>
                </c:pt>
                <c:pt idx="76">
                  <c:v>0.99839872148776898</c:v>
                </c:pt>
                <c:pt idx="77">
                  <c:v>0.99847254177695721</c:v>
                </c:pt>
                <c:pt idx="78">
                  <c:v>0.99902843300614264</c:v>
                </c:pt>
                <c:pt idx="79">
                  <c:v>0.99890357164360999</c:v>
                </c:pt>
                <c:pt idx="80">
                  <c:v>0.99882606985630951</c:v>
                </c:pt>
                <c:pt idx="81">
                  <c:v>0.9988911679054937</c:v>
                </c:pt>
                <c:pt idx="82">
                  <c:v>0.99886330306777638</c:v>
                </c:pt>
                <c:pt idx="83">
                  <c:v>0.99888263616185025</c:v>
                </c:pt>
                <c:pt idx="84">
                  <c:v>0.99894866236568902</c:v>
                </c:pt>
                <c:pt idx="85">
                  <c:v>0.99876033403995002</c:v>
                </c:pt>
                <c:pt idx="86">
                  <c:v>0.99835408692262173</c:v>
                </c:pt>
                <c:pt idx="87">
                  <c:v>0.99821033991030561</c:v>
                </c:pt>
                <c:pt idx="88">
                  <c:v>0.99818987597471676</c:v>
                </c:pt>
                <c:pt idx="89">
                  <c:v>0.99813858798627431</c:v>
                </c:pt>
                <c:pt idx="90">
                  <c:v>0.99805236490947158</c:v>
                </c:pt>
                <c:pt idx="91">
                  <c:v>0.9980372990391817</c:v>
                </c:pt>
                <c:pt idx="92">
                  <c:v>0.99814222826246912</c:v>
                </c:pt>
                <c:pt idx="93">
                  <c:v>0.99756493819789505</c:v>
                </c:pt>
                <c:pt idx="94">
                  <c:v>0.99779256459858356</c:v>
                </c:pt>
                <c:pt idx="95">
                  <c:v>0.99774362409474471</c:v>
                </c:pt>
                <c:pt idx="96">
                  <c:v>0.99799458790357809</c:v>
                </c:pt>
                <c:pt idx="97">
                  <c:v>0.99800338832388702</c:v>
                </c:pt>
                <c:pt idx="98">
                  <c:v>0.99786026886526236</c:v>
                </c:pt>
                <c:pt idx="99">
                  <c:v>0.9980810536436665</c:v>
                </c:pt>
                <c:pt idx="100">
                  <c:v>0.99800073081186158</c:v>
                </c:pt>
                <c:pt idx="101">
                  <c:v>0.99786151791133204</c:v>
                </c:pt>
                <c:pt idx="102">
                  <c:v>0.99773210756308095</c:v>
                </c:pt>
                <c:pt idx="103">
                  <c:v>0.99778284937668171</c:v>
                </c:pt>
                <c:pt idx="104">
                  <c:v>0.99796862422083998</c:v>
                </c:pt>
                <c:pt idx="105">
                  <c:v>0.99767279727643154</c:v>
                </c:pt>
                <c:pt idx="106">
                  <c:v>0.99799382975966722</c:v>
                </c:pt>
                <c:pt idx="107">
                  <c:v>0.99804595948375918</c:v>
                </c:pt>
                <c:pt idx="108">
                  <c:v>0.99794362657532376</c:v>
                </c:pt>
                <c:pt idx="109">
                  <c:v>0.99750045084950179</c:v>
                </c:pt>
                <c:pt idx="110">
                  <c:v>0.99787810605416261</c:v>
                </c:pt>
                <c:pt idx="111">
                  <c:v>0.99805997790379131</c:v>
                </c:pt>
                <c:pt idx="112">
                  <c:v>0.99790126343843444</c:v>
                </c:pt>
                <c:pt idx="113">
                  <c:v>0.99795146170700388</c:v>
                </c:pt>
                <c:pt idx="114">
                  <c:v>0.99793782882715831</c:v>
                </c:pt>
                <c:pt idx="115">
                  <c:v>0.99910845279198446</c:v>
                </c:pt>
                <c:pt idx="116">
                  <c:v>0.99909934944160983</c:v>
                </c:pt>
                <c:pt idx="117">
                  <c:v>0.99894385926822804</c:v>
                </c:pt>
                <c:pt idx="118">
                  <c:v>0.99885292914039958</c:v>
                </c:pt>
                <c:pt idx="119">
                  <c:v>0.99882308453787771</c:v>
                </c:pt>
                <c:pt idx="120">
                  <c:v>0.99890757779640049</c:v>
                </c:pt>
                <c:pt idx="121">
                  <c:v>0.99900081811982833</c:v>
                </c:pt>
                <c:pt idx="122">
                  <c:v>0.99862658989912334</c:v>
                </c:pt>
                <c:pt idx="123">
                  <c:v>0.99890513941244086</c:v>
                </c:pt>
                <c:pt idx="124">
                  <c:v>0.99924411805847868</c:v>
                </c:pt>
                <c:pt idx="125">
                  <c:v>0.99938409745509216</c:v>
                </c:pt>
                <c:pt idx="126">
                  <c:v>0.99926889461329749</c:v>
                </c:pt>
                <c:pt idx="127">
                  <c:v>0.99966688560061412</c:v>
                </c:pt>
                <c:pt idx="128">
                  <c:v>0.99971424045610024</c:v>
                </c:pt>
                <c:pt idx="129">
                  <c:v>0.99963746530095721</c:v>
                </c:pt>
                <c:pt idx="130">
                  <c:v>0.99951886800295986</c:v>
                </c:pt>
                <c:pt idx="131">
                  <c:v>0.99970588684804218</c:v>
                </c:pt>
                <c:pt idx="132">
                  <c:v>0.9965053591613604</c:v>
                </c:pt>
                <c:pt idx="133">
                  <c:v>0.99688737931843396</c:v>
                </c:pt>
                <c:pt idx="134">
                  <c:v>0.99699705949963757</c:v>
                </c:pt>
                <c:pt idx="135">
                  <c:v>0.99978195412362103</c:v>
                </c:pt>
                <c:pt idx="136">
                  <c:v>0.99977901498057098</c:v>
                </c:pt>
                <c:pt idx="137">
                  <c:v>0.99980815993762517</c:v>
                </c:pt>
                <c:pt idx="138">
                  <c:v>0.99982982124119291</c:v>
                </c:pt>
                <c:pt idx="139">
                  <c:v>0.99983361555960826</c:v>
                </c:pt>
                <c:pt idx="140">
                  <c:v>0.99978525053995759</c:v>
                </c:pt>
                <c:pt idx="141">
                  <c:v>0.99938418934564599</c:v>
                </c:pt>
                <c:pt idx="142">
                  <c:v>0.99935074981131522</c:v>
                </c:pt>
                <c:pt idx="143">
                  <c:v>0.99960175274312646</c:v>
                </c:pt>
                <c:pt idx="144">
                  <c:v>0.99882341756512605</c:v>
                </c:pt>
                <c:pt idx="145">
                  <c:v>0.99951555127693836</c:v>
                </c:pt>
                <c:pt idx="146">
                  <c:v>0.99940708761265651</c:v>
                </c:pt>
                <c:pt idx="147">
                  <c:v>0.99932158616260724</c:v>
                </c:pt>
                <c:pt idx="148">
                  <c:v>0.99929504137891567</c:v>
                </c:pt>
                <c:pt idx="149">
                  <c:v>0.99944368880421364</c:v>
                </c:pt>
                <c:pt idx="150">
                  <c:v>0.99889911228103512</c:v>
                </c:pt>
                <c:pt idx="151">
                  <c:v>0.9994459521134168</c:v>
                </c:pt>
                <c:pt idx="152">
                  <c:v>0.99948752789771056</c:v>
                </c:pt>
                <c:pt idx="153">
                  <c:v>0.99945749478263513</c:v>
                </c:pt>
                <c:pt idx="154">
                  <c:v>0.99951251933122753</c:v>
                </c:pt>
                <c:pt idx="155">
                  <c:v>0.99962141171356811</c:v>
                </c:pt>
                <c:pt idx="156">
                  <c:v>0.99953403829370591</c:v>
                </c:pt>
                <c:pt idx="157">
                  <c:v>0.99955358156380447</c:v>
                </c:pt>
                <c:pt idx="158">
                  <c:v>0.99956644356864877</c:v>
                </c:pt>
                <c:pt idx="159">
                  <c:v>0.99956052263403083</c:v>
                </c:pt>
                <c:pt idx="160">
                  <c:v>0.99945643594094868</c:v>
                </c:pt>
                <c:pt idx="161">
                  <c:v>0.99962303666674412</c:v>
                </c:pt>
                <c:pt idx="162">
                  <c:v>0.99959122744201967</c:v>
                </c:pt>
                <c:pt idx="163">
                  <c:v>0.99961408551344366</c:v>
                </c:pt>
                <c:pt idx="164">
                  <c:v>0.99934915909434929</c:v>
                </c:pt>
                <c:pt idx="165">
                  <c:v>0.99932886660390496</c:v>
                </c:pt>
                <c:pt idx="166">
                  <c:v>0.99919812050341128</c:v>
                </c:pt>
                <c:pt idx="167">
                  <c:v>0.99936963114847854</c:v>
                </c:pt>
                <c:pt idx="168">
                  <c:v>0.99935199688286258</c:v>
                </c:pt>
                <c:pt idx="169">
                  <c:v>0.99936879783165766</c:v>
                </c:pt>
                <c:pt idx="170">
                  <c:v>0.99891134799085723</c:v>
                </c:pt>
                <c:pt idx="171">
                  <c:v>0.99897821217839777</c:v>
                </c:pt>
                <c:pt idx="172">
                  <c:v>0.99909070558024937</c:v>
                </c:pt>
                <c:pt idx="173">
                  <c:v>0.99932689489557036</c:v>
                </c:pt>
                <c:pt idx="174">
                  <c:v>0.99920314329711557</c:v>
                </c:pt>
                <c:pt idx="175">
                  <c:v>0.99919817720176829</c:v>
                </c:pt>
                <c:pt idx="176">
                  <c:v>0.99957613703033632</c:v>
                </c:pt>
                <c:pt idx="177">
                  <c:v>0.99956245196234605</c:v>
                </c:pt>
                <c:pt idx="178">
                  <c:v>0.99942673670102367</c:v>
                </c:pt>
                <c:pt idx="179">
                  <c:v>0.99951832579919608</c:v>
                </c:pt>
                <c:pt idx="180">
                  <c:v>0.99983032992863863</c:v>
                </c:pt>
              </c:numCache>
            </c:numRef>
          </c:val>
          <c:smooth val="0"/>
          <c:extLst>
            <c:ext xmlns:c16="http://schemas.microsoft.com/office/drawing/2014/chart" uri="{C3380CC4-5D6E-409C-BE32-E72D297353CC}">
              <c16:uniqueId val="{00000001-7DDF-4CCE-8177-A803B163FEAF}"/>
            </c:ext>
          </c:extLst>
        </c:ser>
        <c:ser>
          <c:idx val="2"/>
          <c:order val="2"/>
          <c:tx>
            <c:strRef>
              <c:f>Volume_Data!$C$1</c:f>
              <c:strCache>
                <c:ptCount val="1"/>
                <c:pt idx="0">
                  <c:v>TRUEUP (Oct22-Mar23)</c:v>
                </c:pt>
              </c:strCache>
            </c:strRef>
          </c:tx>
          <c:spPr>
            <a:ln w="28575" cap="rnd">
              <a:solidFill>
                <a:schemeClr val="accent3"/>
              </a:solidFill>
              <a:round/>
            </a:ln>
            <a:effectLst/>
          </c:spPr>
          <c:marker>
            <c:symbol val="none"/>
          </c:marker>
          <c:val>
            <c:numRef>
              <c:f>Volume_Data!$C$2:$C$185</c:f>
              <c:numCache>
                <c:formatCode>General</c:formatCode>
                <c:ptCount val="184"/>
                <c:pt idx="0">
                  <c:v>0.99929864192509088</c:v>
                </c:pt>
                <c:pt idx="1">
                  <c:v>0.99931645671509639</c:v>
                </c:pt>
                <c:pt idx="2">
                  <c:v>0.99935277248638976</c:v>
                </c:pt>
                <c:pt idx="3">
                  <c:v>0.99944229002076634</c:v>
                </c:pt>
                <c:pt idx="4">
                  <c:v>0.99942571209743802</c:v>
                </c:pt>
                <c:pt idx="5">
                  <c:v>0.99943356757027457</c:v>
                </c:pt>
                <c:pt idx="6">
                  <c:v>0.99941776652857672</c:v>
                </c:pt>
                <c:pt idx="7">
                  <c:v>0.99953334916986336</c:v>
                </c:pt>
                <c:pt idx="8">
                  <c:v>0.99947291646722569</c:v>
                </c:pt>
                <c:pt idx="9">
                  <c:v>0.9995029984274556</c:v>
                </c:pt>
                <c:pt idx="10">
                  <c:v>0.99948212994793284</c:v>
                </c:pt>
                <c:pt idx="11">
                  <c:v>0.99937128188286106</c:v>
                </c:pt>
                <c:pt idx="12">
                  <c:v>0.99948977391716975</c:v>
                </c:pt>
                <c:pt idx="13">
                  <c:v>0.99927584370601763</c:v>
                </c:pt>
                <c:pt idx="14">
                  <c:v>0.99943142553043729</c:v>
                </c:pt>
                <c:pt idx="15">
                  <c:v>0.99951895016368952</c:v>
                </c:pt>
                <c:pt idx="16">
                  <c:v>0.99950519087397127</c:v>
                </c:pt>
                <c:pt idx="17">
                  <c:v>0.99944783679724469</c:v>
                </c:pt>
                <c:pt idx="18">
                  <c:v>0.99953156640119956</c:v>
                </c:pt>
                <c:pt idx="19">
                  <c:v>0.99949850911090066</c:v>
                </c:pt>
                <c:pt idx="20">
                  <c:v>0.9994064018451736</c:v>
                </c:pt>
                <c:pt idx="21">
                  <c:v>0.99941605339869133</c:v>
                </c:pt>
                <c:pt idx="22">
                  <c:v>0.99948644404551512</c:v>
                </c:pt>
                <c:pt idx="23">
                  <c:v>0.9995526284208418</c:v>
                </c:pt>
                <c:pt idx="24">
                  <c:v>0.99950294363124026</c:v>
                </c:pt>
                <c:pt idx="25">
                  <c:v>0.99946612498017307</c:v>
                </c:pt>
                <c:pt idx="26">
                  <c:v>0.9995437293619136</c:v>
                </c:pt>
                <c:pt idx="27">
                  <c:v>0.99935824072533241</c:v>
                </c:pt>
                <c:pt idx="28">
                  <c:v>0.99958787511381286</c:v>
                </c:pt>
                <c:pt idx="29">
                  <c:v>0.99961735355656822</c:v>
                </c:pt>
                <c:pt idx="30">
                  <c:v>0.99960810579235537</c:v>
                </c:pt>
                <c:pt idx="31">
                  <c:v>0.99960815665337821</c:v>
                </c:pt>
                <c:pt idx="32">
                  <c:v>0.99960432052636206</c:v>
                </c:pt>
                <c:pt idx="33">
                  <c:v>0.99945192809150663</c:v>
                </c:pt>
                <c:pt idx="34">
                  <c:v>0.99935819667133541</c:v>
                </c:pt>
                <c:pt idx="35">
                  <c:v>0.99942705782539876</c:v>
                </c:pt>
                <c:pt idx="36">
                  <c:v>0.99947974124221195</c:v>
                </c:pt>
                <c:pt idx="37">
                  <c:v>0.99952986465923233</c:v>
                </c:pt>
                <c:pt idx="38">
                  <c:v>0.99957401098185095</c:v>
                </c:pt>
                <c:pt idx="39">
                  <c:v>0.99951835531535849</c:v>
                </c:pt>
                <c:pt idx="40">
                  <c:v>0.99946505780376449</c:v>
                </c:pt>
                <c:pt idx="41">
                  <c:v>0.99932803656886848</c:v>
                </c:pt>
                <c:pt idx="42">
                  <c:v>0.99946132229992146</c:v>
                </c:pt>
                <c:pt idx="43">
                  <c:v>0.99947055059166934</c:v>
                </c:pt>
                <c:pt idx="44">
                  <c:v>0.9995005702113523</c:v>
                </c:pt>
                <c:pt idx="45">
                  <c:v>0.9995267873809025</c:v>
                </c:pt>
                <c:pt idx="46">
                  <c:v>0.9993686152236565</c:v>
                </c:pt>
                <c:pt idx="47">
                  <c:v>0.99936252158699634</c:v>
                </c:pt>
                <c:pt idx="48">
                  <c:v>0.99936523910285091</c:v>
                </c:pt>
                <c:pt idx="49">
                  <c:v>0.99940377385486712</c:v>
                </c:pt>
                <c:pt idx="50">
                  <c:v>0.99949266330841513</c:v>
                </c:pt>
                <c:pt idx="51">
                  <c:v>0.99944094507998571</c:v>
                </c:pt>
                <c:pt idx="52">
                  <c:v>0.9991242458714279</c:v>
                </c:pt>
                <c:pt idx="53">
                  <c:v>0.99940928216435543</c:v>
                </c:pt>
                <c:pt idx="54">
                  <c:v>0.99933926818524976</c:v>
                </c:pt>
                <c:pt idx="55">
                  <c:v>0.99930688678879764</c:v>
                </c:pt>
                <c:pt idx="56">
                  <c:v>0.99931252247480429</c:v>
                </c:pt>
                <c:pt idx="57">
                  <c:v>0.99943006702892245</c:v>
                </c:pt>
                <c:pt idx="58">
                  <c:v>0.99941959325530083</c:v>
                </c:pt>
                <c:pt idx="59">
                  <c:v>0.9993952415576226</c:v>
                </c:pt>
                <c:pt idx="60">
                  <c:v>0.99931100967483422</c:v>
                </c:pt>
                <c:pt idx="61">
                  <c:v>0.99940582783813059</c:v>
                </c:pt>
                <c:pt idx="62">
                  <c:v>0.99939788914844807</c:v>
                </c:pt>
                <c:pt idx="63">
                  <c:v>0.99939818677181069</c:v>
                </c:pt>
                <c:pt idx="64">
                  <c:v>0.99948390022837774</c:v>
                </c:pt>
                <c:pt idx="65">
                  <c:v>0.99946526188059748</c:v>
                </c:pt>
                <c:pt idx="66">
                  <c:v>0.99953367955349859</c:v>
                </c:pt>
                <c:pt idx="67">
                  <c:v>0.99951376745654907</c:v>
                </c:pt>
                <c:pt idx="68">
                  <c:v>0.99957766883993271</c:v>
                </c:pt>
                <c:pt idx="69">
                  <c:v>0.99959865114428748</c:v>
                </c:pt>
                <c:pt idx="70">
                  <c:v>0.99967419163115467</c:v>
                </c:pt>
                <c:pt idx="71">
                  <c:v>0.99965624081321347</c:v>
                </c:pt>
                <c:pt idx="72">
                  <c:v>0.99962034334851402</c:v>
                </c:pt>
                <c:pt idx="73">
                  <c:v>0.9996320279740275</c:v>
                </c:pt>
                <c:pt idx="74">
                  <c:v>0.99962139186054866</c:v>
                </c:pt>
                <c:pt idx="75">
                  <c:v>0.99965885406841237</c:v>
                </c:pt>
                <c:pt idx="76">
                  <c:v>0.99966093753232999</c:v>
                </c:pt>
                <c:pt idx="77">
                  <c:v>0.99968317827743491</c:v>
                </c:pt>
                <c:pt idx="78">
                  <c:v>0.99969631966796002</c:v>
                </c:pt>
                <c:pt idx="79">
                  <c:v>0.99963339665500972</c:v>
                </c:pt>
                <c:pt idx="80">
                  <c:v>0.99965168113151082</c:v>
                </c:pt>
                <c:pt idx="81">
                  <c:v>0.99949018786047239</c:v>
                </c:pt>
                <c:pt idx="82">
                  <c:v>0.99935038732302528</c:v>
                </c:pt>
                <c:pt idx="83">
                  <c:v>0.99928111088716587</c:v>
                </c:pt>
                <c:pt idx="84">
                  <c:v>0.99971347562306734</c:v>
                </c:pt>
                <c:pt idx="85">
                  <c:v>0.99964012915792455</c:v>
                </c:pt>
                <c:pt idx="86">
                  <c:v>0.99968323736159304</c:v>
                </c:pt>
                <c:pt idx="87">
                  <c:v>0.99966666319292297</c:v>
                </c:pt>
                <c:pt idx="88">
                  <c:v>0.99911256928053294</c:v>
                </c:pt>
                <c:pt idx="89">
                  <c:v>0.99906209676502278</c:v>
                </c:pt>
                <c:pt idx="90">
                  <c:v>0.9994667934118725</c:v>
                </c:pt>
                <c:pt idx="91">
                  <c:v>0.99960889749735593</c:v>
                </c:pt>
                <c:pt idx="92">
                  <c:v>0.99964682151048478</c:v>
                </c:pt>
                <c:pt idx="93">
                  <c:v>0.99949136609442457</c:v>
                </c:pt>
                <c:pt idx="94">
                  <c:v>0.99954555066946216</c:v>
                </c:pt>
                <c:pt idx="95">
                  <c:v>0.99955311854626183</c:v>
                </c:pt>
                <c:pt idx="96">
                  <c:v>0.99963571015561192</c:v>
                </c:pt>
                <c:pt idx="97">
                  <c:v>0.99960668888207604</c:v>
                </c:pt>
                <c:pt idx="98">
                  <c:v>0.99957464494216375</c:v>
                </c:pt>
                <c:pt idx="99">
                  <c:v>0.9996152943737362</c:v>
                </c:pt>
                <c:pt idx="100">
                  <c:v>0.99962187051283047</c:v>
                </c:pt>
                <c:pt idx="101">
                  <c:v>0.99959882504431696</c:v>
                </c:pt>
                <c:pt idx="102">
                  <c:v>0.99889653966502068</c:v>
                </c:pt>
                <c:pt idx="103">
                  <c:v>0.99877599409875728</c:v>
                </c:pt>
                <c:pt idx="104">
                  <c:v>0.99855589686256885</c:v>
                </c:pt>
                <c:pt idx="105">
                  <c:v>0.99860520649432249</c:v>
                </c:pt>
                <c:pt idx="106">
                  <c:v>0.99870027370766945</c:v>
                </c:pt>
                <c:pt idx="107">
                  <c:v>0.99871327123269471</c:v>
                </c:pt>
                <c:pt idx="108">
                  <c:v>0.99874955883837169</c:v>
                </c:pt>
                <c:pt idx="109">
                  <c:v>0.99859144861502269</c:v>
                </c:pt>
                <c:pt idx="110">
                  <c:v>0.99957288985515746</c:v>
                </c:pt>
                <c:pt idx="111">
                  <c:v>0.99959888934431951</c:v>
                </c:pt>
                <c:pt idx="112">
                  <c:v>0.99960362673976677</c:v>
                </c:pt>
                <c:pt idx="113">
                  <c:v>0.99958026636987163</c:v>
                </c:pt>
                <c:pt idx="114">
                  <c:v>0.99952621389143792</c:v>
                </c:pt>
                <c:pt idx="115">
                  <c:v>0.99953414664043028</c:v>
                </c:pt>
                <c:pt idx="116">
                  <c:v>0.99955332456833079</c:v>
                </c:pt>
                <c:pt idx="117">
                  <c:v>0.99945596953033533</c:v>
                </c:pt>
                <c:pt idx="118">
                  <c:v>0.99951060740492703</c:v>
                </c:pt>
                <c:pt idx="119">
                  <c:v>0.99953036498902514</c:v>
                </c:pt>
                <c:pt idx="120">
                  <c:v>0.99943222101071949</c:v>
                </c:pt>
                <c:pt idx="121">
                  <c:v>0.99960498026189892</c:v>
                </c:pt>
                <c:pt idx="122">
                  <c:v>0.99963461651184293</c:v>
                </c:pt>
                <c:pt idx="123">
                  <c:v>0.99954651246746418</c:v>
                </c:pt>
                <c:pt idx="124">
                  <c:v>0.99958126618264054</c:v>
                </c:pt>
                <c:pt idx="125">
                  <c:v>0.99951095908562371</c:v>
                </c:pt>
                <c:pt idx="126">
                  <c:v>0.99956628141059822</c:v>
                </c:pt>
                <c:pt idx="127">
                  <c:v>0.99967318556635254</c:v>
                </c:pt>
                <c:pt idx="128">
                  <c:v>0.99913051478005388</c:v>
                </c:pt>
                <c:pt idx="129">
                  <c:v>0.99951730649487991</c:v>
                </c:pt>
                <c:pt idx="130">
                  <c:v>0.99960514569335346</c:v>
                </c:pt>
                <c:pt idx="131">
                  <c:v>0.99966760672159072</c:v>
                </c:pt>
                <c:pt idx="132">
                  <c:v>0.99953054238184802</c:v>
                </c:pt>
                <c:pt idx="133">
                  <c:v>0.99943739976926482</c:v>
                </c:pt>
                <c:pt idx="134">
                  <c:v>0.99945176308146166</c:v>
                </c:pt>
                <c:pt idx="135">
                  <c:v>0.999375738434649</c:v>
                </c:pt>
                <c:pt idx="136">
                  <c:v>0.99949314991620763</c:v>
                </c:pt>
                <c:pt idx="137">
                  <c:v>0.99953387319068998</c:v>
                </c:pt>
                <c:pt idx="138">
                  <c:v>0.99868086258761768</c:v>
                </c:pt>
                <c:pt idx="139">
                  <c:v>0.99934525585775191</c:v>
                </c:pt>
                <c:pt idx="140">
                  <c:v>0.99936381056500057</c:v>
                </c:pt>
                <c:pt idx="141">
                  <c:v>0.99930063532782498</c:v>
                </c:pt>
                <c:pt idx="142">
                  <c:v>0.99926437587550876</c:v>
                </c:pt>
                <c:pt idx="143">
                  <c:v>0.9992233497341374</c:v>
                </c:pt>
                <c:pt idx="144">
                  <c:v>0.99924286095218473</c:v>
                </c:pt>
                <c:pt idx="145">
                  <c:v>0.99923185878485787</c:v>
                </c:pt>
                <c:pt idx="146">
                  <c:v>0.99911560779676367</c:v>
                </c:pt>
                <c:pt idx="147">
                  <c:v>0.99926664676907195</c:v>
                </c:pt>
                <c:pt idx="148">
                  <c:v>0.9993861506242715</c:v>
                </c:pt>
                <c:pt idx="149">
                  <c:v>0.99909713904140751</c:v>
                </c:pt>
                <c:pt idx="150">
                  <c:v>0.99909270144810813</c:v>
                </c:pt>
                <c:pt idx="151">
                  <c:v>0.99946400297018256</c:v>
                </c:pt>
                <c:pt idx="152">
                  <c:v>0.99941314461361863</c:v>
                </c:pt>
                <c:pt idx="153">
                  <c:v>0.99950232931554273</c:v>
                </c:pt>
                <c:pt idx="154">
                  <c:v>0.99950669099184619</c:v>
                </c:pt>
                <c:pt idx="155">
                  <c:v>0.99946052698433374</c:v>
                </c:pt>
                <c:pt idx="156">
                  <c:v>0.99937092113632309</c:v>
                </c:pt>
                <c:pt idx="157">
                  <c:v>0.99943793047196172</c:v>
                </c:pt>
                <c:pt idx="158">
                  <c:v>0.999314261231524</c:v>
                </c:pt>
                <c:pt idx="159">
                  <c:v>0.99917448262639408</c:v>
                </c:pt>
                <c:pt idx="160">
                  <c:v>0.99921250947698292</c:v>
                </c:pt>
                <c:pt idx="161">
                  <c:v>0.99910932068421965</c:v>
                </c:pt>
                <c:pt idx="162">
                  <c:v>0.99891651623405897</c:v>
                </c:pt>
                <c:pt idx="163">
                  <c:v>0.99963081342585769</c:v>
                </c:pt>
                <c:pt idx="164">
                  <c:v>0.99960008626030961</c:v>
                </c:pt>
                <c:pt idx="165">
                  <c:v>0.99957310908995511</c:v>
                </c:pt>
                <c:pt idx="166">
                  <c:v>0.99962167455978879</c:v>
                </c:pt>
                <c:pt idx="167">
                  <c:v>0.99970648049093924</c:v>
                </c:pt>
                <c:pt idx="168">
                  <c:v>0.99965969297476831</c:v>
                </c:pt>
                <c:pt idx="169">
                  <c:v>0.99973687628998187</c:v>
                </c:pt>
                <c:pt idx="170">
                  <c:v>0.99971296156938338</c:v>
                </c:pt>
                <c:pt idx="171">
                  <c:v>0.99969920849785032</c:v>
                </c:pt>
                <c:pt idx="172">
                  <c:v>0.99967643157643304</c:v>
                </c:pt>
                <c:pt idx="173">
                  <c:v>0.99968478820737916</c:v>
                </c:pt>
                <c:pt idx="174">
                  <c:v>0.9996824668290113</c:v>
                </c:pt>
                <c:pt idx="175">
                  <c:v>0.99971933125029144</c:v>
                </c:pt>
                <c:pt idx="176">
                  <c:v>0.99970859209160146</c:v>
                </c:pt>
                <c:pt idx="177">
                  <c:v>0.99969865658384427</c:v>
                </c:pt>
                <c:pt idx="178">
                  <c:v>0.9997368752336252</c:v>
                </c:pt>
                <c:pt idx="179">
                  <c:v>0.99973406016539168</c:v>
                </c:pt>
                <c:pt idx="180">
                  <c:v>0.99975757547937472</c:v>
                </c:pt>
                <c:pt idx="181">
                  <c:v>0.99975341472080304</c:v>
                </c:pt>
              </c:numCache>
            </c:numRef>
          </c:val>
          <c:smooth val="0"/>
          <c:extLst>
            <c:ext xmlns:c16="http://schemas.microsoft.com/office/drawing/2014/chart" uri="{C3380CC4-5D6E-409C-BE32-E72D297353CC}">
              <c16:uniqueId val="{00000002-7DDF-4CCE-8177-A803B163FEAF}"/>
            </c:ext>
          </c:extLst>
        </c:ser>
        <c:dLbls>
          <c:showLegendKey val="0"/>
          <c:showVal val="0"/>
          <c:showCatName val="0"/>
          <c:showSerName val="0"/>
          <c:showPercent val="0"/>
          <c:showBubbleSize val="0"/>
        </c:dLbls>
        <c:smooth val="0"/>
        <c:axId val="486999000"/>
        <c:axId val="487002136"/>
      </c:lineChart>
      <c:catAx>
        <c:axId val="4869990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002136"/>
        <c:crosses val="autoZero"/>
        <c:auto val="1"/>
        <c:lblAlgn val="ctr"/>
        <c:lblOffset val="100"/>
        <c:noMultiLvlLbl val="0"/>
      </c:catAx>
      <c:valAx>
        <c:axId val="487002136"/>
        <c:scaling>
          <c:orientation val="minMax"/>
          <c:max val="1"/>
          <c:min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99900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ESI ID Count Availability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4146929653571298E-2"/>
          <c:y val="0.1089240697246785"/>
          <c:w val="0.92532742257177647"/>
          <c:h val="0.83214167311129483"/>
        </c:manualLayout>
      </c:layout>
      <c:lineChart>
        <c:grouping val="standard"/>
        <c:varyColors val="0"/>
        <c:ser>
          <c:idx val="0"/>
          <c:order val="0"/>
          <c:tx>
            <c:strRef>
              <c:f>Count_Data!$A$1</c:f>
              <c:strCache>
                <c:ptCount val="1"/>
                <c:pt idx="0">
                  <c:v>INITIAL (Apr23-Sep23)</c:v>
                </c:pt>
              </c:strCache>
            </c:strRef>
          </c:tx>
          <c:spPr>
            <a:ln w="28575" cap="rnd">
              <a:solidFill>
                <a:schemeClr val="accent1"/>
              </a:solidFill>
              <a:round/>
            </a:ln>
            <a:effectLst/>
          </c:spPr>
          <c:marker>
            <c:symbol val="none"/>
          </c:marker>
          <c:val>
            <c:numRef>
              <c:f>Count_Data!$A$2:$A$185</c:f>
              <c:numCache>
                <c:formatCode>General</c:formatCode>
                <c:ptCount val="184"/>
                <c:pt idx="0">
                  <c:v>0.98181589778850287</c:v>
                </c:pt>
                <c:pt idx="1">
                  <c:v>0.98287118945045093</c:v>
                </c:pt>
                <c:pt idx="2">
                  <c:v>0.98257547365894771</c:v>
                </c:pt>
                <c:pt idx="3">
                  <c:v>0.98242620139463921</c:v>
                </c:pt>
                <c:pt idx="4">
                  <c:v>0.98109571783119975</c:v>
                </c:pt>
                <c:pt idx="5">
                  <c:v>0.98021247767147868</c:v>
                </c:pt>
                <c:pt idx="6">
                  <c:v>0.98109922124045612</c:v>
                </c:pt>
                <c:pt idx="7">
                  <c:v>0.98206391862457498</c:v>
                </c:pt>
                <c:pt idx="8">
                  <c:v>0.98306267434618977</c:v>
                </c:pt>
                <c:pt idx="9">
                  <c:v>0.98294762635298982</c:v>
                </c:pt>
                <c:pt idx="10">
                  <c:v>0.98295867922998903</c:v>
                </c:pt>
                <c:pt idx="11">
                  <c:v>0.98178465259407433</c:v>
                </c:pt>
                <c:pt idx="12">
                  <c:v>0.98118232745020861</c:v>
                </c:pt>
                <c:pt idx="13">
                  <c:v>0.98099333360344132</c:v>
                </c:pt>
                <c:pt idx="14">
                  <c:v>0.98201028072188623</c:v>
                </c:pt>
                <c:pt idx="15">
                  <c:v>0.98306852779087106</c:v>
                </c:pt>
                <c:pt idx="16">
                  <c:v>0.98313760007865725</c:v>
                </c:pt>
                <c:pt idx="17">
                  <c:v>0.98294714691296436</c:v>
                </c:pt>
                <c:pt idx="18">
                  <c:v>0.98192267178692139</c:v>
                </c:pt>
                <c:pt idx="19">
                  <c:v>0.98121539442299566</c:v>
                </c:pt>
                <c:pt idx="20">
                  <c:v>0.98138847843605825</c:v>
                </c:pt>
                <c:pt idx="21">
                  <c:v>0.9822337228586715</c:v>
                </c:pt>
                <c:pt idx="22">
                  <c:v>0.98312586821097603</c:v>
                </c:pt>
                <c:pt idx="23">
                  <c:v>0.98284010832211721</c:v>
                </c:pt>
                <c:pt idx="24">
                  <c:v>0.98306836148894516</c:v>
                </c:pt>
                <c:pt idx="25">
                  <c:v>0.98219538742948054</c:v>
                </c:pt>
                <c:pt idx="26">
                  <c:v>0.98127535599301929</c:v>
                </c:pt>
                <c:pt idx="27">
                  <c:v>0.98140205142130665</c:v>
                </c:pt>
                <c:pt idx="28">
                  <c:v>0.98238353583114579</c:v>
                </c:pt>
                <c:pt idx="29">
                  <c:v>0.9832086784209374</c:v>
                </c:pt>
                <c:pt idx="30">
                  <c:v>0.98299390782323204</c:v>
                </c:pt>
                <c:pt idx="31">
                  <c:v>0.98076387513844399</c:v>
                </c:pt>
                <c:pt idx="32">
                  <c:v>0.97983419426639318</c:v>
                </c:pt>
                <c:pt idx="33">
                  <c:v>0.97903267788647796</c:v>
                </c:pt>
                <c:pt idx="34">
                  <c:v>0.97918136734784034</c:v>
                </c:pt>
                <c:pt idx="35">
                  <c:v>0.98022769329793225</c:v>
                </c:pt>
                <c:pt idx="36">
                  <c:v>0.98099017906128383</c:v>
                </c:pt>
                <c:pt idx="37">
                  <c:v>0.98080116736601941</c:v>
                </c:pt>
                <c:pt idx="38">
                  <c:v>0.9782738986744467</c:v>
                </c:pt>
                <c:pt idx="39">
                  <c:v>0.97971284494991684</c:v>
                </c:pt>
                <c:pt idx="40">
                  <c:v>0.97885630147295277</c:v>
                </c:pt>
                <c:pt idx="41">
                  <c:v>0.98131105659396722</c:v>
                </c:pt>
                <c:pt idx="42">
                  <c:v>0.9822420177199962</c:v>
                </c:pt>
                <c:pt idx="43">
                  <c:v>0.98321413375265931</c:v>
                </c:pt>
                <c:pt idx="44">
                  <c:v>0.983105011174078</c:v>
                </c:pt>
                <c:pt idx="45">
                  <c:v>0.98316181549324588</c:v>
                </c:pt>
                <c:pt idx="46">
                  <c:v>0.98222555539128109</c:v>
                </c:pt>
                <c:pt idx="47">
                  <c:v>0.98137115407852005</c:v>
                </c:pt>
                <c:pt idx="48">
                  <c:v>0.98142206655854858</c:v>
                </c:pt>
                <c:pt idx="49">
                  <c:v>0.98239120650118494</c:v>
                </c:pt>
                <c:pt idx="50">
                  <c:v>0.98343303183592234</c:v>
                </c:pt>
                <c:pt idx="51">
                  <c:v>0.98325579973427613</c:v>
                </c:pt>
                <c:pt idx="52">
                  <c:v>0.98325869389069154</c:v>
                </c:pt>
                <c:pt idx="53">
                  <c:v>0.98218869626733774</c:v>
                </c:pt>
                <c:pt idx="54">
                  <c:v>0.98108905007518588</c:v>
                </c:pt>
                <c:pt idx="55">
                  <c:v>0.98047280719708119</c:v>
                </c:pt>
                <c:pt idx="56">
                  <c:v>0.98141968340775865</c:v>
                </c:pt>
                <c:pt idx="57">
                  <c:v>0.98242975586662629</c:v>
                </c:pt>
                <c:pt idx="58">
                  <c:v>0.98341884687274772</c:v>
                </c:pt>
                <c:pt idx="59">
                  <c:v>0.98339701669553226</c:v>
                </c:pt>
                <c:pt idx="60">
                  <c:v>0.98249110164122266</c:v>
                </c:pt>
                <c:pt idx="61">
                  <c:v>0.98133441210232875</c:v>
                </c:pt>
                <c:pt idx="62">
                  <c:v>0.98143701586297649</c:v>
                </c:pt>
                <c:pt idx="63">
                  <c:v>0.98234372213631749</c:v>
                </c:pt>
                <c:pt idx="64">
                  <c:v>0.98367027220279901</c:v>
                </c:pt>
                <c:pt idx="65">
                  <c:v>0.98358476672859307</c:v>
                </c:pt>
                <c:pt idx="66">
                  <c:v>0.98341542793644798</c:v>
                </c:pt>
                <c:pt idx="67">
                  <c:v>0.98229755401654095</c:v>
                </c:pt>
                <c:pt idx="68">
                  <c:v>0.98126398613351662</c:v>
                </c:pt>
                <c:pt idx="69">
                  <c:v>0.98139410841559893</c:v>
                </c:pt>
                <c:pt idx="70">
                  <c:v>0.98223905493724195</c:v>
                </c:pt>
                <c:pt idx="71">
                  <c:v>0.98321411308858941</c:v>
                </c:pt>
                <c:pt idx="72">
                  <c:v>0.98324624857689991</c:v>
                </c:pt>
                <c:pt idx="73">
                  <c:v>0.98336788504716854</c:v>
                </c:pt>
                <c:pt idx="74">
                  <c:v>0.98230823536626466</c:v>
                </c:pt>
                <c:pt idx="75">
                  <c:v>0.98134939032086266</c:v>
                </c:pt>
                <c:pt idx="76">
                  <c:v>0.97535538103216957</c:v>
                </c:pt>
                <c:pt idx="77">
                  <c:v>0.98223551680231425</c:v>
                </c:pt>
                <c:pt idx="78">
                  <c:v>0.9832752605518722</c:v>
                </c:pt>
                <c:pt idx="79">
                  <c:v>0.98334984326034247</c:v>
                </c:pt>
                <c:pt idx="80">
                  <c:v>0.98325079866403275</c:v>
                </c:pt>
                <c:pt idx="81">
                  <c:v>0.98236223267545419</c:v>
                </c:pt>
                <c:pt idx="82">
                  <c:v>0.98139223071571158</c:v>
                </c:pt>
                <c:pt idx="83">
                  <c:v>0.98151969191569133</c:v>
                </c:pt>
                <c:pt idx="84">
                  <c:v>0.98253244907276938</c:v>
                </c:pt>
                <c:pt idx="85">
                  <c:v>0.9835670900245489</c:v>
                </c:pt>
                <c:pt idx="86">
                  <c:v>0.98336464769527809</c:v>
                </c:pt>
                <c:pt idx="87">
                  <c:v>0.98323351790513835</c:v>
                </c:pt>
                <c:pt idx="88">
                  <c:v>0.98219684365714577</c:v>
                </c:pt>
                <c:pt idx="89">
                  <c:v>0.9814830576434691</c:v>
                </c:pt>
                <c:pt idx="90">
                  <c:v>0.98117748649366754</c:v>
                </c:pt>
                <c:pt idx="91">
                  <c:v>0.98141531501742829</c:v>
                </c:pt>
                <c:pt idx="92">
                  <c:v>0.98253915144298487</c:v>
                </c:pt>
                <c:pt idx="93">
                  <c:v>0.98254923519893245</c:v>
                </c:pt>
                <c:pt idx="94">
                  <c:v>0.98363976960630783</c:v>
                </c:pt>
                <c:pt idx="95">
                  <c:v>0.98257422761326618</c:v>
                </c:pt>
                <c:pt idx="96">
                  <c:v>0.98154160075933117</c:v>
                </c:pt>
                <c:pt idx="97">
                  <c:v>0.98150714300558239</c:v>
                </c:pt>
                <c:pt idx="98">
                  <c:v>0.98250589661936993</c:v>
                </c:pt>
                <c:pt idx="99">
                  <c:v>0.9834651397160773</c:v>
                </c:pt>
                <c:pt idx="100">
                  <c:v>0.9833029570772005</c:v>
                </c:pt>
                <c:pt idx="101">
                  <c:v>0.98330336687732312</c:v>
                </c:pt>
                <c:pt idx="102">
                  <c:v>0.98242339862316785</c:v>
                </c:pt>
                <c:pt idx="103">
                  <c:v>0.98164294352551407</c:v>
                </c:pt>
                <c:pt idx="104">
                  <c:v>0.98154865587687701</c:v>
                </c:pt>
                <c:pt idx="105">
                  <c:v>0.98260847229701975</c:v>
                </c:pt>
                <c:pt idx="106">
                  <c:v>0.98354372181699057</c:v>
                </c:pt>
                <c:pt idx="107">
                  <c:v>0.98348512636405727</c:v>
                </c:pt>
                <c:pt idx="108">
                  <c:v>0.98352157833839771</c:v>
                </c:pt>
                <c:pt idx="109">
                  <c:v>0.98262487850241997</c:v>
                </c:pt>
                <c:pt idx="110">
                  <c:v>0.98191793342194678</c:v>
                </c:pt>
                <c:pt idx="111">
                  <c:v>0.98187430115342011</c:v>
                </c:pt>
                <c:pt idx="112">
                  <c:v>0.9827874964793667</c:v>
                </c:pt>
                <c:pt idx="113">
                  <c:v>0.98369921958677997</c:v>
                </c:pt>
                <c:pt idx="114">
                  <c:v>0.98366085041400286</c:v>
                </c:pt>
                <c:pt idx="115">
                  <c:v>0.98361853662562437</c:v>
                </c:pt>
                <c:pt idx="116">
                  <c:v>0.98281431930076957</c:v>
                </c:pt>
                <c:pt idx="117">
                  <c:v>0.98206952626158983</c:v>
                </c:pt>
                <c:pt idx="118">
                  <c:v>0.98196812341957429</c:v>
                </c:pt>
                <c:pt idx="119">
                  <c:v>0.98316931719689549</c:v>
                </c:pt>
                <c:pt idx="120">
                  <c:v>0.98396457934597259</c:v>
                </c:pt>
                <c:pt idx="121">
                  <c:v>0.98391866602136158</c:v>
                </c:pt>
                <c:pt idx="122">
                  <c:v>0.98368093592678274</c:v>
                </c:pt>
                <c:pt idx="123">
                  <c:v>0.98288434918437317</c:v>
                </c:pt>
                <c:pt idx="124">
                  <c:v>0.98194173880035218</c:v>
                </c:pt>
                <c:pt idx="125">
                  <c:v>0.98205370764745714</c:v>
                </c:pt>
                <c:pt idx="126">
                  <c:v>0.98310363418618596</c:v>
                </c:pt>
                <c:pt idx="127">
                  <c:v>0.98384066311233842</c:v>
                </c:pt>
                <c:pt idx="128">
                  <c:v>0.98364081154066119</c:v>
                </c:pt>
                <c:pt idx="129">
                  <c:v>0.98372619413067286</c:v>
                </c:pt>
                <c:pt idx="130">
                  <c:v>0.98271619574427138</c:v>
                </c:pt>
                <c:pt idx="131">
                  <c:v>0.98189605549119441</c:v>
                </c:pt>
                <c:pt idx="132">
                  <c:v>0.98200240484896073</c:v>
                </c:pt>
                <c:pt idx="133">
                  <c:v>0.98292401452091249</c:v>
                </c:pt>
                <c:pt idx="134">
                  <c:v>0.98387706873775294</c:v>
                </c:pt>
                <c:pt idx="135">
                  <c:v>0.9837043735280423</c:v>
                </c:pt>
                <c:pt idx="136">
                  <c:v>0.9837025651897392</c:v>
                </c:pt>
                <c:pt idx="137">
                  <c:v>0.98268443353182378</c:v>
                </c:pt>
                <c:pt idx="138">
                  <c:v>0.98189784685306891</c:v>
                </c:pt>
                <c:pt idx="139">
                  <c:v>0.98190223540350752</c:v>
                </c:pt>
                <c:pt idx="140">
                  <c:v>0.98278279616308128</c:v>
                </c:pt>
                <c:pt idx="141">
                  <c:v>0.98375962911947756</c:v>
                </c:pt>
                <c:pt idx="142">
                  <c:v>0.98372737148526634</c:v>
                </c:pt>
                <c:pt idx="143">
                  <c:v>0.98366675841910345</c:v>
                </c:pt>
                <c:pt idx="144">
                  <c:v>0.98256621936059674</c:v>
                </c:pt>
                <c:pt idx="145">
                  <c:v>0.98199053143524029</c:v>
                </c:pt>
                <c:pt idx="146">
                  <c:v>0.98187112254213171</c:v>
                </c:pt>
                <c:pt idx="147">
                  <c:v>0.98284046578627504</c:v>
                </c:pt>
                <c:pt idx="148">
                  <c:v>0.98377922707611332</c:v>
                </c:pt>
                <c:pt idx="149">
                  <c:v>0.98355598537792344</c:v>
                </c:pt>
                <c:pt idx="150">
                  <c:v>0.94331433876716242</c:v>
                </c:pt>
                <c:pt idx="151">
                  <c:v>0.98276504956489574</c:v>
                </c:pt>
                <c:pt idx="152">
                  <c:v>0.98156184007066127</c:v>
                </c:pt>
                <c:pt idx="153">
                  <c:v>0.9808435893938664</c:v>
                </c:pt>
                <c:pt idx="154">
                  <c:v>0.98196448774883338</c:v>
                </c:pt>
                <c:pt idx="155">
                  <c:v>0.98312075895926176</c:v>
                </c:pt>
                <c:pt idx="156">
                  <c:v>0.97264283785997818</c:v>
                </c:pt>
                <c:pt idx="157">
                  <c:v>0.98378230722954241</c:v>
                </c:pt>
                <c:pt idx="158">
                  <c:v>0.98272175705761078</c:v>
                </c:pt>
                <c:pt idx="159">
                  <c:v>0.9818891409714976</c:v>
                </c:pt>
                <c:pt idx="160">
                  <c:v>0.98187975156332719</c:v>
                </c:pt>
                <c:pt idx="161">
                  <c:v>0.98268800128591871</c:v>
                </c:pt>
                <c:pt idx="162">
                  <c:v>0.98358836287561147</c:v>
                </c:pt>
                <c:pt idx="163">
                  <c:v>0.98349753585942046</c:v>
                </c:pt>
                <c:pt idx="164">
                  <c:v>0.97189563749887908</c:v>
                </c:pt>
                <c:pt idx="165">
                  <c:v>0.98264408385795798</c:v>
                </c:pt>
                <c:pt idx="166">
                  <c:v>0.9820165482884603</c:v>
                </c:pt>
                <c:pt idx="167">
                  <c:v>0.98200572827264476</c:v>
                </c:pt>
                <c:pt idx="168">
                  <c:v>0.98286433106751203</c:v>
                </c:pt>
                <c:pt idx="169">
                  <c:v>0.98372239821814234</c:v>
                </c:pt>
                <c:pt idx="170">
                  <c:v>0.98341344834884026</c:v>
                </c:pt>
                <c:pt idx="171">
                  <c:v>0.98367487809496235</c:v>
                </c:pt>
                <c:pt idx="172">
                  <c:v>0.98270166984701857</c:v>
                </c:pt>
                <c:pt idx="173">
                  <c:v>0.98200131679759528</c:v>
                </c:pt>
                <c:pt idx="174">
                  <c:v>0.9820837031071038</c:v>
                </c:pt>
                <c:pt idx="175">
                  <c:v>0.98293999074977856</c:v>
                </c:pt>
                <c:pt idx="176">
                  <c:v>0.98402888650021192</c:v>
                </c:pt>
                <c:pt idx="177">
                  <c:v>0.98385089501661283</c:v>
                </c:pt>
                <c:pt idx="178">
                  <c:v>0.98387487819434494</c:v>
                </c:pt>
                <c:pt idx="179">
                  <c:v>0.9829252907086371</c:v>
                </c:pt>
                <c:pt idx="180">
                  <c:v>0.98200707571915691</c:v>
                </c:pt>
                <c:pt idx="181">
                  <c:v>0.982165585600145</c:v>
                </c:pt>
                <c:pt idx="182">
                  <c:v>0.98307683547953983</c:v>
                </c:pt>
              </c:numCache>
            </c:numRef>
          </c:val>
          <c:smooth val="0"/>
          <c:extLst>
            <c:ext xmlns:c16="http://schemas.microsoft.com/office/drawing/2014/chart" uri="{C3380CC4-5D6E-409C-BE32-E72D297353CC}">
              <c16:uniqueId val="{00000000-6CC9-4129-87C3-A46C501F07A4}"/>
            </c:ext>
          </c:extLst>
        </c:ser>
        <c:ser>
          <c:idx val="1"/>
          <c:order val="1"/>
          <c:tx>
            <c:strRef>
              <c:f>Count_Data!$B$1</c:f>
              <c:strCache>
                <c:ptCount val="1"/>
                <c:pt idx="0">
                  <c:v>FINAL (Feb23-Jul23)</c:v>
                </c:pt>
              </c:strCache>
            </c:strRef>
          </c:tx>
          <c:spPr>
            <a:ln w="28575" cap="rnd">
              <a:solidFill>
                <a:schemeClr val="accent2"/>
              </a:solidFill>
              <a:round/>
            </a:ln>
            <a:effectLst/>
          </c:spPr>
          <c:marker>
            <c:symbol val="none"/>
          </c:marker>
          <c:val>
            <c:numRef>
              <c:f>Count_Data!$B$2:$B$185</c:f>
              <c:numCache>
                <c:formatCode>General</c:formatCode>
                <c:ptCount val="184"/>
                <c:pt idx="0">
                  <c:v>0.99980593441401622</c:v>
                </c:pt>
                <c:pt idx="1">
                  <c:v>0.99976774767949184</c:v>
                </c:pt>
                <c:pt idx="2">
                  <c:v>0.99970962558935028</c:v>
                </c:pt>
                <c:pt idx="3">
                  <c:v>0.99977820926482752</c:v>
                </c:pt>
                <c:pt idx="4">
                  <c:v>0.99977439295590353</c:v>
                </c:pt>
                <c:pt idx="5">
                  <c:v>0.99970897614013365</c:v>
                </c:pt>
                <c:pt idx="6">
                  <c:v>0.99976240424593654</c:v>
                </c:pt>
                <c:pt idx="7">
                  <c:v>0.99969027047728587</c:v>
                </c:pt>
                <c:pt idx="8">
                  <c:v>0.99973228577749607</c:v>
                </c:pt>
                <c:pt idx="9">
                  <c:v>0.99968831067110242</c:v>
                </c:pt>
                <c:pt idx="10">
                  <c:v>0.99973765172392681</c:v>
                </c:pt>
                <c:pt idx="11">
                  <c:v>0.99973136636015425</c:v>
                </c:pt>
                <c:pt idx="12">
                  <c:v>0.99974960250481748</c:v>
                </c:pt>
                <c:pt idx="13">
                  <c:v>0.9997529555204715</c:v>
                </c:pt>
                <c:pt idx="14">
                  <c:v>0.99977686746199812</c:v>
                </c:pt>
                <c:pt idx="15">
                  <c:v>0.99977216675609437</c:v>
                </c:pt>
                <c:pt idx="16">
                  <c:v>0.99979992311596644</c:v>
                </c:pt>
                <c:pt idx="17">
                  <c:v>0.99980922987960552</c:v>
                </c:pt>
                <c:pt idx="18">
                  <c:v>0.99974247172639319</c:v>
                </c:pt>
                <c:pt idx="19">
                  <c:v>0.99972725171545296</c:v>
                </c:pt>
                <c:pt idx="20">
                  <c:v>0.99982362195049601</c:v>
                </c:pt>
                <c:pt idx="21">
                  <c:v>0.99980467150937646</c:v>
                </c:pt>
                <c:pt idx="22">
                  <c:v>0.9997019865088822</c:v>
                </c:pt>
                <c:pt idx="23">
                  <c:v>0.9997787625692528</c:v>
                </c:pt>
                <c:pt idx="24">
                  <c:v>0.99979115966215426</c:v>
                </c:pt>
                <c:pt idx="25">
                  <c:v>0.99974423462738637</c:v>
                </c:pt>
                <c:pt idx="26">
                  <c:v>0.99981930297515975</c:v>
                </c:pt>
                <c:pt idx="27">
                  <c:v>0.99976878460955065</c:v>
                </c:pt>
                <c:pt idx="28">
                  <c:v>0.99973683369697752</c:v>
                </c:pt>
                <c:pt idx="29">
                  <c:v>0.99977126427941865</c:v>
                </c:pt>
                <c:pt idx="30">
                  <c:v>0.99977983411776195</c:v>
                </c:pt>
                <c:pt idx="31">
                  <c:v>0.99980722222077778</c:v>
                </c:pt>
                <c:pt idx="32">
                  <c:v>0.99977716153312868</c:v>
                </c:pt>
                <c:pt idx="33">
                  <c:v>0.99979600183400297</c:v>
                </c:pt>
                <c:pt idx="34">
                  <c:v>0.99980455267255963</c:v>
                </c:pt>
                <c:pt idx="35">
                  <c:v>0.99969958822420502</c:v>
                </c:pt>
                <c:pt idx="36">
                  <c:v>0.9998074107740057</c:v>
                </c:pt>
                <c:pt idx="37">
                  <c:v>0.99978107608837297</c:v>
                </c:pt>
                <c:pt idx="38">
                  <c:v>0.99976648840009164</c:v>
                </c:pt>
                <c:pt idx="39">
                  <c:v>0.9997276589047186</c:v>
                </c:pt>
                <c:pt idx="40">
                  <c:v>0.99979956436180117</c:v>
                </c:pt>
                <c:pt idx="41">
                  <c:v>0.99974278638923064</c:v>
                </c:pt>
                <c:pt idx="42">
                  <c:v>0.99981998798930172</c:v>
                </c:pt>
                <c:pt idx="43">
                  <c:v>0.9997900534058608</c:v>
                </c:pt>
                <c:pt idx="44">
                  <c:v>0.99978214909117447</c:v>
                </c:pt>
                <c:pt idx="45">
                  <c:v>0.99971426306031186</c:v>
                </c:pt>
                <c:pt idx="46">
                  <c:v>0.9997302507962611</c:v>
                </c:pt>
                <c:pt idx="47">
                  <c:v>0.99975105344708115</c:v>
                </c:pt>
                <c:pt idx="48">
                  <c:v>0.99981264570969808</c:v>
                </c:pt>
                <c:pt idx="49">
                  <c:v>0.99974623714954569</c:v>
                </c:pt>
                <c:pt idx="50">
                  <c:v>0.99981191069059572</c:v>
                </c:pt>
                <c:pt idx="51">
                  <c:v>0.99979399450709727</c:v>
                </c:pt>
                <c:pt idx="52">
                  <c:v>0.99978560091279112</c:v>
                </c:pt>
                <c:pt idx="53">
                  <c:v>0.99979415687397355</c:v>
                </c:pt>
                <c:pt idx="54">
                  <c:v>0.99976496121983771</c:v>
                </c:pt>
                <c:pt idx="55">
                  <c:v>0.99979586557940048</c:v>
                </c:pt>
                <c:pt idx="56">
                  <c:v>0.99974752158183544</c:v>
                </c:pt>
                <c:pt idx="57">
                  <c:v>0.99916341737695613</c:v>
                </c:pt>
                <c:pt idx="58">
                  <c:v>0.99982544202295387</c:v>
                </c:pt>
                <c:pt idx="59">
                  <c:v>0.99982682317434723</c:v>
                </c:pt>
                <c:pt idx="60">
                  <c:v>0.99980719629925652</c:v>
                </c:pt>
                <c:pt idx="61">
                  <c:v>0.99977234537653481</c:v>
                </c:pt>
                <c:pt idx="62">
                  <c:v>0.99972699149446886</c:v>
                </c:pt>
                <c:pt idx="63">
                  <c:v>0.99976023698473049</c:v>
                </c:pt>
                <c:pt idx="64">
                  <c:v>0.99980449619212464</c:v>
                </c:pt>
                <c:pt idx="65">
                  <c:v>0.99981601374818418</c:v>
                </c:pt>
                <c:pt idx="66">
                  <c:v>0.999780451918167</c:v>
                </c:pt>
                <c:pt idx="67">
                  <c:v>0.99981160479850606</c:v>
                </c:pt>
                <c:pt idx="68">
                  <c:v>0.99979680159534834</c:v>
                </c:pt>
                <c:pt idx="69">
                  <c:v>0.99977272031060238</c:v>
                </c:pt>
                <c:pt idx="70">
                  <c:v>0.99974690480260797</c:v>
                </c:pt>
                <c:pt idx="71">
                  <c:v>0.99981731448588662</c:v>
                </c:pt>
                <c:pt idx="72">
                  <c:v>0.99975891260693162</c:v>
                </c:pt>
                <c:pt idx="73">
                  <c:v>0.99977930045778796</c:v>
                </c:pt>
                <c:pt idx="74">
                  <c:v>0.99976485992060815</c:v>
                </c:pt>
                <c:pt idx="75">
                  <c:v>0.9997717971395117</c:v>
                </c:pt>
                <c:pt idx="76">
                  <c:v>0.99976884539757849</c:v>
                </c:pt>
                <c:pt idx="77">
                  <c:v>0.99972192518651515</c:v>
                </c:pt>
                <c:pt idx="78">
                  <c:v>0.9997541720072417</c:v>
                </c:pt>
                <c:pt idx="79">
                  <c:v>0.99981234628135762</c:v>
                </c:pt>
                <c:pt idx="80">
                  <c:v>0.99978507228904057</c:v>
                </c:pt>
                <c:pt idx="81">
                  <c:v>0.99977669735010488</c:v>
                </c:pt>
                <c:pt idx="82">
                  <c:v>0.99982003603722813</c:v>
                </c:pt>
                <c:pt idx="83">
                  <c:v>0.99981447939561019</c:v>
                </c:pt>
                <c:pt idx="84">
                  <c:v>0.99981114671345295</c:v>
                </c:pt>
                <c:pt idx="85">
                  <c:v>0.99981085322234742</c:v>
                </c:pt>
                <c:pt idx="86">
                  <c:v>0.99979137618269032</c:v>
                </c:pt>
                <c:pt idx="87">
                  <c:v>0.99975411217150922</c:v>
                </c:pt>
                <c:pt idx="88">
                  <c:v>0.99980203518688793</c:v>
                </c:pt>
                <c:pt idx="89">
                  <c:v>0.9997345515086693</c:v>
                </c:pt>
                <c:pt idx="90">
                  <c:v>0.99975196346829109</c:v>
                </c:pt>
                <c:pt idx="91">
                  <c:v>0.99971580721486875</c:v>
                </c:pt>
                <c:pt idx="92">
                  <c:v>0.99979233333670603</c:v>
                </c:pt>
                <c:pt idx="93">
                  <c:v>0.99977805328177027</c:v>
                </c:pt>
                <c:pt idx="94">
                  <c:v>0.99971836250557444</c:v>
                </c:pt>
                <c:pt idx="95">
                  <c:v>0.99975083267526021</c:v>
                </c:pt>
                <c:pt idx="96">
                  <c:v>0.99971262461053234</c:v>
                </c:pt>
                <c:pt idx="97">
                  <c:v>0.99972916320309657</c:v>
                </c:pt>
                <c:pt idx="98">
                  <c:v>0.99971904998936878</c:v>
                </c:pt>
                <c:pt idx="99">
                  <c:v>0.99975482379255032</c:v>
                </c:pt>
                <c:pt idx="100">
                  <c:v>0.99976063662518611</c:v>
                </c:pt>
                <c:pt idx="101">
                  <c:v>0.99975979344208965</c:v>
                </c:pt>
                <c:pt idx="102">
                  <c:v>0.99978990179758498</c:v>
                </c:pt>
                <c:pt idx="103">
                  <c:v>0.99978585786608654</c:v>
                </c:pt>
                <c:pt idx="104">
                  <c:v>0.99978869727679609</c:v>
                </c:pt>
                <c:pt idx="105">
                  <c:v>0.99978771100687613</c:v>
                </c:pt>
                <c:pt idx="106">
                  <c:v>0.99974482761256156</c:v>
                </c:pt>
                <c:pt idx="107">
                  <c:v>0.9997718536979483</c:v>
                </c:pt>
                <c:pt idx="108">
                  <c:v>0.99972787036375155</c:v>
                </c:pt>
                <c:pt idx="109">
                  <c:v>0.99975155735703858</c:v>
                </c:pt>
                <c:pt idx="110">
                  <c:v>0.99979076744725937</c:v>
                </c:pt>
                <c:pt idx="111">
                  <c:v>0.99971498867532826</c:v>
                </c:pt>
                <c:pt idx="112">
                  <c:v>0.99978399295370968</c:v>
                </c:pt>
                <c:pt idx="113">
                  <c:v>0.99977080829629605</c:v>
                </c:pt>
                <c:pt idx="114">
                  <c:v>0.99975032700261524</c:v>
                </c:pt>
                <c:pt idx="115">
                  <c:v>0.99977689296458461</c:v>
                </c:pt>
                <c:pt idx="116">
                  <c:v>0.99972328078790895</c:v>
                </c:pt>
                <c:pt idx="117">
                  <c:v>0.99976485046930075</c:v>
                </c:pt>
                <c:pt idx="118">
                  <c:v>0.9997535200115254</c:v>
                </c:pt>
                <c:pt idx="119">
                  <c:v>0.99976190071259718</c:v>
                </c:pt>
                <c:pt idx="120">
                  <c:v>0.99972296332135424</c:v>
                </c:pt>
                <c:pt idx="121">
                  <c:v>0.99973642720233924</c:v>
                </c:pt>
                <c:pt idx="122">
                  <c:v>0.99977958273249401</c:v>
                </c:pt>
                <c:pt idx="123">
                  <c:v>0.99976556480894951</c:v>
                </c:pt>
                <c:pt idx="124">
                  <c:v>0.99975966818195205</c:v>
                </c:pt>
                <c:pt idx="125">
                  <c:v>0.99972678935114068</c:v>
                </c:pt>
                <c:pt idx="126">
                  <c:v>0.99978887163839059</c:v>
                </c:pt>
                <c:pt idx="127">
                  <c:v>0.99980366247090657</c:v>
                </c:pt>
                <c:pt idx="128">
                  <c:v>0.99982240716617876</c:v>
                </c:pt>
                <c:pt idx="129">
                  <c:v>0.99974103080575871</c:v>
                </c:pt>
                <c:pt idx="130">
                  <c:v>0.99977441329602124</c:v>
                </c:pt>
                <c:pt idx="131">
                  <c:v>0.99975080081708767</c:v>
                </c:pt>
                <c:pt idx="132">
                  <c:v>0.99974169753963826</c:v>
                </c:pt>
                <c:pt idx="133">
                  <c:v>0.9998248026290194</c:v>
                </c:pt>
                <c:pt idx="134">
                  <c:v>0.99978823927730498</c:v>
                </c:pt>
                <c:pt idx="135">
                  <c:v>0.99976856505285516</c:v>
                </c:pt>
                <c:pt idx="136">
                  <c:v>0.99977364521305778</c:v>
                </c:pt>
                <c:pt idx="137">
                  <c:v>0.99976763111242173</c:v>
                </c:pt>
                <c:pt idx="138">
                  <c:v>0.99971681843729809</c:v>
                </c:pt>
                <c:pt idx="139">
                  <c:v>0.99975325463899734</c:v>
                </c:pt>
                <c:pt idx="140">
                  <c:v>0.99975288553517694</c:v>
                </c:pt>
                <c:pt idx="141">
                  <c:v>0.99972977905007487</c:v>
                </c:pt>
                <c:pt idx="142">
                  <c:v>0.9997798955161924</c:v>
                </c:pt>
                <c:pt idx="143">
                  <c:v>0.99970563310962024</c:v>
                </c:pt>
                <c:pt idx="144">
                  <c:v>0.99980837219187768</c:v>
                </c:pt>
                <c:pt idx="145">
                  <c:v>0.99975951600104263</c:v>
                </c:pt>
                <c:pt idx="146">
                  <c:v>0.99976024892779358</c:v>
                </c:pt>
                <c:pt idx="147">
                  <c:v>0.99977636406847148</c:v>
                </c:pt>
                <c:pt idx="148">
                  <c:v>0.99978053900064301</c:v>
                </c:pt>
                <c:pt idx="149">
                  <c:v>0.99973809865032848</c:v>
                </c:pt>
                <c:pt idx="150">
                  <c:v>0.99975227533993261</c:v>
                </c:pt>
                <c:pt idx="151">
                  <c:v>0.99977764943974545</c:v>
                </c:pt>
                <c:pt idx="152">
                  <c:v>0.99973045192341981</c:v>
                </c:pt>
                <c:pt idx="153">
                  <c:v>0.99974682015832905</c:v>
                </c:pt>
                <c:pt idx="154">
                  <c:v>0.99981285133411668</c:v>
                </c:pt>
                <c:pt idx="155">
                  <c:v>0.99980056348806834</c:v>
                </c:pt>
                <c:pt idx="156">
                  <c:v>0.9997462510872539</c:v>
                </c:pt>
                <c:pt idx="157">
                  <c:v>0.99981904937985078</c:v>
                </c:pt>
                <c:pt idx="158">
                  <c:v>0.99975269211594264</c:v>
                </c:pt>
                <c:pt idx="159">
                  <c:v>0.99978922140969706</c:v>
                </c:pt>
                <c:pt idx="160">
                  <c:v>0.99980532569416936</c:v>
                </c:pt>
                <c:pt idx="161">
                  <c:v>0.99977226550229159</c:v>
                </c:pt>
                <c:pt idx="162">
                  <c:v>0.99977239013706976</c:v>
                </c:pt>
                <c:pt idx="163">
                  <c:v>0.99978692207836251</c:v>
                </c:pt>
                <c:pt idx="164">
                  <c:v>0.99979383125419896</c:v>
                </c:pt>
                <c:pt idx="165">
                  <c:v>0.99981081357655832</c:v>
                </c:pt>
                <c:pt idx="166">
                  <c:v>0.99975174817315027</c:v>
                </c:pt>
                <c:pt idx="167">
                  <c:v>0.99980887368995264</c:v>
                </c:pt>
                <c:pt idx="168">
                  <c:v>0.99975740864777374</c:v>
                </c:pt>
                <c:pt idx="169">
                  <c:v>0.99979193202293903</c:v>
                </c:pt>
                <c:pt idx="170">
                  <c:v>0.99980693802354403</c:v>
                </c:pt>
                <c:pt idx="171">
                  <c:v>0.99981298089421167</c:v>
                </c:pt>
                <c:pt idx="172">
                  <c:v>0.99982932869696761</c:v>
                </c:pt>
                <c:pt idx="173">
                  <c:v>0.99981154739355926</c:v>
                </c:pt>
                <c:pt idx="174">
                  <c:v>0.99980946495131107</c:v>
                </c:pt>
                <c:pt idx="175">
                  <c:v>0.9998006255006614</c:v>
                </c:pt>
                <c:pt idx="176">
                  <c:v>0.99982193012759257</c:v>
                </c:pt>
              </c:numCache>
            </c:numRef>
          </c:val>
          <c:smooth val="0"/>
          <c:extLst>
            <c:ext xmlns:c16="http://schemas.microsoft.com/office/drawing/2014/chart" uri="{C3380CC4-5D6E-409C-BE32-E72D297353CC}">
              <c16:uniqueId val="{00000001-6CC9-4129-87C3-A46C501F07A4}"/>
            </c:ext>
          </c:extLst>
        </c:ser>
        <c:ser>
          <c:idx val="2"/>
          <c:order val="2"/>
          <c:tx>
            <c:strRef>
              <c:f>Count_Data!$C$1</c:f>
              <c:strCache>
                <c:ptCount val="1"/>
                <c:pt idx="0">
                  <c:v>TRUEUP (Oct22-Mar23)</c:v>
                </c:pt>
              </c:strCache>
            </c:strRef>
          </c:tx>
          <c:spPr>
            <a:ln w="28575" cap="rnd">
              <a:solidFill>
                <a:schemeClr val="accent3"/>
              </a:solidFill>
              <a:round/>
            </a:ln>
            <a:effectLst/>
          </c:spPr>
          <c:marker>
            <c:symbol val="none"/>
          </c:marker>
          <c:val>
            <c:numRef>
              <c:f>Count_Data!$C$2:$C$185</c:f>
              <c:numCache>
                <c:formatCode>General</c:formatCode>
                <c:ptCount val="184"/>
                <c:pt idx="0">
                  <c:v>0.9989604599696712</c:v>
                </c:pt>
                <c:pt idx="1">
                  <c:v>0.99901038953918697</c:v>
                </c:pt>
                <c:pt idx="2">
                  <c:v>0.99901386863260022</c:v>
                </c:pt>
                <c:pt idx="3">
                  <c:v>0.99908570696752586</c:v>
                </c:pt>
                <c:pt idx="4">
                  <c:v>0.99910653042542952</c:v>
                </c:pt>
                <c:pt idx="5">
                  <c:v>0.99899652889940704</c:v>
                </c:pt>
                <c:pt idx="6">
                  <c:v>0.99906680648997404</c:v>
                </c:pt>
                <c:pt idx="7">
                  <c:v>0.99895425908041313</c:v>
                </c:pt>
                <c:pt idx="8">
                  <c:v>0.99896843719231077</c:v>
                </c:pt>
                <c:pt idx="9">
                  <c:v>0.99906167979492955</c:v>
                </c:pt>
                <c:pt idx="10">
                  <c:v>0.99904895698463703</c:v>
                </c:pt>
                <c:pt idx="11">
                  <c:v>0.99904063001617627</c:v>
                </c:pt>
                <c:pt idx="12">
                  <c:v>0.99913016580023628</c:v>
                </c:pt>
                <c:pt idx="13">
                  <c:v>0.99901348949139668</c:v>
                </c:pt>
                <c:pt idx="14">
                  <c:v>0.99902922365536395</c:v>
                </c:pt>
                <c:pt idx="15">
                  <c:v>0.99905869919450296</c:v>
                </c:pt>
                <c:pt idx="16">
                  <c:v>0.99902676877647145</c:v>
                </c:pt>
                <c:pt idx="17">
                  <c:v>0.99912966801272873</c:v>
                </c:pt>
                <c:pt idx="18">
                  <c:v>0.99916728424240109</c:v>
                </c:pt>
                <c:pt idx="19">
                  <c:v>0.99914077186870665</c:v>
                </c:pt>
                <c:pt idx="20">
                  <c:v>0.99907144195391817</c:v>
                </c:pt>
                <c:pt idx="21">
                  <c:v>0.99905470523147333</c:v>
                </c:pt>
                <c:pt idx="22">
                  <c:v>0.99909002787046353</c:v>
                </c:pt>
                <c:pt idx="23">
                  <c:v>0.99916137934055893</c:v>
                </c:pt>
                <c:pt idx="24">
                  <c:v>0.99918617865264092</c:v>
                </c:pt>
                <c:pt idx="25">
                  <c:v>0.99912334697264726</c:v>
                </c:pt>
                <c:pt idx="26">
                  <c:v>0.99905539574997781</c:v>
                </c:pt>
                <c:pt idx="27">
                  <c:v>0.99912636444868463</c:v>
                </c:pt>
                <c:pt idx="28">
                  <c:v>0.99906325569745935</c:v>
                </c:pt>
                <c:pt idx="29">
                  <c:v>0.99906393521635051</c:v>
                </c:pt>
                <c:pt idx="30">
                  <c:v>0.99900018881035413</c:v>
                </c:pt>
                <c:pt idx="31">
                  <c:v>0.99902702525104692</c:v>
                </c:pt>
                <c:pt idx="32">
                  <c:v>0.99899717970793511</c:v>
                </c:pt>
                <c:pt idx="33">
                  <c:v>0.99903053238084072</c:v>
                </c:pt>
                <c:pt idx="34">
                  <c:v>0.99892951379741224</c:v>
                </c:pt>
                <c:pt idx="35">
                  <c:v>0.99881677936027191</c:v>
                </c:pt>
                <c:pt idx="36">
                  <c:v>0.9986951931672764</c:v>
                </c:pt>
                <c:pt idx="37">
                  <c:v>0.9988346739911228</c:v>
                </c:pt>
                <c:pt idx="38">
                  <c:v>0.9987852422797886</c:v>
                </c:pt>
                <c:pt idx="39">
                  <c:v>0.99882917294976514</c:v>
                </c:pt>
                <c:pt idx="40">
                  <c:v>0.99878750077126244</c:v>
                </c:pt>
                <c:pt idx="41">
                  <c:v>0.99876729441773449</c:v>
                </c:pt>
                <c:pt idx="42">
                  <c:v>0.9988218978737694</c:v>
                </c:pt>
                <c:pt idx="43">
                  <c:v>0.99877025677978659</c:v>
                </c:pt>
                <c:pt idx="44">
                  <c:v>0.99870980514513541</c:v>
                </c:pt>
                <c:pt idx="45">
                  <c:v>0.99871791986445835</c:v>
                </c:pt>
                <c:pt idx="46">
                  <c:v>0.99869843522520685</c:v>
                </c:pt>
                <c:pt idx="47">
                  <c:v>0.9988253840877156</c:v>
                </c:pt>
                <c:pt idx="48">
                  <c:v>0.99871641963267443</c:v>
                </c:pt>
                <c:pt idx="49">
                  <c:v>0.99881087770876875</c:v>
                </c:pt>
                <c:pt idx="50">
                  <c:v>0.9988317242864343</c:v>
                </c:pt>
                <c:pt idx="51">
                  <c:v>0.99882215189889156</c:v>
                </c:pt>
                <c:pt idx="52">
                  <c:v>0.99883048220634685</c:v>
                </c:pt>
                <c:pt idx="53">
                  <c:v>0.99882376723695077</c:v>
                </c:pt>
                <c:pt idx="54">
                  <c:v>0.99881444276261189</c:v>
                </c:pt>
                <c:pt idx="55">
                  <c:v>0.99879406031190321</c:v>
                </c:pt>
                <c:pt idx="56">
                  <c:v>0.99882245178666085</c:v>
                </c:pt>
                <c:pt idx="57">
                  <c:v>0.99882219788343751</c:v>
                </c:pt>
                <c:pt idx="58">
                  <c:v>0.9987953619570582</c:v>
                </c:pt>
                <c:pt idx="59">
                  <c:v>0.99877846179663199</c:v>
                </c:pt>
                <c:pt idx="60">
                  <c:v>0.99881801641799928</c:v>
                </c:pt>
                <c:pt idx="61">
                  <c:v>0.99941453977419137</c:v>
                </c:pt>
                <c:pt idx="62">
                  <c:v>0.99937577825734492</c:v>
                </c:pt>
                <c:pt idx="63">
                  <c:v>0.99933593853895542</c:v>
                </c:pt>
                <c:pt idx="64">
                  <c:v>0.99941057834778269</c:v>
                </c:pt>
                <c:pt idx="65">
                  <c:v>0.99947798445087033</c:v>
                </c:pt>
                <c:pt idx="66">
                  <c:v>0.9997821945471107</c:v>
                </c:pt>
                <c:pt idx="67">
                  <c:v>0.99978928391941846</c:v>
                </c:pt>
                <c:pt idx="68">
                  <c:v>0.99968790192566503</c:v>
                </c:pt>
                <c:pt idx="69">
                  <c:v>0.99964518415762171</c:v>
                </c:pt>
                <c:pt idx="70">
                  <c:v>0.9996340249466783</c:v>
                </c:pt>
                <c:pt idx="71">
                  <c:v>0.99965094125987353</c:v>
                </c:pt>
                <c:pt idx="72">
                  <c:v>0.99970523917797383</c:v>
                </c:pt>
                <c:pt idx="73">
                  <c:v>0.99978338665035771</c:v>
                </c:pt>
                <c:pt idx="74">
                  <c:v>0.99983319695973827</c:v>
                </c:pt>
                <c:pt idx="75">
                  <c:v>0.999826614263436</c:v>
                </c:pt>
                <c:pt idx="76">
                  <c:v>0.99970638887377772</c:v>
                </c:pt>
                <c:pt idx="77">
                  <c:v>0.99964880794637834</c:v>
                </c:pt>
                <c:pt idx="78">
                  <c:v>0.99979150909294778</c:v>
                </c:pt>
                <c:pt idx="79">
                  <c:v>0.99973678518865428</c:v>
                </c:pt>
                <c:pt idx="80">
                  <c:v>0.99976422464735193</c:v>
                </c:pt>
                <c:pt idx="81">
                  <c:v>0.99980854994586754</c:v>
                </c:pt>
                <c:pt idx="82">
                  <c:v>0.99972809619286251</c:v>
                </c:pt>
                <c:pt idx="83">
                  <c:v>0.99981475839254985</c:v>
                </c:pt>
                <c:pt idx="84">
                  <c:v>0.99975952283968139</c:v>
                </c:pt>
                <c:pt idx="85">
                  <c:v>0.99980895320508001</c:v>
                </c:pt>
                <c:pt idx="86">
                  <c:v>0.99977532204357633</c:v>
                </c:pt>
                <c:pt idx="87">
                  <c:v>0.99979592338338175</c:v>
                </c:pt>
                <c:pt idx="88">
                  <c:v>0.99976312625668473</c:v>
                </c:pt>
                <c:pt idx="89">
                  <c:v>0.99981353027780384</c:v>
                </c:pt>
                <c:pt idx="90">
                  <c:v>0.99977070031748139</c:v>
                </c:pt>
                <c:pt idx="91">
                  <c:v>0.9997272182544501</c:v>
                </c:pt>
                <c:pt idx="92">
                  <c:v>0.99974524431219436</c:v>
                </c:pt>
                <c:pt idx="93">
                  <c:v>0.99980384481542606</c:v>
                </c:pt>
                <c:pt idx="94">
                  <c:v>0.99971956630227254</c:v>
                </c:pt>
                <c:pt idx="95">
                  <c:v>0.9998120573058874</c:v>
                </c:pt>
                <c:pt idx="96">
                  <c:v>0.99973372729280352</c:v>
                </c:pt>
                <c:pt idx="97">
                  <c:v>0.99975832362241979</c:v>
                </c:pt>
                <c:pt idx="98">
                  <c:v>0.9997212274037186</c:v>
                </c:pt>
                <c:pt idx="99">
                  <c:v>0.99737742515572003</c:v>
                </c:pt>
                <c:pt idx="100">
                  <c:v>0.99735057260516891</c:v>
                </c:pt>
                <c:pt idx="101">
                  <c:v>0.99736925667262155</c:v>
                </c:pt>
                <c:pt idx="102">
                  <c:v>0.99731784459728579</c:v>
                </c:pt>
                <c:pt idx="103">
                  <c:v>0.99736462283793359</c:v>
                </c:pt>
                <c:pt idx="104">
                  <c:v>0.997384003971579</c:v>
                </c:pt>
                <c:pt idx="105">
                  <c:v>0.99731527885141535</c:v>
                </c:pt>
                <c:pt idx="106">
                  <c:v>0.99733224945886922</c:v>
                </c:pt>
                <c:pt idx="107">
                  <c:v>0.99977519979862273</c:v>
                </c:pt>
                <c:pt idx="108">
                  <c:v>0.99979271405406156</c:v>
                </c:pt>
                <c:pt idx="109">
                  <c:v>0.99977138544637023</c:v>
                </c:pt>
                <c:pt idx="110">
                  <c:v>0.99975898099696026</c:v>
                </c:pt>
                <c:pt idx="111">
                  <c:v>0.99971632553375334</c:v>
                </c:pt>
                <c:pt idx="112">
                  <c:v>0.99974499468346167</c:v>
                </c:pt>
                <c:pt idx="113">
                  <c:v>0.99971176702441122</c:v>
                </c:pt>
                <c:pt idx="114">
                  <c:v>0.99978061997613232</c:v>
                </c:pt>
                <c:pt idx="115">
                  <c:v>0.99976017367691572</c:v>
                </c:pt>
                <c:pt idx="116">
                  <c:v>0.99972335335415152</c:v>
                </c:pt>
                <c:pt idx="117">
                  <c:v>0.99977977392106576</c:v>
                </c:pt>
                <c:pt idx="118">
                  <c:v>0.99981139747034531</c:v>
                </c:pt>
                <c:pt idx="119">
                  <c:v>0.99974142636163821</c:v>
                </c:pt>
                <c:pt idx="120">
                  <c:v>0.99980467713316135</c:v>
                </c:pt>
                <c:pt idx="121">
                  <c:v>0.99973944000311532</c:v>
                </c:pt>
                <c:pt idx="122">
                  <c:v>0.99976698833602395</c:v>
                </c:pt>
                <c:pt idx="123">
                  <c:v>0.9997523651484389</c:v>
                </c:pt>
                <c:pt idx="124">
                  <c:v>0.9998131268064202</c:v>
                </c:pt>
                <c:pt idx="125">
                  <c:v>0.9998015998984191</c:v>
                </c:pt>
                <c:pt idx="126">
                  <c:v>0.99974173819493717</c:v>
                </c:pt>
                <c:pt idx="127">
                  <c:v>0.99981131071979501</c:v>
                </c:pt>
                <c:pt idx="128">
                  <c:v>0.99980972169659821</c:v>
                </c:pt>
                <c:pt idx="129">
                  <c:v>0.99974206979261715</c:v>
                </c:pt>
                <c:pt idx="130">
                  <c:v>0.99978173932809422</c:v>
                </c:pt>
                <c:pt idx="131">
                  <c:v>0.99976798198489181</c:v>
                </c:pt>
                <c:pt idx="132">
                  <c:v>0.99980925390016284</c:v>
                </c:pt>
                <c:pt idx="133">
                  <c:v>0.99976824715907575</c:v>
                </c:pt>
                <c:pt idx="134">
                  <c:v>0.99982464697656692</c:v>
                </c:pt>
                <c:pt idx="135">
                  <c:v>0.9997580070186638</c:v>
                </c:pt>
                <c:pt idx="136">
                  <c:v>0.99977747984526177</c:v>
                </c:pt>
                <c:pt idx="137">
                  <c:v>0.99976831865378024</c:v>
                </c:pt>
                <c:pt idx="138">
                  <c:v>0.99979346947250836</c:v>
                </c:pt>
                <c:pt idx="139">
                  <c:v>0.99978629050491807</c:v>
                </c:pt>
                <c:pt idx="140">
                  <c:v>0.99981342701130882</c:v>
                </c:pt>
                <c:pt idx="141">
                  <c:v>0.99982483858268401</c:v>
                </c:pt>
                <c:pt idx="142">
                  <c:v>0.99975671721845039</c:v>
                </c:pt>
                <c:pt idx="143">
                  <c:v>0.99973765657461977</c:v>
                </c:pt>
                <c:pt idx="144">
                  <c:v>0.99982820497734892</c:v>
                </c:pt>
                <c:pt idx="145">
                  <c:v>0.9998280813294218</c:v>
                </c:pt>
                <c:pt idx="146">
                  <c:v>0.99973121828964162</c:v>
                </c:pt>
                <c:pt idx="147">
                  <c:v>0.9998071296142258</c:v>
                </c:pt>
                <c:pt idx="148">
                  <c:v>0.99982262205479222</c:v>
                </c:pt>
                <c:pt idx="149">
                  <c:v>0.99976789140488498</c:v>
                </c:pt>
                <c:pt idx="150">
                  <c:v>0.99984518760723085</c:v>
                </c:pt>
                <c:pt idx="151">
                  <c:v>0.99978884719360583</c:v>
                </c:pt>
                <c:pt idx="152">
                  <c:v>0.99975813456733831</c:v>
                </c:pt>
                <c:pt idx="153">
                  <c:v>0.9997952894530352</c:v>
                </c:pt>
                <c:pt idx="154">
                  <c:v>0.99980472334238346</c:v>
                </c:pt>
                <c:pt idx="155">
                  <c:v>0.99983309911906548</c:v>
                </c:pt>
                <c:pt idx="156">
                  <c:v>0.99980254028518634</c:v>
                </c:pt>
                <c:pt idx="157">
                  <c:v>0.99982051125573912</c:v>
                </c:pt>
                <c:pt idx="158">
                  <c:v>0.99982373833659</c:v>
                </c:pt>
                <c:pt idx="159">
                  <c:v>0.99979229866214592</c:v>
                </c:pt>
                <c:pt idx="160">
                  <c:v>0.99982783302551215</c:v>
                </c:pt>
                <c:pt idx="161">
                  <c:v>0.9998023619051768</c:v>
                </c:pt>
                <c:pt idx="162">
                  <c:v>0.99979111405630394</c:v>
                </c:pt>
                <c:pt idx="163">
                  <c:v>0.99975178716950019</c:v>
                </c:pt>
                <c:pt idx="164">
                  <c:v>0.99982369076473665</c:v>
                </c:pt>
                <c:pt idx="165">
                  <c:v>0.99976443724999298</c:v>
                </c:pt>
                <c:pt idx="166">
                  <c:v>0.99983619523597844</c:v>
                </c:pt>
                <c:pt idx="167">
                  <c:v>0.99980947684444665</c:v>
                </c:pt>
                <c:pt idx="168">
                  <c:v>0.99980379795692564</c:v>
                </c:pt>
                <c:pt idx="169">
                  <c:v>0.99973578590642942</c:v>
                </c:pt>
                <c:pt idx="170">
                  <c:v>0.99975337904107731</c:v>
                </c:pt>
                <c:pt idx="171">
                  <c:v>0.99977813688657291</c:v>
                </c:pt>
                <c:pt idx="172">
                  <c:v>0.99983255586407538</c:v>
                </c:pt>
                <c:pt idx="173">
                  <c:v>0.99979421936981905</c:v>
                </c:pt>
                <c:pt idx="174">
                  <c:v>0.99983491152556214</c:v>
                </c:pt>
                <c:pt idx="175">
                  <c:v>0.99981476757473009</c:v>
                </c:pt>
                <c:pt idx="176">
                  <c:v>0.99980711443566694</c:v>
                </c:pt>
                <c:pt idx="177">
                  <c:v>0.99981665692257349</c:v>
                </c:pt>
                <c:pt idx="178">
                  <c:v>0.99978672112098887</c:v>
                </c:pt>
              </c:numCache>
            </c:numRef>
          </c:val>
          <c:smooth val="0"/>
          <c:extLst>
            <c:ext xmlns:c16="http://schemas.microsoft.com/office/drawing/2014/chart" uri="{C3380CC4-5D6E-409C-BE32-E72D297353CC}">
              <c16:uniqueId val="{00000002-6CC9-4129-87C3-A46C501F07A4}"/>
            </c:ext>
          </c:extLst>
        </c:ser>
        <c:dLbls>
          <c:showLegendKey val="0"/>
          <c:showVal val="0"/>
          <c:showCatName val="0"/>
          <c:showSerName val="0"/>
          <c:showPercent val="0"/>
          <c:showBubbleSize val="0"/>
        </c:dLbls>
        <c:smooth val="0"/>
        <c:axId val="487001744"/>
        <c:axId val="486999784"/>
      </c:lineChart>
      <c:catAx>
        <c:axId val="4870017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999784"/>
        <c:crosses val="autoZero"/>
        <c:auto val="1"/>
        <c:lblAlgn val="ctr"/>
        <c:lblOffset val="100"/>
        <c:noMultiLvlLbl val="0"/>
      </c:catAx>
      <c:valAx>
        <c:axId val="486999784"/>
        <c:scaling>
          <c:orientation val="minMax"/>
          <c:max val="1"/>
          <c:min val="0.9"/>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70017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0.36728</cdr:x>
      <cdr:y>0.25304</cdr:y>
    </cdr:from>
    <cdr:to>
      <cdr:x>0.47275</cdr:x>
      <cdr:y>0.39836</cdr:y>
    </cdr:to>
    <cdr:sp macro="" textlink="">
      <cdr:nvSpPr>
        <cdr:cNvPr id="2" name="TextBox 1"/>
        <cdr:cNvSpPr txBox="1"/>
      </cdr:nvSpPr>
      <cdr:spPr>
        <a:xfrm xmlns:a="http://schemas.openxmlformats.org/drawingml/2006/main">
          <a:off x="3184270" y="159213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0.27589</cdr:x>
      <cdr:y>0.16154</cdr:y>
    </cdr:from>
    <cdr:to>
      <cdr:x>0.73866</cdr:x>
      <cdr:y>0.20117</cdr:y>
    </cdr:to>
    <cdr:sp macro="" textlink="">
      <cdr:nvSpPr>
        <cdr:cNvPr id="3" name="TextBox 2"/>
        <cdr:cNvSpPr txBox="1"/>
      </cdr:nvSpPr>
      <cdr:spPr>
        <a:xfrm xmlns:a="http://schemas.openxmlformats.org/drawingml/2006/main">
          <a:off x="2389310" y="1015512"/>
          <a:ext cx="4007827" cy="2491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Day 1 represents the first operating date of the ranges displayed above </a:t>
          </a:r>
        </a:p>
      </cdr:txBody>
    </cdr:sp>
  </cdr:relSizeAnchor>
</c:userShapes>
</file>

<file path=ppt/drawings/drawing2.xml><?xml version="1.0" encoding="utf-8"?>
<c:userShapes xmlns:c="http://schemas.openxmlformats.org/drawingml/2006/chart">
  <cdr:relSizeAnchor xmlns:cdr="http://schemas.openxmlformats.org/drawingml/2006/chartDrawing">
    <cdr:from>
      <cdr:x>0.27476</cdr:x>
      <cdr:y>0.15565</cdr:y>
    </cdr:from>
    <cdr:to>
      <cdr:x>0.72569</cdr:x>
      <cdr:y>0.2011</cdr:y>
    </cdr:to>
    <cdr:sp macro="" textlink="">
      <cdr:nvSpPr>
        <cdr:cNvPr id="2" name="TextBox 1"/>
        <cdr:cNvSpPr txBox="1"/>
      </cdr:nvSpPr>
      <cdr:spPr>
        <a:xfrm xmlns:a="http://schemas.openxmlformats.org/drawingml/2006/main">
          <a:off x="2379519" y="978477"/>
          <a:ext cx="3905250" cy="285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Day 1 represents the first operating date of the ranges displayed above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10/19/2023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10/19/2023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22401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557749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87692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777895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837092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768931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142121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20033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s://www.ercot.com/services/comm/mkt_notices/M-C030923-09" TargetMode="External"/><Relationship Id="rId3" Type="http://schemas.openxmlformats.org/officeDocument/2006/relationships/hyperlink" Target="https://www.ercot.com/services/comm/mkt_notices/M-C030923-04" TargetMode="External"/><Relationship Id="rId7" Type="http://schemas.openxmlformats.org/officeDocument/2006/relationships/hyperlink" Target="https://www.ercot.com/services/comm/mkt_notices/M-C030923-08"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hyperlink" Target="https://www.ercot.com/services/comm/mkt_notices/M-C030923-07" TargetMode="External"/><Relationship Id="rId5" Type="http://schemas.openxmlformats.org/officeDocument/2006/relationships/hyperlink" Target="https://www.ercot.com/services/comm/mkt_notices/M-C030923-06" TargetMode="External"/><Relationship Id="rId10" Type="http://schemas.openxmlformats.org/officeDocument/2006/relationships/hyperlink" Target="https://www.ercot.com/services/comm/mkt_notices/M-C030923-11" TargetMode="External"/><Relationship Id="rId4" Type="http://schemas.openxmlformats.org/officeDocument/2006/relationships/hyperlink" Target="https://www.ercot.com/services/comm/mkt_notices/M-C030923-05" TargetMode="External"/><Relationship Id="rId9" Type="http://schemas.openxmlformats.org/officeDocument/2006/relationships/hyperlink" Target="https://www.ercot.com/services/comm/mkt_notices/M-C030923-1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BFFDE4-5487-4B99-B5A9-DD2CC4A47BFC}"/>
              </a:ext>
            </a:extLst>
          </p:cNvPr>
          <p:cNvSpPr txBox="1"/>
          <p:nvPr/>
        </p:nvSpPr>
        <p:spPr>
          <a:xfrm>
            <a:off x="3657600" y="2438400"/>
            <a:ext cx="5486400" cy="2000548"/>
          </a:xfrm>
          <a:prstGeom prst="rect">
            <a:avLst/>
          </a:prstGeom>
          <a:noFill/>
        </p:spPr>
        <p:txBody>
          <a:bodyPr wrap="square" rtlCol="0">
            <a:spAutoFit/>
          </a:bodyPr>
          <a:lstStyle/>
          <a:p>
            <a:r>
              <a:rPr lang="en-US" b="1" dirty="0"/>
              <a:t>Settlement Stability</a:t>
            </a:r>
          </a:p>
          <a:p>
            <a:r>
              <a:rPr lang="en-US" sz="1600" b="1" dirty="0"/>
              <a:t>2023 Q3 Update to WMS</a:t>
            </a:r>
          </a:p>
          <a:p>
            <a:endParaRPr lang="en-US" dirty="0"/>
          </a:p>
          <a:p>
            <a:r>
              <a:rPr lang="en-US" dirty="0"/>
              <a:t>Magie Shanks</a:t>
            </a:r>
          </a:p>
          <a:p>
            <a:r>
              <a:rPr lang="en-US" dirty="0"/>
              <a:t>Manager, Settlement Services</a:t>
            </a:r>
          </a:p>
          <a:p>
            <a:endParaRPr lang="en-US" dirty="0"/>
          </a:p>
          <a:p>
            <a:r>
              <a:rPr lang="en-US" dirty="0"/>
              <a:t>11/01/2023</a:t>
            </a:r>
          </a:p>
        </p:txBody>
      </p:sp>
    </p:spTree>
    <p:extLst>
      <p:ext uri="{BB962C8B-B14F-4D97-AF65-F5344CB8AC3E}">
        <p14:creationId xmlns:p14="http://schemas.microsoft.com/office/powerpoint/2010/main" val="765563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8.2(2)(g) Net Allocation to Load - Totals and $/MWh </a:t>
            </a:r>
          </a:p>
        </p:txBody>
      </p:sp>
      <p:sp>
        <p:nvSpPr>
          <p:cNvPr id="3" name="Slide Number Placeholder 6">
            <a:extLst>
              <a:ext uri="{FF2B5EF4-FFF2-40B4-BE49-F238E27FC236}">
                <a16:creationId xmlns:a16="http://schemas.microsoft.com/office/drawing/2014/main" id="{0C9560D0-7FBD-4380-9C3E-F9B1EB297F1D}"/>
              </a:ext>
            </a:extLst>
          </p:cNvPr>
          <p:cNvSpPr>
            <a:spLocks noGrp="1"/>
          </p:cNvSpPr>
          <p:nvPr>
            <p:ph type="sldNum" sz="quarter" idx="4"/>
          </p:nvPr>
        </p:nvSpPr>
        <p:spPr/>
        <p:txBody>
          <a:bodyPr/>
          <a:lstStyle/>
          <a:p>
            <a:r>
              <a:rPr lang="en-US" dirty="0"/>
              <a:t>10</a:t>
            </a:r>
          </a:p>
        </p:txBody>
      </p:sp>
      <p:sp>
        <p:nvSpPr>
          <p:cNvPr id="4" name="Title Texts4">
            <a:extLst>
              <a:ext uri="{FF2B5EF4-FFF2-40B4-BE49-F238E27FC236}">
                <a16:creationId xmlns:a16="http://schemas.microsoft.com/office/drawing/2014/main" id="{B80B3DE5-403B-40F9-9E6C-120BC30389DF}"/>
              </a:ext>
            </a:extLst>
          </p:cNvPr>
          <p:cNvSpPr txBox="1">
            <a:spLocks/>
          </p:cNvSpPr>
          <p:nvPr/>
        </p:nvSpPr>
        <p:spPr>
          <a:xfrm>
            <a:off x="3886200" y="5742432"/>
            <a:ext cx="5105400" cy="74066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aseline="30000" dirty="0">
                <a:solidFill>
                  <a:srgbClr val="000000">
                    <a:alpha val="100000"/>
                  </a:srgbClr>
                </a:solidFill>
                <a:latin typeface="Times New Roman"/>
                <a:ea typeface="Times New Roman"/>
                <a:cs typeface="Times New Roman"/>
              </a:rPr>
              <a:t>1</a:t>
            </a:r>
            <a:r>
              <a:rPr lang="en-US" sz="800" dirty="0">
                <a:solidFill>
                  <a:srgbClr val="000000">
                    <a:alpha val="100000"/>
                  </a:srgbClr>
                </a:solidFill>
                <a:latin typeface="Times New Roman"/>
                <a:ea typeface="Times New Roman"/>
                <a:cs typeface="Times New Roman"/>
              </a:rPr>
              <a:t>The total ERS charges have been evenly allocated across the contract period.</a:t>
            </a:r>
          </a:p>
          <a:p>
            <a:pPr algn="l"/>
            <a:r>
              <a:rPr lang="en-US" sz="800" baseline="30000" dirty="0">
                <a:solidFill>
                  <a:srgbClr val="000000">
                    <a:alpha val="100000"/>
                  </a:srgbClr>
                </a:solidFill>
                <a:latin typeface="Times New Roman"/>
                <a:ea typeface="Times New Roman"/>
                <a:cs typeface="Times New Roman"/>
              </a:rPr>
              <a:t>2</a:t>
            </a:r>
            <a:r>
              <a:rPr lang="en-US" sz="800" dirty="0">
                <a:solidFill>
                  <a:srgbClr val="000000">
                    <a:alpha val="100000"/>
                  </a:srgbClr>
                </a:solidFill>
                <a:latin typeface="Times New Roman"/>
                <a:ea typeface="Times New Roman"/>
                <a:cs typeface="Times New Roman"/>
              </a:rPr>
              <a:t>Zonal Auction Distribution by 2003 Congestion Management Zone, shown below.</a:t>
            </a:r>
          </a:p>
          <a:p>
            <a:pPr algn="l"/>
            <a:r>
              <a:rPr lang="en-US" sz="800" baseline="30000" dirty="0">
                <a:solidFill>
                  <a:srgbClr val="000000">
                    <a:alpha val="100000"/>
                  </a:srgbClr>
                </a:solidFill>
                <a:latin typeface="Times New Roman"/>
                <a:ea typeface="Times New Roman"/>
                <a:cs typeface="Times New Roman"/>
              </a:rPr>
              <a:t>3</a:t>
            </a:r>
            <a:r>
              <a:rPr lang="en-US" sz="800" dirty="0">
                <a:solidFill>
                  <a:srgbClr val="000000">
                    <a:alpha val="100000"/>
                  </a:srgbClr>
                </a:solidFill>
                <a:latin typeface="Times New Roman"/>
                <a:ea typeface="Times New Roman"/>
                <a:cs typeface="Times New Roman"/>
              </a:rPr>
              <a:t>The $/MWh value as calculated per PR 8.2 (2) g</a:t>
            </a:r>
          </a:p>
          <a:p>
            <a:pPr algn="l"/>
            <a:r>
              <a:rPr lang="en-US" sz="800" baseline="30000" dirty="0">
                <a:solidFill>
                  <a:srgbClr val="000000">
                    <a:alpha val="100000"/>
                  </a:srgbClr>
                </a:solidFill>
                <a:latin typeface="Times New Roman"/>
                <a:ea typeface="Times New Roman"/>
                <a:cs typeface="Times New Roman"/>
              </a:rPr>
              <a:t>4</a:t>
            </a:r>
            <a:r>
              <a:rPr lang="en-US" sz="800" dirty="0">
                <a:solidFill>
                  <a:srgbClr val="000000">
                    <a:alpha val="100000"/>
                  </a:srgbClr>
                </a:solidFill>
                <a:latin typeface="Times New Roman"/>
                <a:ea typeface="Times New Roman"/>
                <a:cs typeface="Times New Roman"/>
              </a:rPr>
              <a:t>The $/MWh value by 2003 Congestion Management Zone, as calculated per PR 8.2(2) g</a:t>
            </a: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p:txBody>
      </p:sp>
      <p:sp>
        <p:nvSpPr>
          <p:cNvPr id="5" name="Title Texts3">
            <a:extLst>
              <a:ext uri="{FF2B5EF4-FFF2-40B4-BE49-F238E27FC236}">
                <a16:creationId xmlns:a16="http://schemas.microsoft.com/office/drawing/2014/main" id="{3D0A9919-E4CF-4CB5-AA6E-FD19B54E6BF0}"/>
              </a:ext>
            </a:extLst>
          </p:cNvPr>
          <p:cNvSpPr txBox="1">
            <a:spLocks/>
          </p:cNvSpPr>
          <p:nvPr/>
        </p:nvSpPr>
        <p:spPr>
          <a:xfrm>
            <a:off x="457200" y="5394960"/>
            <a:ext cx="8229600" cy="526187"/>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0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a:t>
            </a:r>
          </a:p>
        </p:txBody>
      </p:sp>
      <p:sp>
        <p:nvSpPr>
          <p:cNvPr id="6" name="Title Texts5">
            <a:extLst>
              <a:ext uri="{FF2B5EF4-FFF2-40B4-BE49-F238E27FC236}">
                <a16:creationId xmlns:a16="http://schemas.microsoft.com/office/drawing/2014/main" id="{F0AE059C-C99A-4A44-B619-C16EB1FFBA48}"/>
              </a:ext>
            </a:extLst>
          </p:cNvPr>
          <p:cNvSpPr txBox="1">
            <a:spLocks/>
          </p:cNvSpPr>
          <p:nvPr/>
        </p:nvSpPr>
        <p:spPr>
          <a:xfrm>
            <a:off x="1676400" y="815182"/>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($M)</a:t>
            </a:r>
          </a:p>
        </p:txBody>
      </p:sp>
      <p:graphicFrame>
        <p:nvGraphicFramePr>
          <p:cNvPr id="7" name="Table 6"/>
          <p:cNvGraphicFramePr>
            <a:graphicFrameLocks noGrp="1"/>
          </p:cNvGraphicFramePr>
          <p:nvPr>
            <p:extLst>
              <p:ext uri="{D42A27DB-BD31-4B8C-83A1-F6EECF244321}">
                <p14:modId xmlns:p14="http://schemas.microsoft.com/office/powerpoint/2010/main" val="3146818794"/>
              </p:ext>
            </p:extLst>
          </p:nvPr>
        </p:nvGraphicFramePr>
        <p:xfrm>
          <a:off x="374904" y="1033272"/>
          <a:ext cx="8385048" cy="4425696"/>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Sep 2022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Ancillary Service Settlement</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37.1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57.1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31.6</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179.8</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23.4</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26.8</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40.5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40.0</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53.1</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273.7</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120.9</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808.5</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154.9</a:t>
                      </a:r>
                    </a:p>
                  </a:txBody>
                  <a:tcPr marL="0" marR="0" marT="0" marB="0" anchor="ctr">
                    <a:lnL w="0" cap="flat" cmpd="sng" algn="ctr">
                      <a:noFill/>
                      <a:prstDash val="solid"/>
                    </a:lnL>
                    <a:lnR w="0" cap="flat" cmpd="sng" algn="ctr">
                      <a:noFill/>
                      <a:prstDash val="solid"/>
                    </a:lnR>
                    <a:lnT w="1270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-83.0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17.7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26.4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ERO Pass-Through Fee</a:t>
                      </a:r>
                      <a:r>
                        <a:rPr lang="en-US" sz="900" b="0" i="0" u="none" kern="1200" cap="none" baseline="30000" dirty="0">
                          <a:solidFill>
                            <a:srgbClr val="000000">
                              <a:alpha val="100000"/>
                            </a:srgbClr>
                          </a:solidFill>
                          <a:latin typeface="Times New Roman"/>
                          <a:ea typeface="+mn-ea"/>
                          <a:cs typeface="Times New Roman"/>
                          <a:sym typeface="Times New Roman"/>
                        </a:rPr>
                        <a:t>5</a:t>
                      </a:r>
                      <a:endParaRPr sz="900" b="0" i="0" u="none" kern="1200" cap="none" baseline="30000" dirty="0">
                        <a:solidFill>
                          <a:srgbClr val="000000">
                            <a:alpha val="100000"/>
                          </a:srgbClr>
                        </a:solidFill>
                        <a:latin typeface="Times New Roman"/>
                        <a:ea typeface="+mn-ea"/>
                        <a:cs typeface="Times New Roman"/>
                        <a:sym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201168">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Firm Fuel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-49.3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2"/>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15.3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4"/>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6"/>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-64.7</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-54.1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-56.4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-67.8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-69.3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-67.1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-71.9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-75.0</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-78.3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-90.2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-90.6</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-77.7</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18"/>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 Allocation to Load</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-25.9</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83.3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-41.8</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-52.5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-46.4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139.9</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629.4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32.2</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9"/>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37.4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32.2</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32.3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30.4</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31.9</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30.8</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42.7</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47.5</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50.3</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43.1</a:t>
                      </a:r>
                    </a:p>
                  </a:txBody>
                  <a:tcPr marL="0" marR="0" marT="0" marB="0" anchor="ctr">
                    <a:lnL w="0" cap="flat" cmpd="sng" algn="ctr">
                      <a:noFill/>
                      <a:prstDash val="solid"/>
                    </a:lnL>
                    <a:lnR w="0" cap="flat" cmpd="sng" algn="ctr">
                      <a:noFill/>
                      <a:prstDash val="solid"/>
                    </a:lnR>
                    <a:lnT w="0" cap="flat" cmpd="sng" algn="ctr">
                      <a:noFill/>
                      <a:prstDash val="solid"/>
                    </a:lnT>
                    <a:lnB w="1270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20"/>
                  </a:ext>
                </a:extLst>
              </a:tr>
              <a:tr h="201168">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$/MWh³</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-1.4</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3.3</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12.5</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1270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3418101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8.2(2)(g) Net Allocation to Load - Totals and $/MWh </a:t>
            </a:r>
          </a:p>
        </p:txBody>
      </p:sp>
      <p:sp>
        <p:nvSpPr>
          <p:cNvPr id="3" name="Slide Number Placeholder 6">
            <a:extLst>
              <a:ext uri="{FF2B5EF4-FFF2-40B4-BE49-F238E27FC236}">
                <a16:creationId xmlns:a16="http://schemas.microsoft.com/office/drawing/2014/main" id="{19E6BA2A-DFAA-48D7-A34B-C973A6FF7F9D}"/>
              </a:ext>
            </a:extLst>
          </p:cNvPr>
          <p:cNvSpPr>
            <a:spLocks noGrp="1"/>
          </p:cNvSpPr>
          <p:nvPr>
            <p:ph type="sldNum" sz="quarter" idx="4"/>
          </p:nvPr>
        </p:nvSpPr>
        <p:spPr>
          <a:xfrm>
            <a:off x="8534400" y="6561138"/>
            <a:ext cx="533400" cy="220662"/>
          </a:xfrm>
        </p:spPr>
        <p:txBody>
          <a:bodyPr/>
          <a:lstStyle/>
          <a:p>
            <a:r>
              <a:rPr lang="en-US" dirty="0"/>
              <a:t>11</a:t>
            </a:r>
          </a:p>
        </p:txBody>
      </p:sp>
      <p:sp>
        <p:nvSpPr>
          <p:cNvPr id="4" name="Title Texts3">
            <a:extLst>
              <a:ext uri="{FF2B5EF4-FFF2-40B4-BE49-F238E27FC236}">
                <a16:creationId xmlns:a16="http://schemas.microsoft.com/office/drawing/2014/main" id="{7BCF1F6C-1B3D-42B2-AA6F-522D3E53EF41}"/>
              </a:ext>
            </a:extLst>
          </p:cNvPr>
          <p:cNvSpPr txBox="1">
            <a:spLocks/>
          </p:cNvSpPr>
          <p:nvPr/>
        </p:nvSpPr>
        <p:spPr>
          <a:xfrm>
            <a:off x="1677924" y="805434"/>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DISTRIBUTION PER CONGESTION MANAGEMENT ZONE ($M)</a:t>
            </a:r>
          </a:p>
        </p:txBody>
      </p:sp>
      <p:sp>
        <p:nvSpPr>
          <p:cNvPr id="5" name="Title Texts5">
            <a:extLst>
              <a:ext uri="{FF2B5EF4-FFF2-40B4-BE49-F238E27FC236}">
                <a16:creationId xmlns:a16="http://schemas.microsoft.com/office/drawing/2014/main" id="{C0DFCE90-C059-4384-AB2C-F9F203C4648F}"/>
              </a:ext>
            </a:extLst>
          </p:cNvPr>
          <p:cNvSpPr txBox="1">
            <a:spLocks/>
          </p:cNvSpPr>
          <p:nvPr/>
        </p:nvSpPr>
        <p:spPr>
          <a:xfrm>
            <a:off x="1677924" y="2165223"/>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REAL-TIME ADJUSTED METERED LOAD BY CONGESTION MANAGEMENT ZONE (</a:t>
            </a:r>
            <a:r>
              <a:rPr lang="en-US" sz="800" b="1" dirty="0" err="1">
                <a:solidFill>
                  <a:srgbClr val="3DB0CD">
                    <a:alpha val="100000"/>
                  </a:srgbClr>
                </a:solidFill>
                <a:latin typeface="Times New Roman"/>
                <a:ea typeface="Times New Roman"/>
                <a:cs typeface="Times New Roman"/>
              </a:rPr>
              <a:t>TWh</a:t>
            </a:r>
            <a:r>
              <a:rPr lang="en-US" sz="800" b="1" dirty="0">
                <a:solidFill>
                  <a:srgbClr val="3DB0CD">
                    <a:alpha val="100000"/>
                  </a:srgbClr>
                </a:solidFill>
                <a:latin typeface="Times New Roman"/>
                <a:ea typeface="Times New Roman"/>
                <a:cs typeface="Times New Roman"/>
              </a:rPr>
              <a:t>)</a:t>
            </a:r>
          </a:p>
        </p:txBody>
      </p:sp>
      <p:sp>
        <p:nvSpPr>
          <p:cNvPr id="6" name="Title Texts7">
            <a:extLst>
              <a:ext uri="{FF2B5EF4-FFF2-40B4-BE49-F238E27FC236}">
                <a16:creationId xmlns:a16="http://schemas.microsoft.com/office/drawing/2014/main" id="{EDB387A7-A579-4CB2-9365-95E339B94AE4}"/>
              </a:ext>
            </a:extLst>
          </p:cNvPr>
          <p:cNvSpPr txBox="1">
            <a:spLocks/>
          </p:cNvSpPr>
          <p:nvPr/>
        </p:nvSpPr>
        <p:spPr>
          <a:xfrm>
            <a:off x="1677924" y="3543300"/>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REVENUE PER CONGESTION MANAGEMENT ZONE ($/MWh)</a:t>
            </a:r>
          </a:p>
        </p:txBody>
      </p:sp>
      <p:sp>
        <p:nvSpPr>
          <p:cNvPr id="7" name="Title Texts9">
            <a:extLst>
              <a:ext uri="{FF2B5EF4-FFF2-40B4-BE49-F238E27FC236}">
                <a16:creationId xmlns:a16="http://schemas.microsoft.com/office/drawing/2014/main" id="{E87CA6E9-D36A-48B5-B864-68895CCEFEC4}"/>
              </a:ext>
            </a:extLst>
          </p:cNvPr>
          <p:cNvSpPr txBox="1">
            <a:spLocks/>
          </p:cNvSpPr>
          <p:nvPr/>
        </p:nvSpPr>
        <p:spPr>
          <a:xfrm>
            <a:off x="1677924" y="4902708"/>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PER CONGESTION MANAGEMENT ZONE ($/MWh)</a:t>
            </a:r>
            <a:r>
              <a:rPr lang="en-US" sz="800" b="1" baseline="30000" dirty="0">
                <a:solidFill>
                  <a:srgbClr val="3DB0CD">
                    <a:alpha val="100000"/>
                  </a:srgbClr>
                </a:solidFill>
                <a:latin typeface="Times New Roman"/>
                <a:ea typeface="Times New Roman"/>
                <a:cs typeface="Times New Roman"/>
              </a:rPr>
              <a:t>4</a:t>
            </a:r>
          </a:p>
        </p:txBody>
      </p:sp>
      <p:graphicFrame>
        <p:nvGraphicFramePr>
          <p:cNvPr id="8" name="Table 7"/>
          <p:cNvGraphicFramePr>
            <a:graphicFrameLocks noGrp="1"/>
          </p:cNvGraphicFramePr>
          <p:nvPr/>
        </p:nvGraphicFramePr>
        <p:xfrm>
          <a:off x="457200" y="10332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-2.9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-20.0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-64.7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-54.1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-56.4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-67.8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-69.3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-67.1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-75.0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-78.3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-90.2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-90.6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-77.7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9" name="Table 8"/>
          <p:cNvGraphicFramePr>
            <a:graphicFrameLocks noGrp="1"/>
          </p:cNvGraphicFramePr>
          <p:nvPr/>
        </p:nvGraphicFramePr>
        <p:xfrm>
          <a:off x="457200" y="24231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5.8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33.9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47.5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50.3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43.1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0" name="Table 9"/>
          <p:cNvGraphicFramePr>
            <a:graphicFrameLocks noGrp="1"/>
          </p:cNvGraphicFramePr>
          <p:nvPr/>
        </p:nvGraphicFramePr>
        <p:xfrm>
          <a:off x="457200"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Dec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787282649"/>
              </p:ext>
            </p:extLst>
          </p:nvPr>
        </p:nvGraphicFramePr>
        <p:xfrm>
          <a:off x="457200" y="51663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Oct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Nov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dirty="0">
                          <a:solidFill>
                            <a:srgbClr val="000000">
                              <a:alpha val="100000"/>
                            </a:srgbClr>
                          </a:solidFill>
                          <a:latin typeface="times"/>
                          <a:cs typeface="times"/>
                          <a:sym typeface="times"/>
                        </a:rPr>
                        <a:t>Dec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Jan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Feb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Apr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May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Jun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Jul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Aug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0" marR="0" algn="l">
                        <a:lnSpc>
                          <a:spcPct val="100000"/>
                        </a:lnSpc>
                        <a:spcBef>
                          <a:spcPts val="0"/>
                        </a:spcBef>
                        <a:spcAft>
                          <a:spcPts val="0"/>
                        </a:spcAft>
                        <a:buNone/>
                      </a:pPr>
                      <a:r>
                        <a:rPr sz="800" b="1" i="0" u="none" cap="none">
                          <a:solidFill>
                            <a:srgbClr val="000000">
                              <a:alpha val="100000"/>
                            </a:srgbClr>
                          </a:solidFill>
                          <a:latin typeface="times"/>
                          <a:cs typeface="times"/>
                          <a:sym typeface="times"/>
                        </a:rPr>
                        <a:t>Sep 2023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 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0.3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-2.0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10.4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0" marR="0" algn="l">
                        <a:lnSpc>
                          <a:spcPct val="100000"/>
                        </a:lnSpc>
                        <a:spcBef>
                          <a:spcPts val="0"/>
                        </a:spcBef>
                        <a:spcAft>
                          <a:spcPts val="0"/>
                        </a:spcAft>
                        <a:buNone/>
                      </a:pPr>
                      <a:r>
                        <a:rPr sz="900" b="0" i="0" u="none" cap="none">
                          <a:solidFill>
                            <a:srgbClr val="000000">
                              <a:alpha val="100000"/>
                            </a:srgbClr>
                          </a:solidFill>
                          <a:latin typeface="Times New Roman"/>
                          <a:cs typeface="Times New Roman"/>
                          <a:sym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3.3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0.0</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12.5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0" marR="0" algn="l">
                        <a:lnSpc>
                          <a:spcPct val="100000"/>
                        </a:lnSpc>
                        <a:spcBef>
                          <a:spcPts val="0"/>
                        </a:spcBef>
                        <a:spcAft>
                          <a:spcPts val="0"/>
                        </a:spcAft>
                        <a:buNone/>
                      </a:pPr>
                      <a:r>
                        <a:rPr sz="900" b="0" i="0" u="none" cap="none" dirty="0">
                          <a:solidFill>
                            <a:srgbClr val="000000">
                              <a:alpha val="100000"/>
                            </a:srgbClr>
                          </a:solidFill>
                          <a:latin typeface="Times New Roman"/>
                          <a:cs typeface="Times New Roman"/>
                          <a:sym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76404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BB284AE-C20A-F1EC-3DB1-D3E48775E352}"/>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11" name="Title 1">
            <a:extLst>
              <a:ext uri="{FF2B5EF4-FFF2-40B4-BE49-F238E27FC236}">
                <a16:creationId xmlns:a16="http://schemas.microsoft.com/office/drawing/2014/main" id="{B710CA8E-A15A-8D9E-C078-9E0196978B3C}"/>
              </a:ext>
            </a:extLst>
          </p:cNvPr>
          <p:cNvSpPr>
            <a:spLocks noGrp="1"/>
          </p:cNvSpPr>
          <p:nvPr>
            <p:ph type="title"/>
          </p:nvPr>
        </p:nvSpPr>
        <p:spPr>
          <a:xfrm>
            <a:off x="381000" y="244475"/>
            <a:ext cx="8458200" cy="517525"/>
          </a:xfrm>
        </p:spPr>
        <p:txBody>
          <a:bodyPr/>
          <a:lstStyle/>
          <a:p>
            <a:r>
              <a:rPr lang="en-US" dirty="0"/>
              <a:t>26.2 Securitization Default Charge</a:t>
            </a:r>
            <a:br>
              <a:rPr lang="en-US" dirty="0"/>
            </a:br>
            <a:r>
              <a:rPr lang="en-US" dirty="0"/>
              <a:t>27.3 Securitization Uplift Charge</a:t>
            </a:r>
          </a:p>
        </p:txBody>
      </p:sp>
      <p:sp>
        <p:nvSpPr>
          <p:cNvPr id="13" name="TextBox 12">
            <a:extLst>
              <a:ext uri="{FF2B5EF4-FFF2-40B4-BE49-F238E27FC236}">
                <a16:creationId xmlns:a16="http://schemas.microsoft.com/office/drawing/2014/main" id="{D7303EFE-2D22-04BC-2140-6F801FEBB499}"/>
              </a:ext>
            </a:extLst>
          </p:cNvPr>
          <p:cNvSpPr txBox="1"/>
          <p:nvPr/>
        </p:nvSpPr>
        <p:spPr>
          <a:xfrm>
            <a:off x="4970944" y="6138071"/>
            <a:ext cx="378714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00" baseline="30000" dirty="0">
                <a:solidFill>
                  <a:srgbClr val="000000">
                    <a:alpha val="100000"/>
                  </a:srgbClr>
                </a:solidFill>
                <a:latin typeface="Times New Roman"/>
                <a:ea typeface="Times New Roman"/>
                <a:cs typeface="Times New Roman"/>
              </a:rPr>
              <a:t>1</a:t>
            </a:r>
            <a:r>
              <a:rPr lang="en-US" sz="1000" dirty="0">
                <a:solidFill>
                  <a:srgbClr val="000000">
                    <a:alpha val="100000"/>
                  </a:srgbClr>
                </a:solidFill>
                <a:latin typeface="Times New Roman"/>
                <a:ea typeface="Times New Roman"/>
                <a:cs typeface="Times New Roman"/>
              </a:rPr>
              <a:t>The data provided is grouped by the month the amount was invoiced. </a:t>
            </a:r>
          </a:p>
        </p:txBody>
      </p:sp>
      <p:graphicFrame>
        <p:nvGraphicFramePr>
          <p:cNvPr id="2" name="Table 1">
            <a:extLst>
              <a:ext uri="{FF2B5EF4-FFF2-40B4-BE49-F238E27FC236}">
                <a16:creationId xmlns:a16="http://schemas.microsoft.com/office/drawing/2014/main" id="{5B8627B1-7E5B-9E7A-8C9A-A9418AEB7166}"/>
              </a:ext>
            </a:extLst>
          </p:cNvPr>
          <p:cNvGraphicFramePr>
            <a:graphicFrameLocks noGrp="1"/>
          </p:cNvGraphicFramePr>
          <p:nvPr>
            <p:extLst>
              <p:ext uri="{D42A27DB-BD31-4B8C-83A1-F6EECF244321}">
                <p14:modId xmlns:p14="http://schemas.microsoft.com/office/powerpoint/2010/main" val="993190406"/>
              </p:ext>
            </p:extLst>
          </p:nvPr>
        </p:nvGraphicFramePr>
        <p:xfrm>
          <a:off x="255974" y="1171645"/>
          <a:ext cx="4114800" cy="4909978"/>
        </p:xfrm>
        <a:graphic>
          <a:graphicData uri="http://schemas.openxmlformats.org/drawingml/2006/table">
            <a:tbl>
              <a:tblPr/>
              <a:tblGrid>
                <a:gridCol w="1165253">
                  <a:extLst>
                    <a:ext uri="{9D8B030D-6E8A-4147-A177-3AD203B41FA5}">
                      <a16:colId xmlns:a16="http://schemas.microsoft.com/office/drawing/2014/main" val="2213302969"/>
                    </a:ext>
                  </a:extLst>
                </a:gridCol>
                <a:gridCol w="1022907">
                  <a:extLst>
                    <a:ext uri="{9D8B030D-6E8A-4147-A177-3AD203B41FA5}">
                      <a16:colId xmlns:a16="http://schemas.microsoft.com/office/drawing/2014/main" val="1366424848"/>
                    </a:ext>
                  </a:extLst>
                </a:gridCol>
                <a:gridCol w="943458">
                  <a:extLst>
                    <a:ext uri="{9D8B030D-6E8A-4147-A177-3AD203B41FA5}">
                      <a16:colId xmlns:a16="http://schemas.microsoft.com/office/drawing/2014/main" val="2652545912"/>
                    </a:ext>
                  </a:extLst>
                </a:gridCol>
                <a:gridCol w="983182">
                  <a:extLst>
                    <a:ext uri="{9D8B030D-6E8A-4147-A177-3AD203B41FA5}">
                      <a16:colId xmlns:a16="http://schemas.microsoft.com/office/drawing/2014/main" val="2696685375"/>
                    </a:ext>
                  </a:extLst>
                </a:gridCol>
              </a:tblGrid>
              <a:tr h="719935">
                <a:tc>
                  <a:txBody>
                    <a:bodyPr/>
                    <a:lstStyle/>
                    <a:p>
                      <a:pPr algn="ctr" rtl="0" fontAlgn="ctr"/>
                      <a:r>
                        <a:rPr lang="en-US" sz="1000" b="1" i="0" u="none" strike="noStrike">
                          <a:solidFill>
                            <a:srgbClr val="000000"/>
                          </a:solidFill>
                          <a:effectLst/>
                          <a:latin typeface="Arial" panose="020B0604020202020204" pitchFamily="34" charset="0"/>
                        </a:rPr>
                        <a:t>Subchapter M Invoice Month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1000" b="1" i="0" u="none" strike="noStrike">
                          <a:solidFill>
                            <a:srgbClr val="000000"/>
                          </a:solidFill>
                          <a:effectLst/>
                          <a:latin typeface="Arial" panose="020B0604020202020204" pitchFamily="34" charset="0"/>
                        </a:rPr>
                        <a:t>Reference Month (RTM_FINAL data)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1000" b="1" i="0" u="none" strike="noStrike" dirty="0">
                          <a:solidFill>
                            <a:srgbClr val="000000"/>
                          </a:solidFill>
                          <a:effectLst/>
                          <a:latin typeface="Arial" panose="020B0604020202020204" pitchFamily="34" charset="0"/>
                        </a:rPr>
                        <a:t>Monthly Uplift ($) (TSDCMA)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1000" b="1" i="0" u="none" strike="noStrike" dirty="0">
                          <a:solidFill>
                            <a:srgbClr val="000000"/>
                          </a:solidFill>
                          <a:effectLst/>
                          <a:latin typeface="Arial" panose="020B0604020202020204" pitchFamily="34" charset="0"/>
                        </a:rPr>
                        <a:t>SDCMMATOT (MWh)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217741591"/>
                  </a:ext>
                </a:extLst>
              </a:tr>
              <a:tr h="322311">
                <a:tc>
                  <a:txBody>
                    <a:bodyPr/>
                    <a:lstStyle/>
                    <a:p>
                      <a:pPr algn="ctr" rtl="0" fontAlgn="ctr"/>
                      <a:r>
                        <a:rPr lang="en-US" sz="1000" b="0" i="0" u="none" strike="noStrike">
                          <a:solidFill>
                            <a:srgbClr val="000000"/>
                          </a:solidFill>
                          <a:effectLst/>
                          <a:latin typeface="Arial" panose="020B0604020202020204" pitchFamily="34" charset="0"/>
                        </a:rPr>
                        <a:t>Sep-22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Jun-22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3,761,985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208,494,853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482141625"/>
                  </a:ext>
                </a:extLst>
              </a:tr>
              <a:tr h="322311">
                <a:tc>
                  <a:txBody>
                    <a:bodyPr/>
                    <a:lstStyle/>
                    <a:p>
                      <a:pPr algn="ctr" rtl="0" fontAlgn="ctr"/>
                      <a:r>
                        <a:rPr lang="en-US" sz="1000" b="0" i="0" u="none" strike="noStrike">
                          <a:solidFill>
                            <a:srgbClr val="000000"/>
                          </a:solidFill>
                          <a:effectLst/>
                          <a:latin typeface="Arial" panose="020B0604020202020204" pitchFamily="34" charset="0"/>
                        </a:rPr>
                        <a:t>Oct-22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Jul-22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3,761,985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219,876,436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242302587"/>
                  </a:ext>
                </a:extLst>
              </a:tr>
              <a:tr h="322311">
                <a:tc>
                  <a:txBody>
                    <a:bodyPr/>
                    <a:lstStyle/>
                    <a:p>
                      <a:pPr algn="ctr" rtl="0" fontAlgn="ctr"/>
                      <a:r>
                        <a:rPr lang="en-US" sz="1000" b="0" i="0" u="none" strike="noStrike">
                          <a:solidFill>
                            <a:srgbClr val="000000"/>
                          </a:solidFill>
                          <a:effectLst/>
                          <a:latin typeface="Arial" panose="020B0604020202020204" pitchFamily="34" charset="0"/>
                        </a:rPr>
                        <a:t>Nov-22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Aug-22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3,221,826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216,649,493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160127267"/>
                  </a:ext>
                </a:extLst>
              </a:tr>
              <a:tr h="322311">
                <a:tc>
                  <a:txBody>
                    <a:bodyPr/>
                    <a:lstStyle/>
                    <a:p>
                      <a:pPr algn="ctr" rtl="0" fontAlgn="ctr"/>
                      <a:r>
                        <a:rPr lang="en-US" sz="1000" b="0" i="0" u="none" strike="noStrike">
                          <a:solidFill>
                            <a:srgbClr val="000000"/>
                          </a:solidFill>
                          <a:effectLst/>
                          <a:latin typeface="Arial" panose="020B0604020202020204" pitchFamily="34" charset="0"/>
                        </a:rPr>
                        <a:t>Dec-22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Sep-22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3,221,826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208,508,389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338411196"/>
                  </a:ext>
                </a:extLst>
              </a:tr>
              <a:tr h="322311">
                <a:tc>
                  <a:txBody>
                    <a:bodyPr/>
                    <a:lstStyle/>
                    <a:p>
                      <a:pPr algn="ctr" rtl="0" fontAlgn="ctr"/>
                      <a:r>
                        <a:rPr lang="en-US" sz="1000" b="0" i="0" u="none" strike="noStrike">
                          <a:solidFill>
                            <a:srgbClr val="000000"/>
                          </a:solidFill>
                          <a:effectLst/>
                          <a:latin typeface="Arial" panose="020B0604020202020204" pitchFamily="34" charset="0"/>
                        </a:rPr>
                        <a:t>Jan-23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Oct-22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3,221,826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207,309,985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581241392"/>
                  </a:ext>
                </a:extLst>
              </a:tr>
              <a:tr h="322311">
                <a:tc>
                  <a:txBody>
                    <a:bodyPr/>
                    <a:lstStyle/>
                    <a:p>
                      <a:pPr algn="ctr" rtl="0" fontAlgn="ctr"/>
                      <a:r>
                        <a:rPr lang="en-US" sz="1000" b="0" i="0" u="none" strike="noStrike">
                          <a:solidFill>
                            <a:srgbClr val="000000"/>
                          </a:solidFill>
                          <a:effectLst/>
                          <a:latin typeface="Arial" panose="020B0604020202020204" pitchFamily="34" charset="0"/>
                        </a:rPr>
                        <a:t>Feb-23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Nov-22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3,221,826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197,630,131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858471841"/>
                  </a:ext>
                </a:extLst>
              </a:tr>
              <a:tr h="322311">
                <a:tc>
                  <a:txBody>
                    <a:bodyPr/>
                    <a:lstStyle/>
                    <a:p>
                      <a:pPr algn="ctr" rtl="0" fontAlgn="ctr"/>
                      <a:r>
                        <a:rPr lang="en-US" sz="1000" b="0" i="0" u="none" strike="noStrike">
                          <a:solidFill>
                            <a:srgbClr val="000000"/>
                          </a:solidFill>
                          <a:effectLst/>
                          <a:latin typeface="Arial" panose="020B0604020202020204" pitchFamily="34" charset="0"/>
                        </a:rPr>
                        <a:t>Mar-23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Dec-22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210,486,325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009439764"/>
                  </a:ext>
                </a:extLst>
              </a:tr>
              <a:tr h="322311">
                <a:tc>
                  <a:txBody>
                    <a:bodyPr/>
                    <a:lstStyle/>
                    <a:p>
                      <a:pPr algn="ctr" rtl="0" fontAlgn="ctr"/>
                      <a:r>
                        <a:rPr lang="en-US" sz="1000" b="0" i="0" u="none" strike="noStrike">
                          <a:solidFill>
                            <a:srgbClr val="000000"/>
                          </a:solidFill>
                          <a:effectLst/>
                          <a:latin typeface="Arial" panose="020B0604020202020204" pitchFamily="34" charset="0"/>
                        </a:rPr>
                        <a:t>Apr-23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Jan-23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219,896,875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25601748"/>
                  </a:ext>
                </a:extLst>
              </a:tr>
              <a:tr h="322311">
                <a:tc>
                  <a:txBody>
                    <a:bodyPr/>
                    <a:lstStyle/>
                    <a:p>
                      <a:pPr algn="ctr" rtl="0" fontAlgn="ctr"/>
                      <a:r>
                        <a:rPr lang="en-US" sz="1000" b="0" i="0" u="none" strike="noStrike">
                          <a:solidFill>
                            <a:srgbClr val="000000"/>
                          </a:solidFill>
                          <a:effectLst/>
                          <a:latin typeface="Arial" panose="020B0604020202020204" pitchFamily="34" charset="0"/>
                        </a:rPr>
                        <a:t>May-23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Feb-23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201,029,340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314097324"/>
                  </a:ext>
                </a:extLst>
              </a:tr>
              <a:tr h="322311">
                <a:tc>
                  <a:txBody>
                    <a:bodyPr/>
                    <a:lstStyle/>
                    <a:p>
                      <a:pPr algn="ctr" rtl="0" fontAlgn="ctr"/>
                      <a:r>
                        <a:rPr lang="en-US" sz="1000" b="0" i="0" u="none" strike="noStrike">
                          <a:solidFill>
                            <a:srgbClr val="000000"/>
                          </a:solidFill>
                          <a:effectLst/>
                          <a:latin typeface="Arial" panose="020B0604020202020204" pitchFamily="34" charset="0"/>
                        </a:rPr>
                        <a:t>Jun-23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Mar-23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214,898,428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266727088"/>
                  </a:ext>
                </a:extLst>
              </a:tr>
              <a:tr h="322311">
                <a:tc>
                  <a:txBody>
                    <a:bodyPr/>
                    <a:lstStyle/>
                    <a:p>
                      <a:pPr algn="ctr" rtl="0" fontAlgn="ctr"/>
                      <a:r>
                        <a:rPr lang="en-US" sz="1000" b="0" i="0" u="none" strike="noStrike">
                          <a:solidFill>
                            <a:srgbClr val="000000"/>
                          </a:solidFill>
                          <a:effectLst/>
                          <a:latin typeface="Arial" panose="020B0604020202020204" pitchFamily="34" charset="0"/>
                        </a:rPr>
                        <a:t>Jul-23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Apr-23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211,504,571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528698307"/>
                  </a:ext>
                </a:extLst>
              </a:tr>
              <a:tr h="322311">
                <a:tc>
                  <a:txBody>
                    <a:bodyPr/>
                    <a:lstStyle/>
                    <a:p>
                      <a:pPr algn="ctr" rtl="0" fontAlgn="ctr"/>
                      <a:r>
                        <a:rPr lang="en-US" sz="1000" b="0" i="0" u="none" strike="noStrike">
                          <a:solidFill>
                            <a:srgbClr val="000000"/>
                          </a:solidFill>
                          <a:effectLst/>
                          <a:latin typeface="Arial" panose="020B0604020202020204" pitchFamily="34" charset="0"/>
                        </a:rPr>
                        <a:t>Aug-23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May-23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222,251,153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054808127"/>
                  </a:ext>
                </a:extLst>
              </a:tr>
              <a:tr h="322311">
                <a:tc>
                  <a:txBody>
                    <a:bodyPr/>
                    <a:lstStyle/>
                    <a:p>
                      <a:pPr algn="ctr" rtl="0" fontAlgn="ctr"/>
                      <a:r>
                        <a:rPr lang="en-US" sz="1000" b="0" i="0" u="none" strike="noStrike">
                          <a:solidFill>
                            <a:srgbClr val="000000"/>
                          </a:solidFill>
                          <a:effectLst/>
                          <a:latin typeface="Arial" panose="020B0604020202020204" pitchFamily="34" charset="0"/>
                        </a:rPr>
                        <a:t>Sep-23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Jun-23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1,553,571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222,744,356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28929541"/>
                  </a:ext>
                </a:extLst>
              </a:tr>
            </a:tbl>
          </a:graphicData>
        </a:graphic>
      </p:graphicFrame>
      <p:graphicFrame>
        <p:nvGraphicFramePr>
          <p:cNvPr id="5" name="Table 4">
            <a:extLst>
              <a:ext uri="{FF2B5EF4-FFF2-40B4-BE49-F238E27FC236}">
                <a16:creationId xmlns:a16="http://schemas.microsoft.com/office/drawing/2014/main" id="{F6895EA0-AC3B-B618-8ED6-F4019554C726}"/>
              </a:ext>
            </a:extLst>
          </p:cNvPr>
          <p:cNvGraphicFramePr>
            <a:graphicFrameLocks noGrp="1"/>
          </p:cNvGraphicFramePr>
          <p:nvPr>
            <p:extLst>
              <p:ext uri="{D42A27DB-BD31-4B8C-83A1-F6EECF244321}">
                <p14:modId xmlns:p14="http://schemas.microsoft.com/office/powerpoint/2010/main" val="2619742784"/>
              </p:ext>
            </p:extLst>
          </p:nvPr>
        </p:nvGraphicFramePr>
        <p:xfrm>
          <a:off x="4804357" y="1219200"/>
          <a:ext cx="3860800" cy="4868090"/>
        </p:xfrm>
        <a:graphic>
          <a:graphicData uri="http://schemas.openxmlformats.org/drawingml/2006/table">
            <a:tbl>
              <a:tblPr/>
              <a:tblGrid>
                <a:gridCol w="1308100">
                  <a:extLst>
                    <a:ext uri="{9D8B030D-6E8A-4147-A177-3AD203B41FA5}">
                      <a16:colId xmlns:a16="http://schemas.microsoft.com/office/drawing/2014/main" val="2136423533"/>
                    </a:ext>
                  </a:extLst>
                </a:gridCol>
                <a:gridCol w="990600">
                  <a:extLst>
                    <a:ext uri="{9D8B030D-6E8A-4147-A177-3AD203B41FA5}">
                      <a16:colId xmlns:a16="http://schemas.microsoft.com/office/drawing/2014/main" val="2453385767"/>
                    </a:ext>
                  </a:extLst>
                </a:gridCol>
                <a:gridCol w="952500">
                  <a:extLst>
                    <a:ext uri="{9D8B030D-6E8A-4147-A177-3AD203B41FA5}">
                      <a16:colId xmlns:a16="http://schemas.microsoft.com/office/drawing/2014/main" val="2162639249"/>
                    </a:ext>
                  </a:extLst>
                </a:gridCol>
                <a:gridCol w="609600">
                  <a:extLst>
                    <a:ext uri="{9D8B030D-6E8A-4147-A177-3AD203B41FA5}">
                      <a16:colId xmlns:a16="http://schemas.microsoft.com/office/drawing/2014/main" val="194008654"/>
                    </a:ext>
                  </a:extLst>
                </a:gridCol>
              </a:tblGrid>
              <a:tr h="703722">
                <a:tc>
                  <a:txBody>
                    <a:bodyPr/>
                    <a:lstStyle/>
                    <a:p>
                      <a:pPr algn="ctr" rtl="0" fontAlgn="ctr"/>
                      <a:r>
                        <a:rPr lang="en-US" sz="1000" b="1" i="0" u="none" strike="noStrike" dirty="0">
                          <a:solidFill>
                            <a:srgbClr val="000000"/>
                          </a:solidFill>
                          <a:effectLst/>
                          <a:latin typeface="Arial" panose="020B0604020202020204" pitchFamily="34" charset="0"/>
                        </a:rPr>
                        <a:t>Subchapter N</a:t>
                      </a:r>
                      <a:r>
                        <a:rPr lang="en-US" sz="1000" b="1" i="0" u="none" strike="noStrike" baseline="30000" dirty="0">
                          <a:solidFill>
                            <a:srgbClr val="000000"/>
                          </a:solidFill>
                          <a:effectLst/>
                          <a:latin typeface="Arial" panose="020B0604020202020204" pitchFamily="34" charset="0"/>
                        </a:rPr>
                        <a:t>1</a:t>
                      </a:r>
                      <a:r>
                        <a:rPr lang="en-US" sz="1000" b="1" i="0" u="none" strike="noStrike" dirty="0">
                          <a:solidFill>
                            <a:srgbClr val="000000"/>
                          </a:solidFill>
                          <a:effectLst/>
                          <a:latin typeface="Arial" panose="020B0604020202020204" pitchFamily="34" charset="0"/>
                        </a:rPr>
                        <a:t> Invoice Month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1000" b="1" i="0" u="none" strike="noStrike" dirty="0">
                          <a:solidFill>
                            <a:srgbClr val="000000"/>
                          </a:solidFill>
                          <a:effectLst/>
                          <a:latin typeface="Arial" panose="020B0604020202020204" pitchFamily="34" charset="0"/>
                        </a:rPr>
                        <a:t>Monthly Uplift ($) (MTSUCDA)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1000" b="1" i="0" u="none" strike="noStrike" dirty="0">
                          <a:solidFill>
                            <a:srgbClr val="000000"/>
                          </a:solidFill>
                          <a:effectLst/>
                          <a:latin typeface="Arial" panose="020B0604020202020204" pitchFamily="34" charset="0"/>
                        </a:rPr>
                        <a:t>Non-Optout RTAML (MWh)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rtl="0" fontAlgn="ctr"/>
                      <a:r>
                        <a:rPr lang="en-US" sz="1000" b="1" i="0" u="none" strike="noStrike">
                          <a:solidFill>
                            <a:srgbClr val="000000"/>
                          </a:solidFill>
                          <a:effectLst/>
                          <a:latin typeface="Arial" panose="020B0604020202020204" pitchFamily="34" charset="0"/>
                        </a:rPr>
                        <a:t>$/MWh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2792841853"/>
                  </a:ext>
                </a:extLst>
              </a:tr>
              <a:tr h="320336">
                <a:tc>
                  <a:txBody>
                    <a:bodyPr/>
                    <a:lstStyle/>
                    <a:p>
                      <a:pPr algn="ctr" rtl="0" fontAlgn="ctr"/>
                      <a:r>
                        <a:rPr lang="en-US" sz="1000" b="0" i="0" u="none" strike="noStrike">
                          <a:solidFill>
                            <a:srgbClr val="000000"/>
                          </a:solidFill>
                          <a:effectLst/>
                          <a:latin typeface="Arial" panose="020B0604020202020204" pitchFamily="34" charset="0"/>
                        </a:rPr>
                        <a:t>Sep-22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13,401,060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22,857,910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0.59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694107006"/>
                  </a:ext>
                </a:extLst>
              </a:tr>
              <a:tr h="320336">
                <a:tc>
                  <a:txBody>
                    <a:bodyPr/>
                    <a:lstStyle/>
                    <a:p>
                      <a:pPr algn="ctr" rtl="0" fontAlgn="ctr"/>
                      <a:r>
                        <a:rPr lang="en-US" sz="1000" b="0" i="0" u="none" strike="noStrike">
                          <a:solidFill>
                            <a:srgbClr val="000000"/>
                          </a:solidFill>
                          <a:effectLst/>
                          <a:latin typeface="Arial" panose="020B0604020202020204" pitchFamily="34" charset="0"/>
                        </a:rPr>
                        <a:t>Oct-22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13,847,762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19,150,129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0.72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27513459"/>
                  </a:ext>
                </a:extLst>
              </a:tr>
              <a:tr h="320336">
                <a:tc>
                  <a:txBody>
                    <a:bodyPr/>
                    <a:lstStyle/>
                    <a:p>
                      <a:pPr algn="ctr" rtl="0" fontAlgn="ctr"/>
                      <a:r>
                        <a:rPr lang="en-US" sz="1000" b="0" i="0" u="none" strike="noStrike">
                          <a:solidFill>
                            <a:srgbClr val="000000"/>
                          </a:solidFill>
                          <a:effectLst/>
                          <a:latin typeface="Arial" panose="020B0604020202020204" pitchFamily="34" charset="0"/>
                        </a:rPr>
                        <a:t>Nov-22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13,669,290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17,666,745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0.77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661187109"/>
                  </a:ext>
                </a:extLst>
              </a:tr>
              <a:tr h="320336">
                <a:tc>
                  <a:txBody>
                    <a:bodyPr/>
                    <a:lstStyle/>
                    <a:p>
                      <a:pPr algn="ctr" rtl="0" fontAlgn="ctr"/>
                      <a:r>
                        <a:rPr lang="en-US" sz="1000" b="0" i="0" u="none" strike="noStrike">
                          <a:solidFill>
                            <a:srgbClr val="000000"/>
                          </a:solidFill>
                          <a:effectLst/>
                          <a:latin typeface="Arial" panose="020B0604020202020204" pitchFamily="34" charset="0"/>
                        </a:rPr>
                        <a:t>Dec-22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13,669,290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18,667,381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0.73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76288763"/>
                  </a:ext>
                </a:extLst>
              </a:tr>
              <a:tr h="320336">
                <a:tc>
                  <a:txBody>
                    <a:bodyPr/>
                    <a:lstStyle/>
                    <a:p>
                      <a:pPr algn="ctr" rtl="0" fontAlgn="ctr"/>
                      <a:r>
                        <a:rPr lang="en-US" sz="1000" b="0" i="0" u="none" strike="noStrike">
                          <a:solidFill>
                            <a:srgbClr val="000000"/>
                          </a:solidFill>
                          <a:effectLst/>
                          <a:latin typeface="Arial" panose="020B0604020202020204" pitchFamily="34" charset="0"/>
                        </a:rPr>
                        <a:t>Jan-23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14,580,576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18,384,870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0.79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569943463"/>
                  </a:ext>
                </a:extLst>
              </a:tr>
              <a:tr h="320336">
                <a:tc>
                  <a:txBody>
                    <a:bodyPr/>
                    <a:lstStyle/>
                    <a:p>
                      <a:pPr algn="ctr" rtl="0" fontAlgn="ctr"/>
                      <a:r>
                        <a:rPr lang="en-US" sz="1000" b="0" i="0" u="none" strike="noStrike">
                          <a:solidFill>
                            <a:srgbClr val="000000"/>
                          </a:solidFill>
                          <a:effectLst/>
                          <a:latin typeface="Arial" panose="020B0604020202020204" pitchFamily="34" charset="0"/>
                        </a:rPr>
                        <a:t>Feb-23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11,261,768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17,680,478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0.64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56291289"/>
                  </a:ext>
                </a:extLst>
              </a:tr>
              <a:tr h="320336">
                <a:tc>
                  <a:txBody>
                    <a:bodyPr/>
                    <a:lstStyle/>
                    <a:p>
                      <a:pPr algn="ctr" rtl="0" fontAlgn="ctr"/>
                      <a:r>
                        <a:rPr lang="en-US" sz="1000" b="0" i="0" u="none" strike="noStrike">
                          <a:solidFill>
                            <a:srgbClr val="000000"/>
                          </a:solidFill>
                          <a:effectLst/>
                          <a:latin typeface="Arial" panose="020B0604020202020204" pitchFamily="34" charset="0"/>
                        </a:rPr>
                        <a:t>Mar-23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12,468,386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17,854,746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0.70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937557130"/>
                  </a:ext>
                </a:extLst>
              </a:tr>
              <a:tr h="320336">
                <a:tc>
                  <a:txBody>
                    <a:bodyPr/>
                    <a:lstStyle/>
                    <a:p>
                      <a:pPr algn="ctr" rtl="0" fontAlgn="ctr"/>
                      <a:r>
                        <a:rPr lang="en-US" sz="1000" b="0" i="0" u="none" strike="noStrike">
                          <a:solidFill>
                            <a:srgbClr val="000000"/>
                          </a:solidFill>
                          <a:effectLst/>
                          <a:latin typeface="Arial" panose="020B0604020202020204" pitchFamily="34" charset="0"/>
                        </a:rPr>
                        <a:t>Apr-23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11,261,768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16,077,090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0.70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327872108"/>
                  </a:ext>
                </a:extLst>
              </a:tr>
              <a:tr h="320336">
                <a:tc>
                  <a:txBody>
                    <a:bodyPr/>
                    <a:lstStyle/>
                    <a:p>
                      <a:pPr algn="ctr" rtl="0" fontAlgn="ctr"/>
                      <a:r>
                        <a:rPr lang="en-US" sz="1000" b="0" i="0" u="none" strike="noStrike">
                          <a:solidFill>
                            <a:srgbClr val="000000"/>
                          </a:solidFill>
                          <a:effectLst/>
                          <a:latin typeface="Arial" panose="020B0604020202020204" pitchFamily="34" charset="0"/>
                        </a:rPr>
                        <a:t>May-23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12,789,922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20,716,157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0.62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217401523"/>
                  </a:ext>
                </a:extLst>
              </a:tr>
              <a:tr h="320336">
                <a:tc>
                  <a:txBody>
                    <a:bodyPr/>
                    <a:lstStyle/>
                    <a:p>
                      <a:pPr algn="ctr" rtl="0" fontAlgn="ctr"/>
                      <a:r>
                        <a:rPr lang="en-US" sz="1000" b="0" i="0" u="none" strike="noStrike">
                          <a:solidFill>
                            <a:srgbClr val="000000"/>
                          </a:solidFill>
                          <a:effectLst/>
                          <a:latin typeface="Arial" panose="020B0604020202020204" pitchFamily="34" charset="0"/>
                        </a:rPr>
                        <a:t>Jun-23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12,385,027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24,608,028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0.50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318483501"/>
                  </a:ext>
                </a:extLst>
              </a:tr>
              <a:tr h="320336">
                <a:tc>
                  <a:txBody>
                    <a:bodyPr/>
                    <a:lstStyle/>
                    <a:p>
                      <a:pPr algn="ctr" rtl="0" fontAlgn="ctr"/>
                      <a:r>
                        <a:rPr lang="en-US" sz="1000" b="0" i="0" u="none" strike="noStrike">
                          <a:solidFill>
                            <a:srgbClr val="000000"/>
                          </a:solidFill>
                          <a:effectLst/>
                          <a:latin typeface="Arial" panose="020B0604020202020204" pitchFamily="34" charset="0"/>
                        </a:rPr>
                        <a:t>Jul-23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12,385,027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28,462,842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0.44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218064302"/>
                  </a:ext>
                </a:extLst>
              </a:tr>
              <a:tr h="320336">
                <a:tc>
                  <a:txBody>
                    <a:bodyPr/>
                    <a:lstStyle/>
                    <a:p>
                      <a:pPr algn="ctr" rtl="0" fontAlgn="ctr"/>
                      <a:r>
                        <a:rPr lang="en-US" sz="1000" b="0" i="0" u="none" strike="noStrike">
                          <a:solidFill>
                            <a:srgbClr val="000000"/>
                          </a:solidFill>
                          <a:effectLst/>
                          <a:latin typeface="Arial" panose="020B0604020202020204" pitchFamily="34" charset="0"/>
                        </a:rPr>
                        <a:t>Aug-23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11,907,317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Arial" panose="020B0604020202020204" pitchFamily="34" charset="0"/>
                        </a:rPr>
                        <a:t>30,522,845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Arial" panose="020B0604020202020204" pitchFamily="34" charset="0"/>
                        </a:rPr>
                        <a:t>0.39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412936753"/>
                  </a:ext>
                </a:extLst>
              </a:tr>
              <a:tr h="320336">
                <a:tc>
                  <a:txBody>
                    <a:bodyPr/>
                    <a:lstStyle/>
                    <a:p>
                      <a:pPr algn="ctr" rtl="0" fontAlgn="ctr"/>
                      <a:r>
                        <a:rPr lang="en-US" sz="1000" b="0" i="0" u="none" strike="noStrike">
                          <a:solidFill>
                            <a:srgbClr val="000000"/>
                          </a:solidFill>
                          <a:effectLst/>
                          <a:latin typeface="Arial" panose="020B0604020202020204" pitchFamily="34" charset="0"/>
                        </a:rPr>
                        <a:t>Sep-23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a:solidFill>
                            <a:srgbClr val="000000"/>
                          </a:solidFill>
                          <a:effectLst/>
                          <a:latin typeface="Arial" panose="020B0604020202020204" pitchFamily="34" charset="0"/>
                        </a:rPr>
                        <a:t>11,139,103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24,735,502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tc>
                  <a:txBody>
                    <a:bodyPr/>
                    <a:lstStyle/>
                    <a:p>
                      <a:pPr algn="ctr" rtl="0" fontAlgn="ctr"/>
                      <a:r>
                        <a:rPr lang="en-US" sz="1000" b="0" i="0" u="none" strike="noStrike" dirty="0">
                          <a:solidFill>
                            <a:srgbClr val="000000"/>
                          </a:solidFill>
                          <a:effectLst/>
                          <a:latin typeface="Arial" panose="020B0604020202020204" pitchFamily="34" charset="0"/>
                        </a:rPr>
                        <a:t>0.45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681555695"/>
                  </a:ext>
                </a:extLst>
              </a:tr>
            </a:tbl>
          </a:graphicData>
        </a:graphic>
      </p:graphicFrame>
    </p:spTree>
    <p:extLst>
      <p:ext uri="{BB962C8B-B14F-4D97-AF65-F5344CB8AC3E}">
        <p14:creationId xmlns:p14="http://schemas.microsoft.com/office/powerpoint/2010/main" val="3558718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9" name="TextBox 8">
            <a:extLst>
              <a:ext uri="{FF2B5EF4-FFF2-40B4-BE49-F238E27FC236}">
                <a16:creationId xmlns:a16="http://schemas.microsoft.com/office/drawing/2014/main" id="{624221D1-439F-4440-A650-31D787DC01D4}"/>
              </a:ext>
            </a:extLst>
          </p:cNvPr>
          <p:cNvSpPr txBox="1"/>
          <p:nvPr/>
        </p:nvSpPr>
        <p:spPr>
          <a:xfrm>
            <a:off x="228600" y="5495836"/>
            <a:ext cx="8534400" cy="600164"/>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r>
              <a:rPr lang="en-US" sz="1100" dirty="0">
                <a:solidFill>
                  <a:prstClr val="black"/>
                </a:solidFill>
              </a:rPr>
              <a:t>The price changes reported on this slide display the price corrections that have been done after the Settlement Statement has posted for the Operating Day.</a:t>
            </a:r>
          </a:p>
        </p:txBody>
      </p:sp>
      <p:graphicFrame>
        <p:nvGraphicFramePr>
          <p:cNvPr id="16" name="Table 15">
            <a:extLst>
              <a:ext uri="{FF2B5EF4-FFF2-40B4-BE49-F238E27FC236}">
                <a16:creationId xmlns:a16="http://schemas.microsoft.com/office/drawing/2014/main" id="{D82EAA9D-D5E8-B244-0DF7-D6AFDC59DCCC}"/>
              </a:ext>
            </a:extLst>
          </p:cNvPr>
          <p:cNvGraphicFramePr>
            <a:graphicFrameLocks noGrp="1"/>
          </p:cNvGraphicFramePr>
          <p:nvPr>
            <p:extLst>
              <p:ext uri="{D42A27DB-BD31-4B8C-83A1-F6EECF244321}">
                <p14:modId xmlns:p14="http://schemas.microsoft.com/office/powerpoint/2010/main" val="3896650145"/>
              </p:ext>
            </p:extLst>
          </p:nvPr>
        </p:nvGraphicFramePr>
        <p:xfrm>
          <a:off x="152400" y="820361"/>
          <a:ext cx="8839198" cy="4513636"/>
        </p:xfrm>
        <a:graphic>
          <a:graphicData uri="http://schemas.openxmlformats.org/drawingml/2006/table">
            <a:tbl>
              <a:tblPr firstRow="1" firstCol="1" bandRow="1"/>
              <a:tblGrid>
                <a:gridCol w="950887">
                  <a:extLst>
                    <a:ext uri="{9D8B030D-6E8A-4147-A177-3AD203B41FA5}">
                      <a16:colId xmlns:a16="http://schemas.microsoft.com/office/drawing/2014/main" val="743556611"/>
                    </a:ext>
                  </a:extLst>
                </a:gridCol>
                <a:gridCol w="626195">
                  <a:extLst>
                    <a:ext uri="{9D8B030D-6E8A-4147-A177-3AD203B41FA5}">
                      <a16:colId xmlns:a16="http://schemas.microsoft.com/office/drawing/2014/main" val="2174999820"/>
                    </a:ext>
                  </a:extLst>
                </a:gridCol>
                <a:gridCol w="556617">
                  <a:extLst>
                    <a:ext uri="{9D8B030D-6E8A-4147-A177-3AD203B41FA5}">
                      <a16:colId xmlns:a16="http://schemas.microsoft.com/office/drawing/2014/main" val="2568518723"/>
                    </a:ext>
                  </a:extLst>
                </a:gridCol>
                <a:gridCol w="556617">
                  <a:extLst>
                    <a:ext uri="{9D8B030D-6E8A-4147-A177-3AD203B41FA5}">
                      <a16:colId xmlns:a16="http://schemas.microsoft.com/office/drawing/2014/main" val="2651780801"/>
                    </a:ext>
                  </a:extLst>
                </a:gridCol>
                <a:gridCol w="556617">
                  <a:extLst>
                    <a:ext uri="{9D8B030D-6E8A-4147-A177-3AD203B41FA5}">
                      <a16:colId xmlns:a16="http://schemas.microsoft.com/office/drawing/2014/main" val="3126400827"/>
                    </a:ext>
                  </a:extLst>
                </a:gridCol>
                <a:gridCol w="626195">
                  <a:extLst>
                    <a:ext uri="{9D8B030D-6E8A-4147-A177-3AD203B41FA5}">
                      <a16:colId xmlns:a16="http://schemas.microsoft.com/office/drawing/2014/main" val="3446221053"/>
                    </a:ext>
                  </a:extLst>
                </a:gridCol>
                <a:gridCol w="626195">
                  <a:extLst>
                    <a:ext uri="{9D8B030D-6E8A-4147-A177-3AD203B41FA5}">
                      <a16:colId xmlns:a16="http://schemas.microsoft.com/office/drawing/2014/main" val="1056596297"/>
                    </a:ext>
                  </a:extLst>
                </a:gridCol>
                <a:gridCol w="556617">
                  <a:extLst>
                    <a:ext uri="{9D8B030D-6E8A-4147-A177-3AD203B41FA5}">
                      <a16:colId xmlns:a16="http://schemas.microsoft.com/office/drawing/2014/main" val="3811677340"/>
                    </a:ext>
                  </a:extLst>
                </a:gridCol>
                <a:gridCol w="556617">
                  <a:extLst>
                    <a:ext uri="{9D8B030D-6E8A-4147-A177-3AD203B41FA5}">
                      <a16:colId xmlns:a16="http://schemas.microsoft.com/office/drawing/2014/main" val="2856715350"/>
                    </a:ext>
                  </a:extLst>
                </a:gridCol>
                <a:gridCol w="556617">
                  <a:extLst>
                    <a:ext uri="{9D8B030D-6E8A-4147-A177-3AD203B41FA5}">
                      <a16:colId xmlns:a16="http://schemas.microsoft.com/office/drawing/2014/main" val="3862785974"/>
                    </a:ext>
                  </a:extLst>
                </a:gridCol>
                <a:gridCol w="556617">
                  <a:extLst>
                    <a:ext uri="{9D8B030D-6E8A-4147-A177-3AD203B41FA5}">
                      <a16:colId xmlns:a16="http://schemas.microsoft.com/office/drawing/2014/main" val="1248453091"/>
                    </a:ext>
                  </a:extLst>
                </a:gridCol>
                <a:gridCol w="591406">
                  <a:extLst>
                    <a:ext uri="{9D8B030D-6E8A-4147-A177-3AD203B41FA5}">
                      <a16:colId xmlns:a16="http://schemas.microsoft.com/office/drawing/2014/main" val="788975113"/>
                    </a:ext>
                  </a:extLst>
                </a:gridCol>
                <a:gridCol w="591406">
                  <a:extLst>
                    <a:ext uri="{9D8B030D-6E8A-4147-A177-3AD203B41FA5}">
                      <a16:colId xmlns:a16="http://schemas.microsoft.com/office/drawing/2014/main" val="1961763710"/>
                    </a:ext>
                  </a:extLst>
                </a:gridCol>
                <a:gridCol w="930595">
                  <a:extLst>
                    <a:ext uri="{9D8B030D-6E8A-4147-A177-3AD203B41FA5}">
                      <a16:colId xmlns:a16="http://schemas.microsoft.com/office/drawing/2014/main" val="3961968274"/>
                    </a:ext>
                  </a:extLst>
                </a:gridCol>
              </a:tblGrid>
              <a:tr h="230064">
                <a:tc gridSpan="14">
                  <a:txBody>
                    <a:bodyPr/>
                    <a:lstStyle/>
                    <a:p>
                      <a:pPr algn="l" rtl="0" fontAlgn="ctr"/>
                      <a:r>
                        <a:rPr lang="en-US" sz="1000" b="1" i="0" u="none" strike="noStrike" dirty="0">
                          <a:solidFill>
                            <a:srgbClr val="FFFFFF"/>
                          </a:solidFill>
                          <a:effectLst/>
                          <a:latin typeface="Arial" panose="020B0604020202020204" pitchFamily="34" charset="0"/>
                        </a:rPr>
                        <a:t>Reporting Period: 2023 Q3</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AEC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31903344"/>
                  </a:ext>
                </a:extLst>
              </a:tr>
              <a:tr h="241019">
                <a:tc rowSpan="2">
                  <a:txBody>
                    <a:bodyPr/>
                    <a:lstStyle/>
                    <a:p>
                      <a:pPr algn="ctr" rtl="0" fontAlgn="ctr"/>
                      <a:r>
                        <a:rPr lang="en-US" sz="1000" b="1" i="0" u="none" strike="noStrike">
                          <a:solidFill>
                            <a:srgbClr val="FFFFFF"/>
                          </a:solidFill>
                          <a:effectLst/>
                          <a:latin typeface="Arial" panose="020B0604020202020204" pitchFamily="34" charset="0"/>
                        </a:rPr>
                        <a:t>Operating Day</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gridSpan="6">
                  <a:txBody>
                    <a:bodyPr/>
                    <a:lstStyle/>
                    <a:p>
                      <a:pPr algn="ctr" rtl="0" fontAlgn="ctr"/>
                      <a:r>
                        <a:rPr lang="en-US" sz="1000" b="0" i="0" u="none" strike="noStrike">
                          <a:solidFill>
                            <a:srgbClr val="000000"/>
                          </a:solidFill>
                          <a:effectLst/>
                          <a:latin typeface="Arial" panose="020B0604020202020204" pitchFamily="34" charset="0"/>
                        </a:rPr>
                        <a:t># of Corrected Prices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rtl="0" fontAlgn="ctr"/>
                      <a:r>
                        <a:rPr lang="en-US" sz="1000" b="0" i="0" u="none" strike="noStrike">
                          <a:solidFill>
                            <a:srgbClr val="000000"/>
                          </a:solidFill>
                          <a:effectLst/>
                          <a:latin typeface="Arial" panose="020B0604020202020204" pitchFamily="34" charset="0"/>
                        </a:rPr>
                        <a:t># of Intervals Affected</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rtl="0" fontAlgn="ctr"/>
                      <a:r>
                        <a:rPr lang="en-US" sz="1000" b="1" i="0" u="none" strike="noStrike" dirty="0">
                          <a:solidFill>
                            <a:srgbClr val="000000"/>
                          </a:solidFill>
                          <a:effectLst/>
                          <a:latin typeface="Arial" panose="020B0604020202020204" pitchFamily="34" charset="0"/>
                        </a:rPr>
                        <a:t>Market Notice</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extLst>
                  <a:ext uri="{0D108BD9-81ED-4DB2-BD59-A6C34878D82A}">
                    <a16:rowId xmlns:a16="http://schemas.microsoft.com/office/drawing/2014/main" val="3072518454"/>
                  </a:ext>
                </a:extLst>
              </a:tr>
              <a:tr h="361529">
                <a:tc vMerge="1">
                  <a:txBody>
                    <a:bodyPr/>
                    <a:lstStyle/>
                    <a:p>
                      <a:endParaRPr lang="en-US"/>
                    </a:p>
                  </a:txBody>
                  <a:tcPr/>
                </a:tc>
                <a:tc>
                  <a:txBody>
                    <a:bodyPr/>
                    <a:lstStyle/>
                    <a:p>
                      <a:pPr algn="ctr" rtl="0" fontAlgn="ctr"/>
                      <a:r>
                        <a:rPr lang="en-US" sz="800" b="1" i="0" u="none" strike="noStrike">
                          <a:solidFill>
                            <a:srgbClr val="000000"/>
                          </a:solidFill>
                          <a:effectLst/>
                          <a:latin typeface="Arial" panose="020B0604020202020204" pitchFamily="34" charset="0"/>
                        </a:rPr>
                        <a:t>DASPP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MCPC</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RTSPP</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RTRMPR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ORDC Adders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RTESOGPR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DASPP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MCPC</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RTSPP</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RTRMPR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ORDC Adders</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a:txBody>
                    <a:bodyPr/>
                    <a:lstStyle/>
                    <a:p>
                      <a:pPr algn="ctr" rtl="0" fontAlgn="ctr"/>
                      <a:r>
                        <a:rPr lang="en-US" sz="800" b="1" i="0" u="none" strike="noStrike">
                          <a:solidFill>
                            <a:srgbClr val="000000"/>
                          </a:solidFill>
                          <a:effectLst/>
                          <a:latin typeface="Arial" panose="020B0604020202020204" pitchFamily="34" charset="0"/>
                        </a:rPr>
                        <a:t>RTESOGPR</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DE1E3"/>
                    </a:solidFill>
                  </a:tcPr>
                </a:tc>
                <a:tc vMerge="1">
                  <a:txBody>
                    <a:bodyPr/>
                    <a:lstStyle/>
                    <a:p>
                      <a:endParaRPr lang="en-US"/>
                    </a:p>
                  </a:txBody>
                  <a:tcPr/>
                </a:tc>
                <a:extLst>
                  <a:ext uri="{0D108BD9-81ED-4DB2-BD59-A6C34878D82A}">
                    <a16:rowId xmlns:a16="http://schemas.microsoft.com/office/drawing/2014/main" val="2752432725"/>
                  </a:ext>
                </a:extLst>
              </a:tr>
              <a:tr h="230064">
                <a:tc>
                  <a:txBody>
                    <a:bodyPr/>
                    <a:lstStyle/>
                    <a:p>
                      <a:pPr algn="ctr" rtl="0" fontAlgn="b"/>
                      <a:r>
                        <a:rPr lang="en-US" sz="900" b="1" i="0" u="none" strike="noStrike">
                          <a:solidFill>
                            <a:srgbClr val="FFFFFF"/>
                          </a:solidFill>
                          <a:effectLst/>
                          <a:latin typeface="Arial" panose="020B0604020202020204" pitchFamily="34" charset="0"/>
                        </a:rPr>
                        <a:t>2/10/2023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      19,618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28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17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fontAlgn="ctr"/>
                      <a:r>
                        <a:rPr lang="en-US" sz="1000" b="0" i="0" u="sng" strike="noStrike" dirty="0">
                          <a:solidFill>
                            <a:srgbClr val="0563C1"/>
                          </a:solidFill>
                          <a:effectLst/>
                          <a:latin typeface="Calibri" panose="020F0502020204030204" pitchFamily="34" charset="0"/>
                          <a:hlinkClick r:id="rId3" tooltip="M-C030923-04 Board-Approved Price Correction - Day-Ahead Market (DAM) Resettlement for Operating Days (ODs) February 10 and 11, 2023"/>
                        </a:rPr>
                        <a:t>M-C030923-04</a:t>
                      </a:r>
                      <a:endParaRPr lang="en-US" sz="1000" b="0" i="0" u="sng" strike="noStrike" dirty="0">
                        <a:solidFill>
                          <a:srgbClr val="0563C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26064492"/>
                  </a:ext>
                </a:extLst>
              </a:tr>
              <a:tr h="230064">
                <a:tc>
                  <a:txBody>
                    <a:bodyPr/>
                    <a:lstStyle/>
                    <a:p>
                      <a:pPr algn="ctr" rtl="0" fontAlgn="b"/>
                      <a:r>
                        <a:rPr lang="en-US" sz="900" b="1" i="0" u="none" strike="noStrike">
                          <a:solidFill>
                            <a:srgbClr val="FFFFFF"/>
                          </a:solidFill>
                          <a:effectLst/>
                          <a:latin typeface="Arial" panose="020B0604020202020204" pitchFamily="34" charset="0"/>
                        </a:rPr>
                        <a:t>2/11/2023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      </a:t>
                      </a:r>
                      <a:r>
                        <a:rPr lang="en-US" sz="900" b="0" i="0" u="none" strike="noStrike" kern="1200" dirty="0">
                          <a:solidFill>
                            <a:srgbClr val="000000"/>
                          </a:solidFill>
                          <a:effectLst/>
                          <a:latin typeface="Arial" panose="020B0604020202020204" pitchFamily="34" charset="0"/>
                          <a:ea typeface="+mn-ea"/>
                          <a:cs typeface="+mn-cs"/>
                        </a:rPr>
                        <a:t>19,611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dirty="0">
                          <a:solidFill>
                            <a:srgbClr val="000000"/>
                          </a:solidFill>
                          <a:effectLst/>
                          <a:latin typeface="Arial" panose="020B0604020202020204" pitchFamily="34" charset="0"/>
                        </a:rPr>
                        <a:t>          52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23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vMerge="1">
                  <a:txBody>
                    <a:bodyPr/>
                    <a:lstStyle/>
                    <a:p>
                      <a:endParaRPr lang="en-US"/>
                    </a:p>
                  </a:txBody>
                  <a:tcPr/>
                </a:tc>
                <a:extLst>
                  <a:ext uri="{0D108BD9-81ED-4DB2-BD59-A6C34878D82A}">
                    <a16:rowId xmlns:a16="http://schemas.microsoft.com/office/drawing/2014/main" val="4038991183"/>
                  </a:ext>
                </a:extLst>
              </a:tr>
              <a:tr h="230064">
                <a:tc>
                  <a:txBody>
                    <a:bodyPr/>
                    <a:lstStyle/>
                    <a:p>
                      <a:pPr algn="ctr" rtl="0" fontAlgn="b"/>
                      <a:r>
                        <a:rPr lang="en-US" sz="900" b="1" i="0" u="none" strike="noStrike">
                          <a:solidFill>
                            <a:srgbClr val="FFFFFF"/>
                          </a:solidFill>
                          <a:effectLst/>
                          <a:latin typeface="Arial" panose="020B0604020202020204" pitchFamily="34" charset="0"/>
                        </a:rPr>
                        <a:t>2/13/2023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      19,638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41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16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1000" b="0" i="0" u="sng" strike="noStrike" dirty="0">
                          <a:solidFill>
                            <a:srgbClr val="0563C1"/>
                          </a:solidFill>
                          <a:effectLst/>
                          <a:latin typeface="Calibri" panose="020F0502020204030204" pitchFamily="34" charset="0"/>
                          <a:hlinkClick r:id="rId4"/>
                        </a:rPr>
                        <a:t>M-C030923-05</a:t>
                      </a:r>
                      <a:endParaRPr lang="en-US" sz="1000" b="0" i="0" u="sng" strike="noStrike" dirty="0">
                        <a:solidFill>
                          <a:srgbClr val="0563C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719500888"/>
                  </a:ext>
                </a:extLst>
              </a:tr>
              <a:tr h="230064">
                <a:tc>
                  <a:txBody>
                    <a:bodyPr/>
                    <a:lstStyle/>
                    <a:p>
                      <a:pPr algn="ctr" rtl="0" fontAlgn="b"/>
                      <a:r>
                        <a:rPr lang="en-US" sz="900" b="1" i="0" u="none" strike="noStrike" dirty="0">
                          <a:solidFill>
                            <a:srgbClr val="FFFFFF"/>
                          </a:solidFill>
                          <a:effectLst/>
                          <a:latin typeface="Arial" panose="020B0604020202020204" pitchFamily="34" charset="0"/>
                        </a:rPr>
                        <a:t>2/15/2023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      19,222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31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14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vMerge="1">
                  <a:txBody>
                    <a:bodyPr/>
                    <a:lstStyle/>
                    <a:p>
                      <a:endParaRPr lang="en-US"/>
                    </a:p>
                  </a:txBody>
                  <a:tcPr/>
                </a:tc>
                <a:extLst>
                  <a:ext uri="{0D108BD9-81ED-4DB2-BD59-A6C34878D82A}">
                    <a16:rowId xmlns:a16="http://schemas.microsoft.com/office/drawing/2014/main" val="1725151188"/>
                  </a:ext>
                </a:extLst>
              </a:tr>
              <a:tr h="230064">
                <a:tc>
                  <a:txBody>
                    <a:bodyPr/>
                    <a:lstStyle/>
                    <a:p>
                      <a:pPr algn="ctr" rtl="0" fontAlgn="b"/>
                      <a:r>
                        <a:rPr lang="en-US" sz="900" b="1" i="0" u="none" strike="noStrike">
                          <a:solidFill>
                            <a:srgbClr val="FFFFFF"/>
                          </a:solidFill>
                          <a:effectLst/>
                          <a:latin typeface="Arial" panose="020B0604020202020204" pitchFamily="34" charset="0"/>
                        </a:rPr>
                        <a:t>2/16/2023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      18,865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57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19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fontAlgn="ctr"/>
                      <a:r>
                        <a:rPr lang="en-US" sz="1000" b="0" i="0" u="sng" strike="noStrike" dirty="0">
                          <a:solidFill>
                            <a:srgbClr val="0563C1"/>
                          </a:solidFill>
                          <a:effectLst/>
                          <a:latin typeface="Calibri" panose="020F0502020204030204" pitchFamily="34" charset="0"/>
                          <a:hlinkClick r:id="rId5"/>
                        </a:rPr>
                        <a:t>M-C030923-06</a:t>
                      </a:r>
                      <a:endParaRPr lang="en-US" sz="1000" b="0" i="0" u="sng" strike="noStrike" dirty="0">
                        <a:solidFill>
                          <a:srgbClr val="0563C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407316224"/>
                  </a:ext>
                </a:extLst>
              </a:tr>
              <a:tr h="230064">
                <a:tc>
                  <a:txBody>
                    <a:bodyPr/>
                    <a:lstStyle/>
                    <a:p>
                      <a:pPr algn="ctr" rtl="0" fontAlgn="b"/>
                      <a:r>
                        <a:rPr lang="en-US" sz="900" b="1" i="0" u="none" strike="noStrike">
                          <a:solidFill>
                            <a:srgbClr val="FFFFFF"/>
                          </a:solidFill>
                          <a:effectLst/>
                          <a:latin typeface="Arial" panose="020B0604020202020204" pitchFamily="34" charset="0"/>
                        </a:rPr>
                        <a:t>2/18/2023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      19,601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55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21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vMerge="1">
                  <a:txBody>
                    <a:bodyPr/>
                    <a:lstStyle/>
                    <a:p>
                      <a:endParaRPr lang="en-US"/>
                    </a:p>
                  </a:txBody>
                  <a:tcPr/>
                </a:tc>
                <a:extLst>
                  <a:ext uri="{0D108BD9-81ED-4DB2-BD59-A6C34878D82A}">
                    <a16:rowId xmlns:a16="http://schemas.microsoft.com/office/drawing/2014/main" val="1555246876"/>
                  </a:ext>
                </a:extLst>
              </a:tr>
              <a:tr h="230064">
                <a:tc>
                  <a:txBody>
                    <a:bodyPr/>
                    <a:lstStyle/>
                    <a:p>
                      <a:pPr algn="ctr" rtl="0" fontAlgn="b"/>
                      <a:r>
                        <a:rPr lang="en-US" sz="900" b="1" i="0" u="none" strike="noStrike">
                          <a:solidFill>
                            <a:srgbClr val="FFFFFF"/>
                          </a:solidFill>
                          <a:effectLst/>
                          <a:latin typeface="Arial" panose="020B0604020202020204" pitchFamily="34" charset="0"/>
                        </a:rPr>
                        <a:t>2/19/2023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      19,044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16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11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1000" b="0" i="0" u="sng" strike="noStrike" dirty="0">
                          <a:solidFill>
                            <a:srgbClr val="0563C1"/>
                          </a:solidFill>
                          <a:effectLst/>
                          <a:latin typeface="Calibri" panose="020F0502020204030204" pitchFamily="34" charset="0"/>
                          <a:hlinkClick r:id="rId6"/>
                        </a:rPr>
                        <a:t>M-C030923-07</a:t>
                      </a:r>
                      <a:endParaRPr lang="en-US" sz="1000" b="0" i="0" u="sng" strike="noStrike" dirty="0">
                        <a:solidFill>
                          <a:srgbClr val="0563C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143830307"/>
                  </a:ext>
                </a:extLst>
              </a:tr>
              <a:tr h="230064">
                <a:tc>
                  <a:txBody>
                    <a:bodyPr/>
                    <a:lstStyle/>
                    <a:p>
                      <a:pPr algn="ctr" rtl="0" fontAlgn="b"/>
                      <a:r>
                        <a:rPr lang="en-US" sz="900" b="1" i="0" u="none" strike="noStrike">
                          <a:solidFill>
                            <a:srgbClr val="FFFFFF"/>
                          </a:solidFill>
                          <a:effectLst/>
                          <a:latin typeface="Arial" panose="020B0604020202020204" pitchFamily="34" charset="0"/>
                        </a:rPr>
                        <a:t>2/20/2023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      19,348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51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22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vMerge="1">
                  <a:txBody>
                    <a:bodyPr/>
                    <a:lstStyle/>
                    <a:p>
                      <a:endParaRPr lang="en-US"/>
                    </a:p>
                  </a:txBody>
                  <a:tcPr/>
                </a:tc>
                <a:extLst>
                  <a:ext uri="{0D108BD9-81ED-4DB2-BD59-A6C34878D82A}">
                    <a16:rowId xmlns:a16="http://schemas.microsoft.com/office/drawing/2014/main" val="954437608"/>
                  </a:ext>
                </a:extLst>
              </a:tr>
              <a:tr h="230064">
                <a:tc>
                  <a:txBody>
                    <a:bodyPr/>
                    <a:lstStyle/>
                    <a:p>
                      <a:pPr algn="ctr" rtl="0" fontAlgn="b"/>
                      <a:r>
                        <a:rPr lang="en-US" sz="900" b="1" i="0" u="none" strike="noStrike">
                          <a:solidFill>
                            <a:srgbClr val="FFFFFF"/>
                          </a:solidFill>
                          <a:effectLst/>
                          <a:latin typeface="Arial" panose="020B0604020202020204" pitchFamily="34" charset="0"/>
                        </a:rPr>
                        <a:t>2/22/2023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      19,485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36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18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fontAlgn="ctr"/>
                      <a:r>
                        <a:rPr lang="en-US" sz="1000" b="0" i="0" u="sng" strike="noStrike" dirty="0">
                          <a:solidFill>
                            <a:srgbClr val="0563C1"/>
                          </a:solidFill>
                          <a:effectLst/>
                          <a:latin typeface="Calibri" panose="020F0502020204030204" pitchFamily="34" charset="0"/>
                          <a:hlinkClick r:id="rId7"/>
                        </a:rPr>
                        <a:t>M-C030923-08</a:t>
                      </a:r>
                      <a:endParaRPr lang="en-US" sz="1000" b="0" i="0" u="sng" strike="noStrike" dirty="0">
                        <a:solidFill>
                          <a:srgbClr val="0563C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892528616"/>
                  </a:ext>
                </a:extLst>
              </a:tr>
              <a:tr h="230064">
                <a:tc>
                  <a:txBody>
                    <a:bodyPr/>
                    <a:lstStyle/>
                    <a:p>
                      <a:pPr algn="ctr" rtl="0" fontAlgn="b"/>
                      <a:r>
                        <a:rPr lang="en-US" sz="900" b="1" i="0" u="none" strike="noStrike">
                          <a:solidFill>
                            <a:srgbClr val="FFFFFF"/>
                          </a:solidFill>
                          <a:effectLst/>
                          <a:latin typeface="Arial" panose="020B0604020202020204" pitchFamily="34" charset="0"/>
                        </a:rPr>
                        <a:t>2/27/2023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      16,616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15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9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vMerge="1">
                  <a:txBody>
                    <a:bodyPr/>
                    <a:lstStyle/>
                    <a:p>
                      <a:endParaRPr lang="en-US"/>
                    </a:p>
                  </a:txBody>
                  <a:tcPr/>
                </a:tc>
                <a:extLst>
                  <a:ext uri="{0D108BD9-81ED-4DB2-BD59-A6C34878D82A}">
                    <a16:rowId xmlns:a16="http://schemas.microsoft.com/office/drawing/2014/main" val="4124483560"/>
                  </a:ext>
                </a:extLst>
              </a:tr>
              <a:tr h="230064">
                <a:tc>
                  <a:txBody>
                    <a:bodyPr/>
                    <a:lstStyle/>
                    <a:p>
                      <a:pPr algn="ctr" rtl="0" fontAlgn="b"/>
                      <a:r>
                        <a:rPr lang="en-US" sz="900" b="1" i="0" u="none" strike="noStrike">
                          <a:solidFill>
                            <a:srgbClr val="FFFFFF"/>
                          </a:solidFill>
                          <a:effectLst/>
                          <a:latin typeface="Arial" panose="020B0604020202020204" pitchFamily="34" charset="0"/>
                        </a:rPr>
                        <a:t>2/28/2023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      19,213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46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18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1000" b="0" i="0" u="sng" strike="noStrike" dirty="0">
                          <a:solidFill>
                            <a:srgbClr val="0563C1"/>
                          </a:solidFill>
                          <a:effectLst/>
                          <a:latin typeface="Calibri" panose="020F0502020204030204" pitchFamily="34" charset="0"/>
                          <a:hlinkClick r:id="rId8"/>
                        </a:rPr>
                        <a:t>M-C030923-09</a:t>
                      </a:r>
                      <a:endParaRPr lang="en-US" sz="1000" b="0" i="0" u="sng" strike="noStrike" dirty="0">
                        <a:solidFill>
                          <a:srgbClr val="0563C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20972364"/>
                  </a:ext>
                </a:extLst>
              </a:tr>
              <a:tr h="230064">
                <a:tc>
                  <a:txBody>
                    <a:bodyPr/>
                    <a:lstStyle/>
                    <a:p>
                      <a:pPr algn="ctr" rtl="0" fontAlgn="b"/>
                      <a:r>
                        <a:rPr lang="en-US" sz="900" b="1" i="0" u="none" strike="noStrike">
                          <a:solidFill>
                            <a:srgbClr val="FFFFFF"/>
                          </a:solidFill>
                          <a:effectLst/>
                          <a:latin typeface="Arial" panose="020B0604020202020204" pitchFamily="34" charset="0"/>
                        </a:rPr>
                        <a:t>3/1/2023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      19,012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29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dirty="0">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dirty="0">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18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vMerge="1">
                  <a:txBody>
                    <a:bodyPr/>
                    <a:lstStyle/>
                    <a:p>
                      <a:endParaRPr lang="en-US"/>
                    </a:p>
                  </a:txBody>
                  <a:tcPr/>
                </a:tc>
                <a:extLst>
                  <a:ext uri="{0D108BD9-81ED-4DB2-BD59-A6C34878D82A}">
                    <a16:rowId xmlns:a16="http://schemas.microsoft.com/office/drawing/2014/main" val="1503027904"/>
                  </a:ext>
                </a:extLst>
              </a:tr>
              <a:tr h="230064">
                <a:tc>
                  <a:txBody>
                    <a:bodyPr/>
                    <a:lstStyle/>
                    <a:p>
                      <a:pPr algn="ctr" rtl="0" fontAlgn="b"/>
                      <a:r>
                        <a:rPr lang="en-US" sz="900" b="1" i="0" u="none" strike="noStrike">
                          <a:solidFill>
                            <a:srgbClr val="FFFFFF"/>
                          </a:solidFill>
                          <a:effectLst/>
                          <a:latin typeface="Arial" panose="020B0604020202020204" pitchFamily="34" charset="0"/>
                        </a:rPr>
                        <a:t>3/2/2023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dirty="0">
                          <a:solidFill>
                            <a:srgbClr val="000000"/>
                          </a:solidFill>
                          <a:effectLst/>
                          <a:latin typeface="Arial" panose="020B0604020202020204" pitchFamily="34" charset="0"/>
                        </a:rPr>
                        <a:t>      19,563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65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21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fontAlgn="ctr"/>
                      <a:r>
                        <a:rPr lang="en-US" sz="1000" b="0" i="0" u="sng" strike="noStrike" dirty="0">
                          <a:solidFill>
                            <a:srgbClr val="0563C1"/>
                          </a:solidFill>
                          <a:effectLst/>
                          <a:latin typeface="Calibri" panose="020F0502020204030204" pitchFamily="34" charset="0"/>
                          <a:hlinkClick r:id="rId9"/>
                        </a:rPr>
                        <a:t>M-C030923-10</a:t>
                      </a:r>
                      <a:endParaRPr lang="en-US" sz="1000" b="0" i="0" u="sng" strike="noStrike" dirty="0">
                        <a:solidFill>
                          <a:srgbClr val="0563C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530430564"/>
                  </a:ext>
                </a:extLst>
              </a:tr>
              <a:tr h="230064">
                <a:tc>
                  <a:txBody>
                    <a:bodyPr/>
                    <a:lstStyle/>
                    <a:p>
                      <a:pPr algn="ctr" rtl="0" fontAlgn="b"/>
                      <a:r>
                        <a:rPr lang="en-US" sz="900" b="1" i="0" u="none" strike="noStrike">
                          <a:solidFill>
                            <a:srgbClr val="FFFFFF"/>
                          </a:solidFill>
                          <a:effectLst/>
                          <a:latin typeface="Arial" panose="020B0604020202020204" pitchFamily="34" charset="0"/>
                        </a:rPr>
                        <a:t>3/3/2023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      19,436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47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19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vMerge="1">
                  <a:txBody>
                    <a:bodyPr/>
                    <a:lstStyle/>
                    <a:p>
                      <a:endParaRPr lang="en-US"/>
                    </a:p>
                  </a:txBody>
                  <a:tcPr/>
                </a:tc>
                <a:extLst>
                  <a:ext uri="{0D108BD9-81ED-4DB2-BD59-A6C34878D82A}">
                    <a16:rowId xmlns:a16="http://schemas.microsoft.com/office/drawing/2014/main" val="2390642807"/>
                  </a:ext>
                </a:extLst>
              </a:tr>
              <a:tr h="230064">
                <a:tc>
                  <a:txBody>
                    <a:bodyPr/>
                    <a:lstStyle/>
                    <a:p>
                      <a:pPr algn="ctr" rtl="0" fontAlgn="b"/>
                      <a:r>
                        <a:rPr lang="en-US" sz="900" b="1" i="0" u="none" strike="noStrike">
                          <a:solidFill>
                            <a:srgbClr val="FFFFFF"/>
                          </a:solidFill>
                          <a:effectLst/>
                          <a:latin typeface="Arial" panose="020B0604020202020204" pitchFamily="34" charset="0"/>
                        </a:rPr>
                        <a:t>3/5/2023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      18,028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dirty="0">
                          <a:solidFill>
                            <a:srgbClr val="000000"/>
                          </a:solidFill>
                          <a:effectLst/>
                          <a:latin typeface="Arial" panose="020B0604020202020204" pitchFamily="34" charset="0"/>
                        </a:rPr>
                        <a:t>          28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9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BC3C8"/>
                    </a:solidFill>
                  </a:tcPr>
                </a:tc>
                <a:tc rowSpan="2">
                  <a:txBody>
                    <a:bodyPr/>
                    <a:lstStyle/>
                    <a:p>
                      <a:pPr algn="ctr" rtl="0" fontAlgn="ctr"/>
                      <a:r>
                        <a:rPr lang="en-US" sz="1000" b="0" i="0" u="sng" strike="noStrike" dirty="0">
                          <a:solidFill>
                            <a:srgbClr val="0563C1"/>
                          </a:solidFill>
                          <a:effectLst/>
                          <a:latin typeface="Calibri" panose="020F0502020204030204" pitchFamily="34" charset="0"/>
                          <a:hlinkClick r:id="rId10"/>
                        </a:rPr>
                        <a:t>M-C030923-11</a:t>
                      </a:r>
                      <a:endParaRPr lang="en-US" sz="1000" b="0" i="0" u="sng" strike="noStrike" dirty="0">
                        <a:solidFill>
                          <a:srgbClr val="0563C1"/>
                        </a:solidFill>
                        <a:effectLst/>
                        <a:latin typeface="Calibri" panose="020F0502020204030204" pitchFamily="34" charset="0"/>
                      </a:endParaRP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126073704"/>
                  </a:ext>
                </a:extLst>
              </a:tr>
              <a:tr h="230064">
                <a:tc>
                  <a:txBody>
                    <a:bodyPr/>
                    <a:lstStyle/>
                    <a:p>
                      <a:pPr algn="ctr" rtl="0" fontAlgn="b"/>
                      <a:r>
                        <a:rPr lang="en-US" sz="900" b="1" i="0" u="none" strike="noStrike">
                          <a:solidFill>
                            <a:srgbClr val="FFFFFF"/>
                          </a:solidFill>
                          <a:effectLst/>
                          <a:latin typeface="Arial" panose="020B0604020202020204" pitchFamily="34" charset="0"/>
                        </a:rPr>
                        <a:t>3/8/2023</a:t>
                      </a:r>
                    </a:p>
                  </a:txBody>
                  <a:tcPr marL="7855" marR="7855" marT="785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EC7"/>
                    </a:solidFill>
                  </a:tcPr>
                </a:tc>
                <a:tc>
                  <a:txBody>
                    <a:bodyPr/>
                    <a:lstStyle/>
                    <a:p>
                      <a:pPr algn="ctr" rtl="0" fontAlgn="ctr"/>
                      <a:r>
                        <a:rPr lang="en-US" sz="900" b="0" i="0" u="none" strike="noStrike">
                          <a:solidFill>
                            <a:srgbClr val="000000"/>
                          </a:solidFill>
                          <a:effectLst/>
                          <a:latin typeface="Arial" panose="020B0604020202020204" pitchFamily="34" charset="0"/>
                        </a:rPr>
                        <a:t>      19,642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dirty="0">
                          <a:solidFill>
                            <a:srgbClr val="000000"/>
                          </a:solidFill>
                          <a:effectLst/>
                          <a:latin typeface="Arial" panose="020B0604020202020204" pitchFamily="34" charset="0"/>
                        </a:rPr>
                        <a:t>          43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24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18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a:txBody>
                    <a:bodyPr/>
                    <a:lstStyle/>
                    <a:p>
                      <a:pPr algn="ctr" rtl="0" fontAlgn="ctr"/>
                      <a:r>
                        <a:rPr lang="en-US" sz="900" b="0" i="0" u="none" strike="noStrike" dirty="0">
                          <a:solidFill>
                            <a:srgbClr val="000000"/>
                          </a:solidFill>
                          <a:effectLst/>
                          <a:latin typeface="Arial" panose="020B0604020202020204" pitchFamily="34" charset="0"/>
                        </a:rPr>
                        <a:t>           -   </a:t>
                      </a:r>
                    </a:p>
                  </a:txBody>
                  <a:tcPr marL="7855" marR="7855" marT="785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DBDB"/>
                    </a:solidFill>
                  </a:tcPr>
                </a:tc>
                <a:tc vMerge="1">
                  <a:txBody>
                    <a:bodyPr/>
                    <a:lstStyle/>
                    <a:p>
                      <a:endParaRPr lang="en-US"/>
                    </a:p>
                  </a:txBody>
                  <a:tcPr/>
                </a:tc>
                <a:extLst>
                  <a:ext uri="{0D108BD9-81ED-4DB2-BD59-A6C34878D82A}">
                    <a16:rowId xmlns:a16="http://schemas.microsoft.com/office/drawing/2014/main" val="3813944306"/>
                  </a:ext>
                </a:extLst>
              </a:tr>
            </a:tbl>
          </a:graphicData>
        </a:graphic>
      </p:graphicFrame>
    </p:spTree>
    <p:extLst>
      <p:ext uri="{BB962C8B-B14F-4D97-AF65-F5344CB8AC3E}">
        <p14:creationId xmlns:p14="http://schemas.microsoft.com/office/powerpoint/2010/main" val="2583069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7" name="Table 6">
            <a:extLst>
              <a:ext uri="{FF2B5EF4-FFF2-40B4-BE49-F238E27FC236}">
                <a16:creationId xmlns:a16="http://schemas.microsoft.com/office/drawing/2014/main" id="{80416831-2191-4122-B745-A2F58A77854D}"/>
              </a:ext>
            </a:extLst>
          </p:cNvPr>
          <p:cNvGraphicFramePr>
            <a:graphicFrameLocks noGrp="1"/>
          </p:cNvGraphicFramePr>
          <p:nvPr>
            <p:extLst>
              <p:ext uri="{D42A27DB-BD31-4B8C-83A1-F6EECF244321}">
                <p14:modId xmlns:p14="http://schemas.microsoft.com/office/powerpoint/2010/main" val="3145940223"/>
              </p:ext>
            </p:extLst>
          </p:nvPr>
        </p:nvGraphicFramePr>
        <p:xfrm>
          <a:off x="609600" y="1143000"/>
          <a:ext cx="7924800" cy="1561693"/>
        </p:xfrm>
        <a:graphic>
          <a:graphicData uri="http://schemas.openxmlformats.org/drawingml/2006/table">
            <a:tbl>
              <a:tblPr firstRow="1" firstCol="1" bandRow="1"/>
              <a:tblGrid>
                <a:gridCol w="1066800">
                  <a:extLst>
                    <a:ext uri="{9D8B030D-6E8A-4147-A177-3AD203B41FA5}">
                      <a16:colId xmlns:a16="http://schemas.microsoft.com/office/drawing/2014/main" val="20000"/>
                    </a:ext>
                  </a:extLst>
                </a:gridCol>
                <a:gridCol w="2354426">
                  <a:extLst>
                    <a:ext uri="{9D8B030D-6E8A-4147-A177-3AD203B41FA5}">
                      <a16:colId xmlns:a16="http://schemas.microsoft.com/office/drawing/2014/main" val="20001"/>
                    </a:ext>
                  </a:extLst>
                </a:gridCol>
                <a:gridCol w="2488162">
                  <a:extLst>
                    <a:ext uri="{9D8B030D-6E8A-4147-A177-3AD203B41FA5}">
                      <a16:colId xmlns:a16="http://schemas.microsoft.com/office/drawing/2014/main" val="20002"/>
                    </a:ext>
                  </a:extLst>
                </a:gridCol>
                <a:gridCol w="2015412">
                  <a:extLst>
                    <a:ext uri="{9D8B030D-6E8A-4147-A177-3AD203B41FA5}">
                      <a16:colId xmlns:a16="http://schemas.microsoft.com/office/drawing/2014/main" val="20003"/>
                    </a:ext>
                  </a:extLst>
                </a:gridCol>
              </a:tblGrid>
              <a:tr h="194518">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2023 Q3</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54599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475635">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fontAlgn="t">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bl>
          </a:graphicData>
        </a:graphic>
      </p:graphicFrame>
      <p:sp>
        <p:nvSpPr>
          <p:cNvPr id="5" name="TextBox 4">
            <a:extLst>
              <a:ext uri="{FF2B5EF4-FFF2-40B4-BE49-F238E27FC236}">
                <a16:creationId xmlns:a16="http://schemas.microsoft.com/office/drawing/2014/main" id="{AA342AAC-B2A1-4D7F-8491-6A5C821029E7}"/>
              </a:ext>
            </a:extLst>
          </p:cNvPr>
          <p:cNvSpPr txBox="1"/>
          <p:nvPr/>
        </p:nvSpPr>
        <p:spPr>
          <a:xfrm>
            <a:off x="609600" y="2743200"/>
            <a:ext cx="7924800" cy="938719"/>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dirty="0">
              <a:solidFill>
                <a:prstClr val="black"/>
              </a:solidFill>
            </a:endParaRPr>
          </a:p>
          <a:p>
            <a:pPr defTabSz="457200"/>
            <a:r>
              <a:rPr lang="en-US" sz="1100" dirty="0">
                <a:solidFill>
                  <a:prstClr val="black"/>
                </a:solidFill>
              </a:rPr>
              <a:t>There were no resettlements due to non-price errors in Q3 2023.</a:t>
            </a:r>
          </a:p>
          <a:p>
            <a:pPr defTabSz="457200"/>
            <a:endParaRPr lang="en-US" sz="1100" dirty="0">
              <a:solidFill>
                <a:prstClr val="black"/>
              </a:solidFill>
            </a:endParaRPr>
          </a:p>
          <a:p>
            <a:pPr defTabSz="457200"/>
            <a:endParaRPr lang="en-US" sz="1100" dirty="0">
              <a:solidFill>
                <a:prstClr val="black"/>
              </a:solidFill>
            </a:endParaRPr>
          </a:p>
        </p:txBody>
      </p:sp>
    </p:spTree>
    <p:extLst>
      <p:ext uri="{BB962C8B-B14F-4D97-AF65-F5344CB8AC3E}">
        <p14:creationId xmlns:p14="http://schemas.microsoft.com/office/powerpoint/2010/main" val="152512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01000" cy="492782"/>
          </a:xfrm>
        </p:spPr>
        <p:txBody>
          <a:bodyPr/>
          <a:lstStyle/>
          <a:p>
            <a:r>
              <a:rPr lang="en-US" sz="2000" dirty="0"/>
              <a:t>8.2(2)(c)(ii) Track number and types of disputes submitted</a:t>
            </a:r>
            <a:br>
              <a:rPr lang="en-US" sz="2000" dirty="0"/>
            </a:br>
            <a:r>
              <a:rPr lang="en-US" sz="2000" dirty="0"/>
              <a:t>8.2(2)(c)(iii) Compliance with timeliness of response to disputes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graphicFrame>
        <p:nvGraphicFramePr>
          <p:cNvPr id="3" name="Table 2">
            <a:extLst>
              <a:ext uri="{FF2B5EF4-FFF2-40B4-BE49-F238E27FC236}">
                <a16:creationId xmlns:a16="http://schemas.microsoft.com/office/drawing/2014/main" id="{A55A863F-4881-74AC-7494-EB786E175B90}"/>
              </a:ext>
            </a:extLst>
          </p:cNvPr>
          <p:cNvGraphicFramePr>
            <a:graphicFrameLocks noGrp="1"/>
          </p:cNvGraphicFramePr>
          <p:nvPr>
            <p:extLst>
              <p:ext uri="{D42A27DB-BD31-4B8C-83A1-F6EECF244321}">
                <p14:modId xmlns:p14="http://schemas.microsoft.com/office/powerpoint/2010/main" val="2913805432"/>
              </p:ext>
            </p:extLst>
          </p:nvPr>
        </p:nvGraphicFramePr>
        <p:xfrm>
          <a:off x="521153" y="1143000"/>
          <a:ext cx="7784647" cy="3148392"/>
        </p:xfrm>
        <a:graphic>
          <a:graphicData uri="http://schemas.openxmlformats.org/drawingml/2006/table">
            <a:tbl>
              <a:tblPr/>
              <a:tblGrid>
                <a:gridCol w="2609864">
                  <a:extLst>
                    <a:ext uri="{9D8B030D-6E8A-4147-A177-3AD203B41FA5}">
                      <a16:colId xmlns:a16="http://schemas.microsoft.com/office/drawing/2014/main" val="421323835"/>
                    </a:ext>
                  </a:extLst>
                </a:gridCol>
                <a:gridCol w="780069">
                  <a:extLst>
                    <a:ext uri="{9D8B030D-6E8A-4147-A177-3AD203B41FA5}">
                      <a16:colId xmlns:a16="http://schemas.microsoft.com/office/drawing/2014/main" val="2020263548"/>
                    </a:ext>
                  </a:extLst>
                </a:gridCol>
                <a:gridCol w="780069">
                  <a:extLst>
                    <a:ext uri="{9D8B030D-6E8A-4147-A177-3AD203B41FA5}">
                      <a16:colId xmlns:a16="http://schemas.microsoft.com/office/drawing/2014/main" val="1357673509"/>
                    </a:ext>
                  </a:extLst>
                </a:gridCol>
                <a:gridCol w="1203812">
                  <a:extLst>
                    <a:ext uri="{9D8B030D-6E8A-4147-A177-3AD203B41FA5}">
                      <a16:colId xmlns:a16="http://schemas.microsoft.com/office/drawing/2014/main" val="3380249482"/>
                    </a:ext>
                  </a:extLst>
                </a:gridCol>
                <a:gridCol w="1203812">
                  <a:extLst>
                    <a:ext uri="{9D8B030D-6E8A-4147-A177-3AD203B41FA5}">
                      <a16:colId xmlns:a16="http://schemas.microsoft.com/office/drawing/2014/main" val="3050866881"/>
                    </a:ext>
                  </a:extLst>
                </a:gridCol>
                <a:gridCol w="1207021">
                  <a:extLst>
                    <a:ext uri="{9D8B030D-6E8A-4147-A177-3AD203B41FA5}">
                      <a16:colId xmlns:a16="http://schemas.microsoft.com/office/drawing/2014/main" val="3100277661"/>
                    </a:ext>
                  </a:extLst>
                </a:gridCol>
              </a:tblGrid>
              <a:tr h="233957">
                <a:tc>
                  <a:txBody>
                    <a:bodyPr/>
                    <a:lstStyle/>
                    <a:p>
                      <a:pPr algn="ctr" fontAlgn="ctr"/>
                      <a:r>
                        <a:rPr lang="en-US" sz="900" b="0" i="0" u="none" strike="noStrike">
                          <a:solidFill>
                            <a:srgbClr val="000000"/>
                          </a:solidFill>
                          <a:effectLst/>
                          <a:latin typeface="Calibri" panose="020F0502020204030204" pitchFamily="34" charset="0"/>
                        </a:rPr>
                        <a:t>YEAR</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gridSpan="2">
                  <a:txBody>
                    <a:bodyPr/>
                    <a:lstStyle/>
                    <a:p>
                      <a:pPr algn="ctr" fontAlgn="ctr"/>
                      <a:r>
                        <a:rPr lang="en-US" sz="900" b="0" i="0" u="none" strike="noStrike">
                          <a:solidFill>
                            <a:srgbClr val="000000"/>
                          </a:solidFill>
                          <a:effectLst/>
                          <a:latin typeface="Calibri" panose="020F0502020204030204" pitchFamily="34" charset="0"/>
                        </a:rPr>
                        <a:t>2023</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hMerge="1">
                  <a:txBody>
                    <a:bodyPr/>
                    <a:lstStyle/>
                    <a:p>
                      <a:endParaRPr lang="en-US"/>
                    </a:p>
                  </a:txBody>
                  <a:tcPr/>
                </a:tc>
                <a:tc rowSpan="2" gridSpan="3">
                  <a:txBody>
                    <a:bodyPr/>
                    <a:lstStyle/>
                    <a:p>
                      <a:pPr algn="ctr" fontAlgn="ctr"/>
                      <a:r>
                        <a:rPr lang="en-US" sz="900" b="0" i="0" u="none" strike="noStrike">
                          <a:solidFill>
                            <a:srgbClr val="000000"/>
                          </a:solidFill>
                          <a:effectLst/>
                          <a:latin typeface="Calibri" panose="020F0502020204030204" pitchFamily="34" charset="0"/>
                        </a:rPr>
                        <a:t>100% of dispute resolutions were timely.</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199072840"/>
                  </a:ext>
                </a:extLst>
              </a:tr>
              <a:tr h="233957">
                <a:tc>
                  <a:txBody>
                    <a:bodyPr/>
                    <a:lstStyle/>
                    <a:p>
                      <a:pPr algn="ctr" fontAlgn="ctr"/>
                      <a:r>
                        <a:rPr lang="en-US" sz="900" b="0" i="0" u="none" strike="noStrike">
                          <a:solidFill>
                            <a:srgbClr val="000000"/>
                          </a:solidFill>
                          <a:effectLst/>
                          <a:latin typeface="Calibri" panose="020F0502020204030204" pitchFamily="34" charset="0"/>
                        </a:rPr>
                        <a:t>CALENDAR QUARTER REPORTED</a:t>
                      </a:r>
                    </a:p>
                  </a:txBody>
                  <a:tcPr marL="7144" marR="7144" marT="714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gridSpan="2">
                  <a:txBody>
                    <a:bodyPr/>
                    <a:lstStyle/>
                    <a:p>
                      <a:pPr algn="ctr" fontAlgn="ctr"/>
                      <a:r>
                        <a:rPr lang="en-US" sz="900" b="0" i="0" u="none" strike="noStrike">
                          <a:solidFill>
                            <a:srgbClr val="000000"/>
                          </a:solidFill>
                          <a:effectLst/>
                          <a:latin typeface="Calibri" panose="020F0502020204030204" pitchFamily="34" charset="0"/>
                        </a:rPr>
                        <a:t>Q3</a:t>
                      </a:r>
                    </a:p>
                  </a:txBody>
                  <a:tcPr marL="7144" marR="7144" marT="714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9DB"/>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476030510"/>
                  </a:ext>
                </a:extLst>
              </a:tr>
              <a:tr h="207220">
                <a:tc>
                  <a:txBody>
                    <a:bodyPr/>
                    <a:lstStyle/>
                    <a:p>
                      <a:pPr algn="ctr" fontAlgn="ctr"/>
                      <a:r>
                        <a:rPr lang="en-US" sz="900" b="0" i="0" u="none" strike="noStrike">
                          <a:solidFill>
                            <a:srgbClr val="000000"/>
                          </a:solidFill>
                          <a:effectLst/>
                          <a:latin typeface="Calibri" panose="020F0502020204030204" pitchFamily="34" charset="0"/>
                        </a:rPr>
                        <a:t>Disputed Charge Sub-Type</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900" b="0" i="0" u="none" strike="noStrike">
                          <a:solidFill>
                            <a:srgbClr val="000000"/>
                          </a:solidFill>
                          <a:effectLst/>
                          <a:latin typeface="Calibri" panose="020F0502020204030204" pitchFamily="34" charset="0"/>
                        </a:rPr>
                        <a:t>Submitted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900" b="0" i="0" u="none" strike="noStrike">
                          <a:solidFill>
                            <a:srgbClr val="000000"/>
                          </a:solidFill>
                          <a:effectLst/>
                          <a:latin typeface="Calibri" panose="020F0502020204030204" pitchFamily="34" charset="0"/>
                        </a:rPr>
                        <a:t>Resolved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900" b="0" i="0" u="none" strike="noStrike">
                          <a:solidFill>
                            <a:srgbClr val="000000"/>
                          </a:solidFill>
                          <a:effectLst/>
                          <a:latin typeface="Calibri" panose="020F0502020204030204" pitchFamily="34" charset="0"/>
                        </a:rPr>
                        <a:t>Denied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900" b="0" i="0" u="none" strike="noStrike">
                          <a:solidFill>
                            <a:srgbClr val="000000"/>
                          </a:solidFill>
                          <a:effectLst/>
                          <a:latin typeface="Calibri" panose="020F0502020204030204" pitchFamily="34" charset="0"/>
                        </a:rPr>
                        <a:t>Granted</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900" b="0" i="0" u="none" strike="noStrike">
                          <a:solidFill>
                            <a:srgbClr val="000000"/>
                          </a:solidFill>
                          <a:effectLst/>
                          <a:latin typeface="Calibri" panose="020F0502020204030204" pitchFamily="34" charset="0"/>
                        </a:rPr>
                        <a:t>Granted with Exceptions</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1862948928"/>
                  </a:ext>
                </a:extLst>
              </a:tr>
              <a:tr h="222816">
                <a:tc>
                  <a:txBody>
                    <a:bodyPr/>
                    <a:lstStyle/>
                    <a:p>
                      <a:pPr algn="ctr" fontAlgn="ctr"/>
                      <a:r>
                        <a:rPr lang="en-US" sz="900" b="0" i="0" u="none" strike="noStrike">
                          <a:solidFill>
                            <a:srgbClr val="000000"/>
                          </a:solidFill>
                          <a:effectLst/>
                          <a:latin typeface="Calibri" panose="020F0502020204030204" pitchFamily="34" charset="0"/>
                        </a:rPr>
                        <a:t>Administrative Fees</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78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76</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76</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6992699"/>
                  </a:ext>
                </a:extLst>
              </a:tr>
              <a:tr h="222816">
                <a:tc>
                  <a:txBody>
                    <a:bodyPr/>
                    <a:lstStyle/>
                    <a:p>
                      <a:pPr algn="ctr" fontAlgn="ctr"/>
                      <a:r>
                        <a:rPr lang="en-US" sz="900" b="0" i="0" u="none" strike="noStrike">
                          <a:solidFill>
                            <a:srgbClr val="000000"/>
                          </a:solidFill>
                          <a:effectLst/>
                          <a:latin typeface="Calibri" panose="020F0502020204030204" pitchFamily="34" charset="0"/>
                        </a:rPr>
                        <a:t>Ancillary Services-DAM</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1067493"/>
                  </a:ext>
                </a:extLst>
              </a:tr>
              <a:tr h="222816">
                <a:tc>
                  <a:txBody>
                    <a:bodyPr/>
                    <a:lstStyle/>
                    <a:p>
                      <a:pPr algn="ctr" fontAlgn="ctr"/>
                      <a:r>
                        <a:rPr lang="en-US" sz="900" b="0" i="0" u="none" strike="noStrike">
                          <a:solidFill>
                            <a:srgbClr val="000000"/>
                          </a:solidFill>
                          <a:effectLst/>
                          <a:latin typeface="Calibri" panose="020F0502020204030204" pitchFamily="34" charset="0"/>
                        </a:rPr>
                        <a:t>Ancillary Services-RTM</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7</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7</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7</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8383281"/>
                  </a:ext>
                </a:extLst>
              </a:tr>
              <a:tr h="222816">
                <a:tc>
                  <a:txBody>
                    <a:bodyPr/>
                    <a:lstStyle/>
                    <a:p>
                      <a:pPr algn="ctr" fontAlgn="ctr"/>
                      <a:r>
                        <a:rPr lang="en-US" sz="900" b="0" i="0" u="none" strike="noStrike" dirty="0">
                          <a:solidFill>
                            <a:srgbClr val="000000"/>
                          </a:solidFill>
                          <a:effectLst/>
                          <a:latin typeface="Calibri" panose="020F0502020204030204" pitchFamily="34" charset="0"/>
                        </a:rPr>
                        <a:t>DA/RT Invoice</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3</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0712511"/>
                  </a:ext>
                </a:extLst>
              </a:tr>
              <a:tr h="222816">
                <a:tc>
                  <a:txBody>
                    <a:bodyPr/>
                    <a:lstStyle/>
                    <a:p>
                      <a:pPr algn="ctr" fontAlgn="ctr"/>
                      <a:r>
                        <a:rPr lang="en-US" sz="900" b="0" i="0" u="none" strike="noStrike" dirty="0">
                          <a:solidFill>
                            <a:srgbClr val="000000"/>
                          </a:solidFill>
                          <a:effectLst/>
                          <a:latin typeface="Calibri" panose="020F0502020204030204" pitchFamily="34" charset="0"/>
                        </a:rPr>
                        <a:t>Emergency Operations</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2870103"/>
                  </a:ext>
                </a:extLst>
              </a:tr>
              <a:tr h="222816">
                <a:tc>
                  <a:txBody>
                    <a:bodyPr/>
                    <a:lstStyle/>
                    <a:p>
                      <a:pPr algn="ctr" fontAlgn="ctr"/>
                      <a:r>
                        <a:rPr lang="en-US" sz="900" b="0" i="0" u="none" strike="noStrike">
                          <a:solidFill>
                            <a:srgbClr val="000000"/>
                          </a:solidFill>
                          <a:effectLst/>
                          <a:latin typeface="Calibri" panose="020F0502020204030204" pitchFamily="34" charset="0"/>
                        </a:rPr>
                        <a:t>Energy-RTM</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28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17</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11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6</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8339664"/>
                  </a:ext>
                </a:extLst>
              </a:tr>
              <a:tr h="222816">
                <a:tc>
                  <a:txBody>
                    <a:bodyPr/>
                    <a:lstStyle/>
                    <a:p>
                      <a:pPr algn="ctr" fontAlgn="ctr"/>
                      <a:r>
                        <a:rPr lang="fr-FR" sz="900" b="0" i="0" u="none" strike="noStrike">
                          <a:solidFill>
                            <a:srgbClr val="000000"/>
                          </a:solidFill>
                          <a:effectLst/>
                          <a:latin typeface="Calibri" panose="020F0502020204030204" pitchFamily="34" charset="0"/>
                        </a:rPr>
                        <a:t>Gene. Res. Base Pt Deviation</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8152970"/>
                  </a:ext>
                </a:extLst>
              </a:tr>
              <a:tr h="222816">
                <a:tc>
                  <a:txBody>
                    <a:bodyPr/>
                    <a:lstStyle/>
                    <a:p>
                      <a:pPr algn="ctr" fontAlgn="ctr"/>
                      <a:r>
                        <a:rPr lang="en-US" sz="900" b="0" i="0" u="none" strike="noStrike">
                          <a:solidFill>
                            <a:srgbClr val="000000"/>
                          </a:solidFill>
                          <a:effectLst/>
                          <a:latin typeface="Calibri" panose="020F0502020204030204" pitchFamily="34" charset="0"/>
                        </a:rPr>
                        <a:t>Firm Fuel Supply Service</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95</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93</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86</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7</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6023790"/>
                  </a:ext>
                </a:extLst>
              </a:tr>
              <a:tr h="222816">
                <a:tc>
                  <a:txBody>
                    <a:bodyPr/>
                    <a:lstStyle/>
                    <a:p>
                      <a:pPr algn="ctr" fontAlgn="ctr"/>
                      <a:r>
                        <a:rPr lang="en-US" sz="900" b="0" i="0" u="none" strike="noStrike">
                          <a:solidFill>
                            <a:srgbClr val="000000"/>
                          </a:solidFill>
                          <a:effectLst/>
                          <a:latin typeface="Calibri" panose="020F0502020204030204" pitchFamily="34" charset="0"/>
                        </a:rPr>
                        <a:t>Make-Whole</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6</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5</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5</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9015315"/>
                  </a:ext>
                </a:extLst>
              </a:tr>
              <a:tr h="233957">
                <a:tc>
                  <a:txBody>
                    <a:bodyPr/>
                    <a:lstStyle/>
                    <a:p>
                      <a:pPr algn="ctr" fontAlgn="ctr"/>
                      <a:r>
                        <a:rPr lang="en-US" sz="900" b="0" i="0" u="none" strike="noStrike">
                          <a:solidFill>
                            <a:srgbClr val="000000"/>
                          </a:solidFill>
                          <a:effectLst/>
                          <a:latin typeface="Calibri" panose="020F0502020204030204" pitchFamily="34" charset="0"/>
                        </a:rPr>
                        <a:t>Reliability Unit Commitment</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141</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125</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125</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7966768"/>
                  </a:ext>
                </a:extLst>
              </a:tr>
              <a:tr h="233957">
                <a:tc>
                  <a:txBody>
                    <a:bodyPr/>
                    <a:lstStyle/>
                    <a:p>
                      <a:pPr algn="ctr" fontAlgn="ctr"/>
                      <a:r>
                        <a:rPr lang="en-US" sz="900" b="0" i="0" u="none" strike="noStrike">
                          <a:solidFill>
                            <a:srgbClr val="000000"/>
                          </a:solidFill>
                          <a:effectLst/>
                          <a:latin typeface="Calibri" panose="020F0502020204030204" pitchFamily="34" charset="0"/>
                        </a:rPr>
                        <a:t>TOTAL</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359</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327</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188</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139</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a:t>
                      </a:r>
                    </a:p>
                  </a:txBody>
                  <a:tcPr marL="7144" marR="7144" marT="714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5367514"/>
                  </a:ext>
                </a:extLst>
              </a:tr>
            </a:tbl>
          </a:graphicData>
        </a:graphic>
      </p:graphicFrame>
      <p:sp>
        <p:nvSpPr>
          <p:cNvPr id="5" name="TextBox 4">
            <a:extLst>
              <a:ext uri="{FF2B5EF4-FFF2-40B4-BE49-F238E27FC236}">
                <a16:creationId xmlns:a16="http://schemas.microsoft.com/office/drawing/2014/main" id="{1EAC7A30-9D03-430C-85FD-A161995BDC5D}"/>
              </a:ext>
            </a:extLst>
          </p:cNvPr>
          <p:cNvSpPr txBox="1"/>
          <p:nvPr/>
        </p:nvSpPr>
        <p:spPr>
          <a:xfrm>
            <a:off x="521153" y="45720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spTree>
    <p:extLst>
      <p:ext uri="{BB962C8B-B14F-4D97-AF65-F5344CB8AC3E}">
        <p14:creationId xmlns:p14="http://schemas.microsoft.com/office/powerpoint/2010/main" val="4264585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4" name="TextBox 7">
            <a:extLst>
              <a:ext uri="{FF2B5EF4-FFF2-40B4-BE49-F238E27FC236}">
                <a16:creationId xmlns:a16="http://schemas.microsoft.com/office/drawing/2014/main" id="{738B510A-57D6-4EC7-9485-2DBDD80FD154}"/>
              </a:ext>
            </a:extLst>
          </p:cNvPr>
          <p:cNvSpPr txBox="1"/>
          <p:nvPr/>
        </p:nvSpPr>
        <p:spPr>
          <a:xfrm>
            <a:off x="90954" y="4086471"/>
            <a:ext cx="2992953" cy="276999"/>
          </a:xfrm>
          <a:prstGeom prst="rect">
            <a:avLst/>
          </a:prstGeom>
          <a:noFill/>
        </p:spPr>
        <p:txBody>
          <a:bodyPr wrap="square" rtlCol="0">
            <a:spAutoFit/>
          </a:bodyPr>
          <a:lstStyle/>
          <a:p>
            <a:pPr algn="ctr"/>
            <a:r>
              <a:rPr lang="en-US" sz="1200" b="1" dirty="0"/>
              <a:t>Average percent change</a:t>
            </a:r>
          </a:p>
        </p:txBody>
      </p:sp>
      <p:sp>
        <p:nvSpPr>
          <p:cNvPr id="5" name="TextBox 6">
            <a:extLst>
              <a:ext uri="{FF2B5EF4-FFF2-40B4-BE49-F238E27FC236}">
                <a16:creationId xmlns:a16="http://schemas.microsoft.com/office/drawing/2014/main" id="{0CEEE17A-855C-4A39-978A-63919E23D4BB}"/>
              </a:ext>
            </a:extLst>
          </p:cNvPr>
          <p:cNvSpPr txBox="1"/>
          <p:nvPr/>
        </p:nvSpPr>
        <p:spPr>
          <a:xfrm>
            <a:off x="411480" y="3400525"/>
            <a:ext cx="3276600" cy="215444"/>
          </a:xfrm>
          <a:prstGeom prst="rect">
            <a:avLst/>
          </a:prstGeom>
          <a:noFill/>
        </p:spPr>
        <p:txBody>
          <a:bodyPr wrap="square" rtlCol="0">
            <a:spAutoFit/>
          </a:bodyPr>
          <a:lstStyle/>
          <a:p>
            <a:r>
              <a:rPr lang="en-US" sz="800" b="1" dirty="0"/>
              <a:t>NOTE: </a:t>
            </a:r>
            <a:r>
              <a:rPr lang="en-US" sz="800" dirty="0"/>
              <a:t>ERS Final settlement OD data is not represented in graph.</a:t>
            </a:r>
          </a:p>
        </p:txBody>
      </p:sp>
      <p:pic>
        <p:nvPicPr>
          <p:cNvPr id="6" name="Content Placeholder 5">
            <a:extLst>
              <a:ext uri="{FF2B5EF4-FFF2-40B4-BE49-F238E27FC236}">
                <a16:creationId xmlns:a16="http://schemas.microsoft.com/office/drawing/2014/main" id="{4F318589-FDCC-A024-A9C1-A8E8B87E99CF}"/>
              </a:ext>
            </a:extLst>
          </p:cNvPr>
          <p:cNvPicPr>
            <a:picLocks/>
          </p:cNvPicPr>
          <p:nvPr/>
        </p:nvPicPr>
        <p:blipFill>
          <a:blip r:embed="rId3" cstate="print"/>
          <a:stretch>
            <a:fillRect/>
          </a:stretch>
        </p:blipFill>
        <p:spPr>
          <a:xfrm>
            <a:off x="91440" y="868680"/>
            <a:ext cx="8778240" cy="2560320"/>
          </a:xfrm>
          <a:prstGeom prst="rect">
            <a:avLst/>
          </a:prstGeom>
        </p:spPr>
      </p:pic>
      <p:graphicFrame>
        <p:nvGraphicFramePr>
          <p:cNvPr id="9" name="Table 8">
            <a:extLst>
              <a:ext uri="{FF2B5EF4-FFF2-40B4-BE49-F238E27FC236}">
                <a16:creationId xmlns:a16="http://schemas.microsoft.com/office/drawing/2014/main" id="{BB0B10A6-4480-6EDB-AE10-F19C4FD15746}"/>
              </a:ext>
            </a:extLst>
          </p:cNvPr>
          <p:cNvGraphicFramePr>
            <a:graphicFrameLocks noGrp="1"/>
          </p:cNvGraphicFramePr>
          <p:nvPr>
            <p:extLst>
              <p:ext uri="{D42A27DB-BD31-4B8C-83A1-F6EECF244321}">
                <p14:modId xmlns:p14="http://schemas.microsoft.com/office/powerpoint/2010/main" val="4199381363"/>
              </p:ext>
            </p:extLst>
          </p:nvPr>
        </p:nvGraphicFramePr>
        <p:xfrm>
          <a:off x="628648" y="4363470"/>
          <a:ext cx="7886704" cy="606198"/>
        </p:xfrm>
        <a:graphic>
          <a:graphicData uri="http://schemas.openxmlformats.org/drawingml/2006/table">
            <a:tbl>
              <a:tblPr/>
              <a:tblGrid>
                <a:gridCol w="563336">
                  <a:extLst>
                    <a:ext uri="{9D8B030D-6E8A-4147-A177-3AD203B41FA5}">
                      <a16:colId xmlns:a16="http://schemas.microsoft.com/office/drawing/2014/main" val="1436505375"/>
                    </a:ext>
                  </a:extLst>
                </a:gridCol>
                <a:gridCol w="563336">
                  <a:extLst>
                    <a:ext uri="{9D8B030D-6E8A-4147-A177-3AD203B41FA5}">
                      <a16:colId xmlns:a16="http://schemas.microsoft.com/office/drawing/2014/main" val="3885321533"/>
                    </a:ext>
                  </a:extLst>
                </a:gridCol>
                <a:gridCol w="563336">
                  <a:extLst>
                    <a:ext uri="{9D8B030D-6E8A-4147-A177-3AD203B41FA5}">
                      <a16:colId xmlns:a16="http://schemas.microsoft.com/office/drawing/2014/main" val="1233389853"/>
                    </a:ext>
                  </a:extLst>
                </a:gridCol>
                <a:gridCol w="563336">
                  <a:extLst>
                    <a:ext uri="{9D8B030D-6E8A-4147-A177-3AD203B41FA5}">
                      <a16:colId xmlns:a16="http://schemas.microsoft.com/office/drawing/2014/main" val="2392875821"/>
                    </a:ext>
                  </a:extLst>
                </a:gridCol>
                <a:gridCol w="563336">
                  <a:extLst>
                    <a:ext uri="{9D8B030D-6E8A-4147-A177-3AD203B41FA5}">
                      <a16:colId xmlns:a16="http://schemas.microsoft.com/office/drawing/2014/main" val="4249402185"/>
                    </a:ext>
                  </a:extLst>
                </a:gridCol>
                <a:gridCol w="563336">
                  <a:extLst>
                    <a:ext uri="{9D8B030D-6E8A-4147-A177-3AD203B41FA5}">
                      <a16:colId xmlns:a16="http://schemas.microsoft.com/office/drawing/2014/main" val="3581226823"/>
                    </a:ext>
                  </a:extLst>
                </a:gridCol>
                <a:gridCol w="563336">
                  <a:extLst>
                    <a:ext uri="{9D8B030D-6E8A-4147-A177-3AD203B41FA5}">
                      <a16:colId xmlns:a16="http://schemas.microsoft.com/office/drawing/2014/main" val="317975479"/>
                    </a:ext>
                  </a:extLst>
                </a:gridCol>
                <a:gridCol w="563336">
                  <a:extLst>
                    <a:ext uri="{9D8B030D-6E8A-4147-A177-3AD203B41FA5}">
                      <a16:colId xmlns:a16="http://schemas.microsoft.com/office/drawing/2014/main" val="4189003272"/>
                    </a:ext>
                  </a:extLst>
                </a:gridCol>
                <a:gridCol w="563336">
                  <a:extLst>
                    <a:ext uri="{9D8B030D-6E8A-4147-A177-3AD203B41FA5}">
                      <a16:colId xmlns:a16="http://schemas.microsoft.com/office/drawing/2014/main" val="1085914585"/>
                    </a:ext>
                  </a:extLst>
                </a:gridCol>
                <a:gridCol w="563336">
                  <a:extLst>
                    <a:ext uri="{9D8B030D-6E8A-4147-A177-3AD203B41FA5}">
                      <a16:colId xmlns:a16="http://schemas.microsoft.com/office/drawing/2014/main" val="1904927910"/>
                    </a:ext>
                  </a:extLst>
                </a:gridCol>
                <a:gridCol w="563336">
                  <a:extLst>
                    <a:ext uri="{9D8B030D-6E8A-4147-A177-3AD203B41FA5}">
                      <a16:colId xmlns:a16="http://schemas.microsoft.com/office/drawing/2014/main" val="3467945111"/>
                    </a:ext>
                  </a:extLst>
                </a:gridCol>
                <a:gridCol w="563336">
                  <a:extLst>
                    <a:ext uri="{9D8B030D-6E8A-4147-A177-3AD203B41FA5}">
                      <a16:colId xmlns:a16="http://schemas.microsoft.com/office/drawing/2014/main" val="2368125966"/>
                    </a:ext>
                  </a:extLst>
                </a:gridCol>
                <a:gridCol w="563336">
                  <a:extLst>
                    <a:ext uri="{9D8B030D-6E8A-4147-A177-3AD203B41FA5}">
                      <a16:colId xmlns:a16="http://schemas.microsoft.com/office/drawing/2014/main" val="3585877202"/>
                    </a:ext>
                  </a:extLst>
                </a:gridCol>
                <a:gridCol w="563336">
                  <a:extLst>
                    <a:ext uri="{9D8B030D-6E8A-4147-A177-3AD203B41FA5}">
                      <a16:colId xmlns:a16="http://schemas.microsoft.com/office/drawing/2014/main" val="1349934951"/>
                    </a:ext>
                  </a:extLst>
                </a:gridCol>
              </a:tblGrid>
              <a:tr h="202066">
                <a:tc>
                  <a:txBody>
                    <a:bodyPr/>
                    <a:lstStyle/>
                    <a:p>
                      <a:pPr algn="ctr" fontAlgn="ctr"/>
                      <a:r>
                        <a:rPr lang="en-US" sz="1100" b="0" i="0" u="none" strike="noStrike">
                          <a:solidFill>
                            <a:srgbClr val="000000"/>
                          </a:solidFill>
                          <a:effectLst/>
                          <a:latin typeface="Segoe UI" panose="020B0502040204020203" pitchFamily="34" charset="0"/>
                        </a:rPr>
                        <a:t> </a:t>
                      </a:r>
                    </a:p>
                  </a:txBody>
                  <a:tcPr marL="9185" marR="9185" marT="9185" marB="0" anchor="ctr">
                    <a:lnL>
                      <a:noFill/>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fontAlgn="ctr"/>
                      <a:r>
                        <a:rPr lang="en-US" sz="1100" b="1" i="0" u="none" strike="noStrike">
                          <a:solidFill>
                            <a:srgbClr val="000000"/>
                          </a:solidFill>
                          <a:effectLst/>
                          <a:latin typeface="Segoe UI" panose="020B0502040204020203" pitchFamily="34" charset="0"/>
                        </a:rPr>
                        <a:t>2011</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fontAlgn="ctr"/>
                      <a:r>
                        <a:rPr lang="en-US" sz="1100" b="1" i="0" u="none" strike="noStrike">
                          <a:solidFill>
                            <a:srgbClr val="000000"/>
                          </a:solidFill>
                          <a:effectLst/>
                          <a:latin typeface="Segoe UI" panose="020B0502040204020203" pitchFamily="34" charset="0"/>
                        </a:rPr>
                        <a:t>2012</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fontAlgn="ctr"/>
                      <a:r>
                        <a:rPr lang="en-US" sz="1100" b="1" i="0" u="none" strike="noStrike">
                          <a:solidFill>
                            <a:srgbClr val="000000"/>
                          </a:solidFill>
                          <a:effectLst/>
                          <a:latin typeface="Segoe UI" panose="020B0502040204020203" pitchFamily="34" charset="0"/>
                        </a:rPr>
                        <a:t>2013</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fontAlgn="ctr"/>
                      <a:r>
                        <a:rPr lang="en-US" sz="1100" b="1" i="0" u="none" strike="noStrike">
                          <a:solidFill>
                            <a:srgbClr val="000000"/>
                          </a:solidFill>
                          <a:effectLst/>
                          <a:latin typeface="Segoe UI" panose="020B0502040204020203" pitchFamily="34" charset="0"/>
                        </a:rPr>
                        <a:t>2014</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fontAlgn="ctr"/>
                      <a:r>
                        <a:rPr lang="en-US" sz="1100" b="1" i="0" u="none" strike="noStrike">
                          <a:solidFill>
                            <a:srgbClr val="000000"/>
                          </a:solidFill>
                          <a:effectLst/>
                          <a:latin typeface="Segoe UI" panose="020B0502040204020203" pitchFamily="34" charset="0"/>
                        </a:rPr>
                        <a:t>2015</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fontAlgn="ctr"/>
                      <a:r>
                        <a:rPr lang="en-US" sz="1100" b="1" i="0" u="none" strike="noStrike">
                          <a:solidFill>
                            <a:srgbClr val="000000"/>
                          </a:solidFill>
                          <a:effectLst/>
                          <a:latin typeface="Segoe UI" panose="020B0502040204020203" pitchFamily="34" charset="0"/>
                        </a:rPr>
                        <a:t>2016</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fontAlgn="ctr"/>
                      <a:r>
                        <a:rPr lang="en-US" sz="1100" b="1" i="0" u="none" strike="noStrike">
                          <a:solidFill>
                            <a:srgbClr val="000000"/>
                          </a:solidFill>
                          <a:effectLst/>
                          <a:latin typeface="Segoe UI" panose="020B0502040204020203" pitchFamily="34" charset="0"/>
                        </a:rPr>
                        <a:t>2017</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fontAlgn="ctr"/>
                      <a:r>
                        <a:rPr lang="en-US" sz="1100" b="1" i="0" u="none" strike="noStrike">
                          <a:solidFill>
                            <a:srgbClr val="000000"/>
                          </a:solidFill>
                          <a:effectLst/>
                          <a:latin typeface="Segoe UI" panose="020B0502040204020203" pitchFamily="34" charset="0"/>
                        </a:rPr>
                        <a:t>2018</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fontAlgn="ctr"/>
                      <a:r>
                        <a:rPr lang="en-US" sz="1100" b="1" i="0" u="none" strike="noStrike">
                          <a:solidFill>
                            <a:srgbClr val="000000"/>
                          </a:solidFill>
                          <a:effectLst/>
                          <a:latin typeface="Segoe UI" panose="020B0502040204020203" pitchFamily="34" charset="0"/>
                        </a:rPr>
                        <a:t>2019</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fontAlgn="ctr"/>
                      <a:r>
                        <a:rPr lang="en-US" sz="1100" b="1" i="0" u="none" strike="noStrike">
                          <a:solidFill>
                            <a:srgbClr val="000000"/>
                          </a:solidFill>
                          <a:effectLst/>
                          <a:latin typeface="Segoe UI" panose="020B0502040204020203" pitchFamily="34" charset="0"/>
                        </a:rPr>
                        <a:t>2020</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fontAlgn="ctr"/>
                      <a:r>
                        <a:rPr lang="en-US" sz="1100" b="1" i="0" u="none" strike="noStrike">
                          <a:solidFill>
                            <a:srgbClr val="000000"/>
                          </a:solidFill>
                          <a:effectLst/>
                          <a:latin typeface="Segoe UI" panose="020B0502040204020203" pitchFamily="34" charset="0"/>
                        </a:rPr>
                        <a:t>2021</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fontAlgn="ctr"/>
                      <a:r>
                        <a:rPr lang="en-US" sz="1100" b="1" i="0" u="none" strike="noStrike">
                          <a:solidFill>
                            <a:srgbClr val="000000"/>
                          </a:solidFill>
                          <a:effectLst/>
                          <a:latin typeface="Segoe UI" panose="020B0502040204020203" pitchFamily="34" charset="0"/>
                        </a:rPr>
                        <a:t>2022</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a:noFill/>
                    </a:lnB>
                    <a:solidFill>
                      <a:srgbClr val="AEAAAA"/>
                    </a:solidFill>
                  </a:tcPr>
                </a:tc>
                <a:tc>
                  <a:txBody>
                    <a:bodyPr/>
                    <a:lstStyle/>
                    <a:p>
                      <a:pPr algn="ctr" fontAlgn="ctr"/>
                      <a:r>
                        <a:rPr lang="en-US" sz="1100" b="1" i="0" u="none" strike="noStrike">
                          <a:solidFill>
                            <a:srgbClr val="000000"/>
                          </a:solidFill>
                          <a:effectLst/>
                          <a:latin typeface="Segoe UI" panose="020B0502040204020203" pitchFamily="34" charset="0"/>
                        </a:rPr>
                        <a:t>2023</a:t>
                      </a:r>
                    </a:p>
                  </a:txBody>
                  <a:tcPr marL="9185" marR="9185" marT="9185" marB="0" anchor="ctr">
                    <a:lnL w="6350" cap="flat" cmpd="sng" algn="ctr">
                      <a:solidFill>
                        <a:srgbClr val="FFFFFF"/>
                      </a:solidFill>
                      <a:prstDash val="solid"/>
                      <a:round/>
                      <a:headEnd type="none" w="med" len="med"/>
                      <a:tailEnd type="none" w="med" len="med"/>
                    </a:lnL>
                    <a:lnR>
                      <a:noFill/>
                    </a:lnR>
                    <a:lnT>
                      <a:noFill/>
                    </a:lnT>
                    <a:lnB>
                      <a:noFill/>
                    </a:lnB>
                    <a:solidFill>
                      <a:srgbClr val="AEAAAA"/>
                    </a:solidFill>
                  </a:tcPr>
                </a:tc>
                <a:extLst>
                  <a:ext uri="{0D108BD9-81ED-4DB2-BD59-A6C34878D82A}">
                    <a16:rowId xmlns:a16="http://schemas.microsoft.com/office/drawing/2014/main" val="837549619"/>
                  </a:ext>
                </a:extLst>
              </a:tr>
              <a:tr h="202066">
                <a:tc>
                  <a:txBody>
                    <a:bodyPr/>
                    <a:lstStyle/>
                    <a:p>
                      <a:pPr algn="ctr" fontAlgn="ctr"/>
                      <a:r>
                        <a:rPr lang="en-US" sz="1100" b="0" i="0" u="none" strike="noStrike">
                          <a:solidFill>
                            <a:srgbClr val="000000"/>
                          </a:solidFill>
                          <a:effectLst/>
                          <a:latin typeface="Segoe UI" panose="020B0502040204020203" pitchFamily="34" charset="0"/>
                        </a:rPr>
                        <a:t>FINAL</a:t>
                      </a:r>
                    </a:p>
                  </a:txBody>
                  <a:tcPr marL="9185" marR="9185" marT="9185"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en-US" sz="1100" b="0" i="0" u="none" strike="noStrike" dirty="0">
                          <a:solidFill>
                            <a:srgbClr val="000000"/>
                          </a:solidFill>
                          <a:effectLst/>
                          <a:latin typeface="Segoe UI" panose="020B0502040204020203" pitchFamily="34" charset="0"/>
                        </a:rPr>
                        <a:t>3.49</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Segoe UI" panose="020B0502040204020203" pitchFamily="34" charset="0"/>
                        </a:rPr>
                        <a:t>2.56</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en-US" sz="1100" b="0" i="0" u="none" strike="noStrike" dirty="0">
                          <a:solidFill>
                            <a:srgbClr val="000000"/>
                          </a:solidFill>
                          <a:effectLst/>
                          <a:latin typeface="Segoe UI" panose="020B0502040204020203" pitchFamily="34" charset="0"/>
                        </a:rPr>
                        <a:t>2.83</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Segoe UI" panose="020B0502040204020203" pitchFamily="34" charset="0"/>
                        </a:rPr>
                        <a:t>3.18</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Segoe UI" panose="020B0502040204020203" pitchFamily="34" charset="0"/>
                        </a:rPr>
                        <a:t>2.99</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Segoe UI" panose="020B0502040204020203" pitchFamily="34" charset="0"/>
                        </a:rPr>
                        <a:t>2.57</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Segoe UI" panose="020B0502040204020203" pitchFamily="34" charset="0"/>
                        </a:rPr>
                        <a:t>3.01</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Segoe UI" panose="020B0502040204020203" pitchFamily="34" charset="0"/>
                        </a:rPr>
                        <a:t>2.93</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Segoe UI" panose="020B0502040204020203" pitchFamily="34" charset="0"/>
                        </a:rPr>
                        <a:t>2.66</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Segoe UI" panose="020B0502040204020203" pitchFamily="34" charset="0"/>
                        </a:rPr>
                        <a:t>3.09</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Segoe UI" panose="020B0502040204020203" pitchFamily="34" charset="0"/>
                        </a:rPr>
                        <a:t>3.53</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Segoe UI" panose="020B0502040204020203" pitchFamily="34" charset="0"/>
                        </a:rPr>
                        <a:t>3.36</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Segoe UI" panose="020B0502040204020203" pitchFamily="34" charset="0"/>
                        </a:rPr>
                        <a:t>3.06</a:t>
                      </a:r>
                    </a:p>
                  </a:txBody>
                  <a:tcPr marL="9185" marR="9185" marT="9185" marB="0" anchor="ctr">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757793705"/>
                  </a:ext>
                </a:extLst>
              </a:tr>
              <a:tr h="202066">
                <a:tc>
                  <a:txBody>
                    <a:bodyPr/>
                    <a:lstStyle/>
                    <a:p>
                      <a:pPr algn="ctr" fontAlgn="ctr"/>
                      <a:r>
                        <a:rPr lang="en-US" sz="1100" b="0" i="0" u="none" strike="noStrike">
                          <a:solidFill>
                            <a:srgbClr val="000000"/>
                          </a:solidFill>
                          <a:effectLst/>
                          <a:latin typeface="Segoe UI" panose="020B0502040204020203" pitchFamily="34" charset="0"/>
                        </a:rPr>
                        <a:t>TRUEUP</a:t>
                      </a:r>
                    </a:p>
                  </a:txBody>
                  <a:tcPr marL="9185" marR="9185" marT="918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ctr"/>
                      <a:r>
                        <a:rPr lang="en-US" sz="1100" b="0" i="0" u="none" strike="noStrike" dirty="0">
                          <a:solidFill>
                            <a:srgbClr val="000000"/>
                          </a:solidFill>
                          <a:effectLst/>
                          <a:latin typeface="Segoe UI" panose="020B0502040204020203" pitchFamily="34" charset="0"/>
                        </a:rPr>
                        <a:t>0.41</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ctr"/>
                      <a:r>
                        <a:rPr lang="en-US" sz="1100" b="0" i="0" u="none" strike="noStrike">
                          <a:solidFill>
                            <a:srgbClr val="000000"/>
                          </a:solidFill>
                          <a:effectLst/>
                          <a:latin typeface="Segoe UI" panose="020B0502040204020203" pitchFamily="34" charset="0"/>
                        </a:rPr>
                        <a:t>0.39</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ctr"/>
                      <a:r>
                        <a:rPr lang="en-US" sz="1100" b="0" i="0" u="none" strike="noStrike">
                          <a:solidFill>
                            <a:srgbClr val="000000"/>
                          </a:solidFill>
                          <a:effectLst/>
                          <a:latin typeface="Segoe UI" panose="020B0502040204020203" pitchFamily="34" charset="0"/>
                        </a:rPr>
                        <a:t>0.33</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ctr"/>
                      <a:r>
                        <a:rPr lang="en-US" sz="1100" b="0" i="0" u="none" strike="noStrike">
                          <a:solidFill>
                            <a:srgbClr val="000000"/>
                          </a:solidFill>
                          <a:effectLst/>
                          <a:latin typeface="Segoe UI" panose="020B0502040204020203" pitchFamily="34" charset="0"/>
                        </a:rPr>
                        <a:t>0.31</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ctr"/>
                      <a:r>
                        <a:rPr lang="en-US" sz="1100" b="0" i="0" u="none" strike="noStrike">
                          <a:solidFill>
                            <a:srgbClr val="000000"/>
                          </a:solidFill>
                          <a:effectLst/>
                          <a:latin typeface="Segoe UI" panose="020B0502040204020203" pitchFamily="34" charset="0"/>
                        </a:rPr>
                        <a:t>0.25</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ctr"/>
                      <a:r>
                        <a:rPr lang="en-US" sz="1100" b="0" i="0" u="none" strike="noStrike">
                          <a:solidFill>
                            <a:srgbClr val="000000"/>
                          </a:solidFill>
                          <a:effectLst/>
                          <a:latin typeface="Segoe UI" panose="020B0502040204020203" pitchFamily="34" charset="0"/>
                        </a:rPr>
                        <a:t>0.28</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ctr"/>
                      <a:r>
                        <a:rPr lang="en-US" sz="1100" b="0" i="0" u="none" strike="noStrike">
                          <a:solidFill>
                            <a:srgbClr val="000000"/>
                          </a:solidFill>
                          <a:effectLst/>
                          <a:latin typeface="Segoe UI" panose="020B0502040204020203" pitchFamily="34" charset="0"/>
                        </a:rPr>
                        <a:t>0.27</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ctr"/>
                      <a:r>
                        <a:rPr lang="en-US" sz="1100" b="0" i="0" u="none" strike="noStrike">
                          <a:solidFill>
                            <a:srgbClr val="000000"/>
                          </a:solidFill>
                          <a:effectLst/>
                          <a:latin typeface="Segoe UI" panose="020B0502040204020203" pitchFamily="34" charset="0"/>
                        </a:rPr>
                        <a:t>0.26</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ctr"/>
                      <a:r>
                        <a:rPr lang="en-US" sz="1100" b="0" i="0" u="none" strike="noStrike" dirty="0">
                          <a:solidFill>
                            <a:srgbClr val="000000"/>
                          </a:solidFill>
                          <a:effectLst/>
                          <a:latin typeface="Segoe UI" panose="020B0502040204020203" pitchFamily="34" charset="0"/>
                        </a:rPr>
                        <a:t>0.20</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ctr"/>
                      <a:r>
                        <a:rPr lang="en-US" sz="1100" b="0" i="0" u="none" strike="noStrike">
                          <a:solidFill>
                            <a:srgbClr val="000000"/>
                          </a:solidFill>
                          <a:effectLst/>
                          <a:latin typeface="Segoe UI" panose="020B0502040204020203" pitchFamily="34" charset="0"/>
                        </a:rPr>
                        <a:t>0.26</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ctr"/>
                      <a:r>
                        <a:rPr lang="en-US" sz="1100" b="0" i="0" u="none" strike="noStrike">
                          <a:solidFill>
                            <a:srgbClr val="000000"/>
                          </a:solidFill>
                          <a:effectLst/>
                          <a:latin typeface="Segoe UI" panose="020B0502040204020203" pitchFamily="34" charset="0"/>
                        </a:rPr>
                        <a:t>0.46</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ctr"/>
                      <a:r>
                        <a:rPr lang="en-US" sz="1100" b="0" i="0" u="none" strike="noStrike">
                          <a:solidFill>
                            <a:srgbClr val="000000"/>
                          </a:solidFill>
                          <a:effectLst/>
                          <a:latin typeface="Segoe UI" panose="020B0502040204020203" pitchFamily="34" charset="0"/>
                        </a:rPr>
                        <a:t>0.99</a:t>
                      </a:r>
                    </a:p>
                  </a:txBody>
                  <a:tcPr marL="9185" marR="9185" marT="918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9D9D9"/>
                    </a:solidFill>
                  </a:tcPr>
                </a:tc>
                <a:tc>
                  <a:txBody>
                    <a:bodyPr/>
                    <a:lstStyle/>
                    <a:p>
                      <a:pPr algn="ctr" fontAlgn="ctr"/>
                      <a:r>
                        <a:rPr lang="en-US" sz="1100" b="0" i="0" u="none" strike="noStrike" dirty="0">
                          <a:solidFill>
                            <a:srgbClr val="000000"/>
                          </a:solidFill>
                          <a:effectLst/>
                          <a:latin typeface="Segoe UI" panose="020B0502040204020203" pitchFamily="34" charset="0"/>
                        </a:rPr>
                        <a:t>1.91</a:t>
                      </a:r>
                    </a:p>
                  </a:txBody>
                  <a:tcPr marL="9185" marR="9185" marT="918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952518400"/>
                  </a:ext>
                </a:extLst>
              </a:tr>
            </a:tbl>
          </a:graphicData>
        </a:graphic>
      </p:graphicFrame>
    </p:spTree>
    <p:extLst>
      <p:ext uri="{BB962C8B-B14F-4D97-AF65-F5344CB8AC3E}">
        <p14:creationId xmlns:p14="http://schemas.microsoft.com/office/powerpoint/2010/main" val="5005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pic>
        <p:nvPicPr>
          <p:cNvPr id="4" name="Content Placeholder 3"/>
          <p:cNvPicPr>
            <a:picLocks noGrp="1"/>
          </p:cNvPicPr>
          <p:nvPr>
            <p:ph/>
          </p:nvPr>
        </p:nvPicPr>
        <p:blipFill>
          <a:blip r:embed="rId3" cstate="print"/>
          <a:stretch>
            <a:fillRect/>
          </a:stretch>
        </p:blipFill>
        <p:spPr>
          <a:xfrm>
            <a:off x="512064" y="813816"/>
            <a:ext cx="3931920" cy="2724912"/>
          </a:xfrm>
          <a:prstGeom prst="rect">
            <a:avLst/>
          </a:prstGeom>
        </p:spPr>
      </p:pic>
      <p:pic>
        <p:nvPicPr>
          <p:cNvPr id="5" name="Content Placeholder 4"/>
          <p:cNvPicPr>
            <a:picLocks noGrp="1"/>
          </p:cNvPicPr>
          <p:nvPr>
            <p:ph/>
          </p:nvPr>
        </p:nvPicPr>
        <p:blipFill>
          <a:blip r:embed="rId4" cstate="print"/>
          <a:stretch>
            <a:fillRect/>
          </a:stretch>
        </p:blipFill>
        <p:spPr>
          <a:xfrm>
            <a:off x="4608576" y="813816"/>
            <a:ext cx="3931920" cy="2724912"/>
          </a:xfrm>
          <a:prstGeom prst="rect">
            <a:avLst/>
          </a:prstGeom>
        </p:spPr>
      </p:pic>
      <p:pic>
        <p:nvPicPr>
          <p:cNvPr id="6" name="Content Placeholder 5"/>
          <p:cNvPicPr>
            <a:picLocks noGrp="1"/>
          </p:cNvPicPr>
          <p:nvPr>
            <p:ph/>
          </p:nvPr>
        </p:nvPicPr>
        <p:blipFill>
          <a:blip r:embed="rId5" cstate="print"/>
          <a:stretch>
            <a:fillRect/>
          </a:stretch>
        </p:blipFill>
        <p:spPr>
          <a:xfrm>
            <a:off x="512064" y="3456432"/>
            <a:ext cx="3931920" cy="2724912"/>
          </a:xfrm>
          <a:prstGeom prst="rect">
            <a:avLst/>
          </a:prstGeom>
        </p:spPr>
      </p:pic>
      <p:pic>
        <p:nvPicPr>
          <p:cNvPr id="7" name="Content Placeholder 6"/>
          <p:cNvPicPr>
            <a:picLocks noGrp="1"/>
          </p:cNvPicPr>
          <p:nvPr>
            <p:ph/>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14952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Content Placeholder 3"/>
          <p:cNvPicPr>
            <a:picLocks noGrp="1"/>
          </p:cNvPicPr>
          <p:nvPr>
            <p:ph/>
          </p:nvPr>
        </p:nvPicPr>
        <p:blipFill>
          <a:blip r:embed="rId3" cstate="print"/>
          <a:stretch>
            <a:fillRect/>
          </a:stretch>
        </p:blipFill>
        <p:spPr>
          <a:xfrm>
            <a:off x="512064" y="813816"/>
            <a:ext cx="3931920" cy="2724912"/>
          </a:xfrm>
          <a:prstGeom prst="rect">
            <a:avLst/>
          </a:prstGeom>
        </p:spPr>
      </p:pic>
      <p:pic>
        <p:nvPicPr>
          <p:cNvPr id="5" name="Content Placeholder 4"/>
          <p:cNvPicPr>
            <a:picLocks noGrp="1"/>
          </p:cNvPicPr>
          <p:nvPr>
            <p:ph/>
          </p:nvPr>
        </p:nvPicPr>
        <p:blipFill>
          <a:blip r:embed="rId4" cstate="print"/>
          <a:stretch>
            <a:fillRect/>
          </a:stretch>
        </p:blipFill>
        <p:spPr>
          <a:xfrm>
            <a:off x="4608576" y="813816"/>
            <a:ext cx="3931920" cy="2724912"/>
          </a:xfrm>
          <a:prstGeom prst="rect">
            <a:avLst/>
          </a:prstGeom>
        </p:spPr>
      </p:pic>
      <p:pic>
        <p:nvPicPr>
          <p:cNvPr id="6" name="Content Placeholder 5"/>
          <p:cNvPicPr>
            <a:picLocks noGrp="1"/>
          </p:cNvPicPr>
          <p:nvPr>
            <p:ph/>
          </p:nvPr>
        </p:nvPicPr>
        <p:blipFill>
          <a:blip r:embed="rId5" cstate="print"/>
          <a:stretch>
            <a:fillRect/>
          </a:stretch>
        </p:blipFill>
        <p:spPr>
          <a:xfrm>
            <a:off x="512064" y="3456432"/>
            <a:ext cx="3931920" cy="2724912"/>
          </a:xfrm>
          <a:prstGeom prst="rect">
            <a:avLst/>
          </a:prstGeom>
        </p:spPr>
      </p:pic>
      <p:pic>
        <p:nvPicPr>
          <p:cNvPr id="7" name="Content Placeholder 6"/>
          <p:cNvPicPr>
            <a:picLocks noGrp="1"/>
          </p:cNvPicPr>
          <p:nvPr>
            <p:ph/>
          </p:nvPr>
        </p:nvPicPr>
        <p:blipFill>
          <a:blip r:embed="rId6" cstate="print"/>
          <a:stretch>
            <a:fillRect/>
          </a:stretch>
        </p:blipFill>
        <p:spPr>
          <a:xfrm>
            <a:off x="4608576" y="3456432"/>
            <a:ext cx="3931920" cy="2724912"/>
          </a:xfrm>
          <a:prstGeom prst="rect">
            <a:avLst/>
          </a:prstGeom>
        </p:spPr>
      </p:pic>
    </p:spTree>
    <p:extLst>
      <p:ext uri="{BB962C8B-B14F-4D97-AF65-F5344CB8AC3E}">
        <p14:creationId xmlns:p14="http://schemas.microsoft.com/office/powerpoint/2010/main" val="3171168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8.2(2)(c)(vi)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graphicFrame>
        <p:nvGraphicFramePr>
          <p:cNvPr id="4" name="Chart 3">
            <a:extLst>
              <a:ext uri="{FF2B5EF4-FFF2-40B4-BE49-F238E27FC236}">
                <a16:creationId xmlns:a16="http://schemas.microsoft.com/office/drawing/2014/main" id="{00000000-0008-0000-0100-000002000000}"/>
              </a:ext>
            </a:extLst>
          </p:cNvPr>
          <p:cNvGraphicFramePr>
            <a:graphicFrameLocks noGrp="1"/>
          </p:cNvGraphicFramePr>
          <p:nvPr/>
        </p:nvGraphicFramePr>
        <p:xfrm>
          <a:off x="381000" y="685800"/>
          <a:ext cx="8458200" cy="5867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34931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8.2(2)(c)(vi) Availability of ESIID consumption data</a:t>
            </a:r>
            <a:endParaRPr lang="en-US" sz="2000" b="1" dirty="0">
              <a:solidFill>
                <a:schemeClr val="accent1"/>
              </a:solidFill>
            </a:endParaRPr>
          </a:p>
        </p:txBody>
      </p:sp>
      <p:graphicFrame>
        <p:nvGraphicFramePr>
          <p:cNvPr id="4" name="Chart 3">
            <a:extLst>
              <a:ext uri="{FF2B5EF4-FFF2-40B4-BE49-F238E27FC236}">
                <a16:creationId xmlns:a16="http://schemas.microsoft.com/office/drawing/2014/main" id="{00000000-0008-0000-0000-000002000000}"/>
              </a:ext>
            </a:extLst>
          </p:cNvPr>
          <p:cNvGraphicFramePr>
            <a:graphicFrameLocks noGrp="1"/>
          </p:cNvGraphicFramePr>
          <p:nvPr/>
        </p:nvGraphicFramePr>
        <p:xfrm>
          <a:off x="238125" y="685800"/>
          <a:ext cx="8601075" cy="5662612"/>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6">
            <a:extLst>
              <a:ext uri="{FF2B5EF4-FFF2-40B4-BE49-F238E27FC236}">
                <a16:creationId xmlns:a16="http://schemas.microsoft.com/office/drawing/2014/main" id="{45D872F3-B729-8E94-0DFB-C56CDF6ABD5D}"/>
              </a:ext>
            </a:extLst>
          </p:cNvPr>
          <p:cNvSpPr>
            <a:spLocks noGrp="1"/>
          </p:cNvSpPr>
          <p:nvPr>
            <p:ph type="sldNum" sz="quarter" idx="4"/>
          </p:nvPr>
        </p:nvSpPr>
        <p:spPr>
          <a:xfrm>
            <a:off x="8534400" y="6561138"/>
            <a:ext cx="533400" cy="220662"/>
          </a:xfrm>
        </p:spPr>
        <p:txBody>
          <a:bodyPr/>
          <a:lstStyle/>
          <a:p>
            <a:r>
              <a:rPr lang="en-US" dirty="0"/>
              <a:t>9</a:t>
            </a:r>
          </a:p>
        </p:txBody>
      </p:sp>
    </p:spTree>
    <p:extLst>
      <p:ext uri="{BB962C8B-B14F-4D97-AF65-F5344CB8AC3E}">
        <p14:creationId xmlns:p14="http://schemas.microsoft.com/office/powerpoint/2010/main" val="340099574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17356</TotalTime>
  <Words>2490</Words>
  <Application>Microsoft Office PowerPoint</Application>
  <PresentationFormat>On-screen Show (4:3)</PresentationFormat>
  <Paragraphs>1184</Paragraphs>
  <Slides>12</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Segoe UI</vt:lpstr>
      <vt:lpstr>times</vt:lpstr>
      <vt:lpstr>Times New Roman</vt:lpstr>
      <vt:lpstr>1_Custom Design</vt:lpstr>
      <vt:lpstr>Office Theme</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8.2(2)(c)(v) Other Settlement metrics</vt:lpstr>
      <vt:lpstr>8.2(2)(c)(v) Other Settlement metrics</vt:lpstr>
      <vt:lpstr>8.2(2)(c)(v) Other Settlement metrics</vt:lpstr>
      <vt:lpstr>8.2(2)(c)(vi) Availability of ESIID consumption data</vt:lpstr>
      <vt:lpstr>8.2(2)(c)(vi) Availability of ESIID consumption data</vt:lpstr>
      <vt:lpstr>8.2(2)(g) Net Allocation to Load - Totals and $/MWh </vt:lpstr>
      <vt:lpstr>8.2(2)(g) Net Allocation to Load - Totals and $/MWh </vt:lpstr>
      <vt:lpstr>26.2 Securitization Default Charge 27.3 Securitization Uplift Charge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Luu, Judy</cp:lastModifiedBy>
  <cp:revision>191</cp:revision>
  <cp:lastPrinted>2016-01-21T20:53:15Z</cp:lastPrinted>
  <dcterms:created xsi:type="dcterms:W3CDTF">2016-01-21T15:20:31Z</dcterms:created>
  <dcterms:modified xsi:type="dcterms:W3CDTF">2023-10-19T20:49:19Z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2023-07-12T18:54:52Z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6b1edf02-764d-418b-a6f0-a2f5ae9ae919</vt:lpwstr>
  </property>
  <property fmtid="{D5CDD505-2E9C-101B-9397-08002B2CF9AE}" pid="9" name="MSIP_Label_7084cbda-52b8-46fb-a7b7-cb5bd465ed85_ContentBits">
    <vt:lpwstr>0</vt:lpwstr>
  </property>
</Properties>
</file>