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Lst>
  <p:notesMasterIdLst>
    <p:notesMasterId r:id="rId42"/>
  </p:notesMasterIdLst>
  <p:handoutMasterIdLst>
    <p:handoutMasterId r:id="rId43"/>
  </p:handoutMasterIdLst>
  <p:sldIdLst>
    <p:sldId id="634" r:id="rId8"/>
    <p:sldId id="628" r:id="rId9"/>
    <p:sldId id="644" r:id="rId10"/>
    <p:sldId id="296" r:id="rId11"/>
    <p:sldId id="474" r:id="rId12"/>
    <p:sldId id="645" r:id="rId13"/>
    <p:sldId id="632" r:id="rId14"/>
    <p:sldId id="2054" r:id="rId15"/>
    <p:sldId id="627" r:id="rId16"/>
    <p:sldId id="633" r:id="rId17"/>
    <p:sldId id="2056" r:id="rId18"/>
    <p:sldId id="2057" r:id="rId19"/>
    <p:sldId id="2042" r:id="rId20"/>
    <p:sldId id="2055" r:id="rId21"/>
    <p:sldId id="2059" r:id="rId22"/>
    <p:sldId id="2060" r:id="rId23"/>
    <p:sldId id="2069" r:id="rId24"/>
    <p:sldId id="2070" r:id="rId25"/>
    <p:sldId id="2071" r:id="rId26"/>
    <p:sldId id="2072" r:id="rId27"/>
    <p:sldId id="2061" r:id="rId28"/>
    <p:sldId id="643" r:id="rId29"/>
    <p:sldId id="2073" r:id="rId30"/>
    <p:sldId id="2066" r:id="rId31"/>
    <p:sldId id="621" r:id="rId32"/>
    <p:sldId id="624" r:id="rId33"/>
    <p:sldId id="622" r:id="rId34"/>
    <p:sldId id="625" r:id="rId35"/>
    <p:sldId id="623" r:id="rId36"/>
    <p:sldId id="626" r:id="rId37"/>
    <p:sldId id="2062" r:id="rId38"/>
    <p:sldId id="2063" r:id="rId39"/>
    <p:sldId id="2064" r:id="rId40"/>
    <p:sldId id="206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aw, Brian" initials="BB" lastIdx="5" clrIdx="0">
    <p:extLst>
      <p:ext uri="{19B8F6BF-5375-455C-9EA6-DF929625EA0E}">
        <p15:presenceInfo xmlns:p15="http://schemas.microsoft.com/office/powerpoint/2012/main" userId="S::Brian.Brandaw@ercot.com::04aee657-8aa0-46ae-8d87-76153d8b46f3" providerId="AD"/>
      </p:ext>
    </p:extLst>
  </p:cmAuthor>
  <p:cmAuthor id="2" name="Jinright, Susan" initials="JS" lastIdx="5" clrIdx="1">
    <p:extLst>
      <p:ext uri="{19B8F6BF-5375-455C-9EA6-DF929625EA0E}">
        <p15:presenceInfo xmlns:p15="http://schemas.microsoft.com/office/powerpoint/2012/main" userId="S::Susan.Jinright@ercot.com::2984c2d6-c956-49a0-9b02-bca874b9f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howGuides="1">
      <p:cViewPr varScale="1">
        <p:scale>
          <a:sx n="114" d="100"/>
          <a:sy n="114" d="100"/>
        </p:scale>
        <p:origin x="1506" y="102"/>
      </p:cViewPr>
      <p:guideLst>
        <p:guide orient="horz" pos="2160"/>
        <p:guide pos="2880"/>
      </p:guideLst>
    </p:cSldViewPr>
  </p:slideViewPr>
  <p:outlineViewPr>
    <p:cViewPr>
      <p:scale>
        <a:sx n="33" d="100"/>
        <a:sy n="33" d="100"/>
      </p:scale>
      <p:origin x="0" y="-13296"/>
    </p:cViewPr>
  </p:outlineViewPr>
  <p:notesTextViewPr>
    <p:cViewPr>
      <p:scale>
        <a:sx n="3" d="2"/>
        <a:sy n="3" d="2"/>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https://ercot.sharepoint.com/sites/DPT-MarketAnalysisSupv/Shared%20Documents/Analysis/2023-06-09%20ESR%20mitigation/out/cct_by_resource_ty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rcot.sharepoint.com/sites/DPT-MarketAnalysisSupv/Shared%20Documents/Analysis/2023-06-09%20ESR%20mitigation/out/cct_by_resource_with_hs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rcot.sharepoint.com/sites/DPT-MarketAnalysisSupv/Shared%20Documents/Analysis/2023%20Summer%20Review/2023%20Summer%20Review%20Graph%20Templat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Mitigation</a:t>
            </a:r>
            <a:r>
              <a:rPr lang="en-US" baseline="0"/>
              <a:t> Percentage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cct_percentage</c:v>
                </c:pt>
              </c:strCache>
            </c:strRef>
          </c:tx>
          <c:spPr>
            <a:solidFill>
              <a:schemeClr val="tx2"/>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5C69-406C-9F71-0B47E07BB9AB}"/>
              </c:ext>
            </c:extLst>
          </c:dPt>
          <c:cat>
            <c:strRef>
              <c:f>Sheet1!$C$2:$C$12</c:f>
              <c:strCache>
                <c:ptCount val="11"/>
                <c:pt idx="0">
                  <c:v>Other</c:v>
                </c:pt>
                <c:pt idx="1">
                  <c:v>Solar</c:v>
                </c:pt>
                <c:pt idx="2">
                  <c:v>Wind</c:v>
                </c:pt>
                <c:pt idx="3">
                  <c:v>Diesel</c:v>
                </c:pt>
                <c:pt idx="4">
                  <c:v>Power Storage</c:v>
                </c:pt>
                <c:pt idx="5">
                  <c:v>Nuclear</c:v>
                </c:pt>
                <c:pt idx="6">
                  <c:v>Simple Cycle</c:v>
                </c:pt>
                <c:pt idx="7">
                  <c:v>Gas Traditional</c:v>
                </c:pt>
                <c:pt idx="8">
                  <c:v>Coal</c:v>
                </c:pt>
                <c:pt idx="9">
                  <c:v>Hydro</c:v>
                </c:pt>
                <c:pt idx="10">
                  <c:v>Combined Cycle</c:v>
                </c:pt>
              </c:strCache>
            </c:strRef>
          </c:cat>
          <c:val>
            <c:numRef>
              <c:f>Sheet1!$D$2:$D$12</c:f>
              <c:numCache>
                <c:formatCode>General</c:formatCode>
                <c:ptCount val="11"/>
                <c:pt idx="0">
                  <c:v>0.7</c:v>
                </c:pt>
                <c:pt idx="1">
                  <c:v>1.1000000000000001</c:v>
                </c:pt>
                <c:pt idx="2">
                  <c:v>1.5</c:v>
                </c:pt>
                <c:pt idx="3">
                  <c:v>4</c:v>
                </c:pt>
                <c:pt idx="4">
                  <c:v>4.2</c:v>
                </c:pt>
                <c:pt idx="5">
                  <c:v>4.9000000000000004</c:v>
                </c:pt>
                <c:pt idx="6">
                  <c:v>6</c:v>
                </c:pt>
                <c:pt idx="7">
                  <c:v>7.1</c:v>
                </c:pt>
                <c:pt idx="8">
                  <c:v>7.3</c:v>
                </c:pt>
                <c:pt idx="9">
                  <c:v>7.5</c:v>
                </c:pt>
                <c:pt idx="10">
                  <c:v>8.3000000000000007</c:v>
                </c:pt>
              </c:numCache>
            </c:numRef>
          </c:val>
          <c:extLst>
            <c:ext xmlns:c16="http://schemas.microsoft.com/office/drawing/2014/chart" uri="{C3380CC4-5D6E-409C-BE32-E72D297353CC}">
              <c16:uniqueId val="{00000002-5C69-406C-9F71-0B47E07BB9AB}"/>
            </c:ext>
          </c:extLst>
        </c:ser>
        <c:dLbls>
          <c:showLegendKey val="0"/>
          <c:showVal val="0"/>
          <c:showCatName val="0"/>
          <c:showSerName val="0"/>
          <c:showPercent val="0"/>
          <c:showBubbleSize val="0"/>
        </c:dLbls>
        <c:gapWidth val="219"/>
        <c:overlap val="-27"/>
        <c:axId val="2109308160"/>
        <c:axId val="2109306496"/>
      </c:barChart>
      <c:catAx>
        <c:axId val="2109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306496"/>
        <c:crosses val="autoZero"/>
        <c:auto val="1"/>
        <c:lblAlgn val="ctr"/>
        <c:lblOffset val="100"/>
        <c:noMultiLvlLbl val="0"/>
      </c:catAx>
      <c:valAx>
        <c:axId val="210930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30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400" b="0" i="0" u="none" strike="noStrike" kern="1200" spc="0" baseline="0">
                <a:solidFill>
                  <a:schemeClr val="tx1">
                    <a:lumMod val="65000"/>
                    <a:lumOff val="35000"/>
                  </a:schemeClr>
                </a:solidFill>
                <a:latin typeface="+mn-lt"/>
                <a:ea typeface="+mn-ea"/>
                <a:cs typeface="+mn-cs"/>
              </a:defRPr>
            </a:pPr>
            <a:r>
              <a:rPr lang="en-US" sz="1600" dirty="0"/>
              <a:t>Mitigation by ESR</a:t>
            </a:r>
          </a:p>
        </c:rich>
      </c:tx>
      <c:overlay val="0"/>
      <c:spPr>
        <a:noFill/>
        <a:ln>
          <a:noFill/>
        </a:ln>
        <a:effectLst/>
      </c:spPr>
      <c:txPr>
        <a:bodyPr rot="0" spcFirstLastPara="1" vertOverflow="ellipsis" vert="horz" wrap="square" anchor="ctr" anchorCtr="1"/>
        <a:lstStyle/>
        <a:p>
          <a:pPr>
            <a:defRPr sz="16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Sheet1!$G$1</c:f>
              <c:strCache>
                <c:ptCount val="1"/>
                <c:pt idx="0">
                  <c:v>&lt; 10 MW</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Sheet1!$F$2:$F$144</c:f>
              <c:numCache>
                <c:formatCode>General</c:formatCode>
                <c:ptCount val="14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numCache>
            </c:numRef>
          </c:xVal>
          <c:yVal>
            <c:numRef>
              <c:f>Sheet1!$G$2:$G$144</c:f>
              <c:numCache>
                <c:formatCode>General</c:formatCode>
                <c:ptCount val="143"/>
                <c:pt idx="0">
                  <c:v>0</c:v>
                </c:pt>
                <c:pt idx="1">
                  <c:v>0</c:v>
                </c:pt>
                <c:pt idx="2">
                  <c:v>#N/A</c:v>
                </c:pt>
                <c:pt idx="3">
                  <c:v>#N/A</c:v>
                </c:pt>
                <c:pt idx="4">
                  <c:v>0</c:v>
                </c:pt>
                <c:pt idx="5">
                  <c:v>#N/A</c:v>
                </c:pt>
                <c:pt idx="6">
                  <c:v>#N/A</c:v>
                </c:pt>
                <c:pt idx="7">
                  <c:v>#N/A</c:v>
                </c:pt>
                <c:pt idx="8">
                  <c:v>0</c:v>
                </c:pt>
                <c:pt idx="9">
                  <c:v>0</c:v>
                </c:pt>
                <c:pt idx="10">
                  <c:v>0</c:v>
                </c:pt>
                <c:pt idx="11">
                  <c:v>0</c:v>
                </c:pt>
                <c:pt idx="12">
                  <c:v>0</c:v>
                </c:pt>
                <c:pt idx="13">
                  <c:v>#N/A</c:v>
                </c:pt>
                <c:pt idx="14">
                  <c:v>0</c:v>
                </c:pt>
                <c:pt idx="15">
                  <c:v>#N/A</c:v>
                </c:pt>
                <c:pt idx="16">
                  <c:v>0</c:v>
                </c:pt>
                <c:pt idx="17">
                  <c:v>0</c:v>
                </c:pt>
                <c:pt idx="18">
                  <c:v>#N/A</c:v>
                </c:pt>
                <c:pt idx="19">
                  <c:v>0</c:v>
                </c:pt>
                <c:pt idx="20">
                  <c:v>0</c:v>
                </c:pt>
                <c:pt idx="21">
                  <c:v>0</c:v>
                </c:pt>
                <c:pt idx="22">
                  <c:v>#N/A</c:v>
                </c:pt>
                <c:pt idx="23">
                  <c:v>#N/A</c:v>
                </c:pt>
                <c:pt idx="24">
                  <c:v>0</c:v>
                </c:pt>
                <c:pt idx="25">
                  <c:v>0</c:v>
                </c:pt>
                <c:pt idx="26">
                  <c:v>0</c:v>
                </c:pt>
                <c:pt idx="27">
                  <c:v>#N/A</c:v>
                </c:pt>
                <c:pt idx="28">
                  <c:v>#N/A</c:v>
                </c:pt>
                <c:pt idx="29">
                  <c:v>#N/A</c:v>
                </c:pt>
                <c:pt idx="30">
                  <c:v>#N/A</c:v>
                </c:pt>
                <c:pt idx="31">
                  <c:v>#N/A</c:v>
                </c:pt>
                <c:pt idx="32">
                  <c:v>0</c:v>
                </c:pt>
                <c:pt idx="33">
                  <c:v>0</c:v>
                </c:pt>
                <c:pt idx="34">
                  <c:v>0</c:v>
                </c:pt>
                <c:pt idx="35">
                  <c:v>#N/A</c:v>
                </c:pt>
                <c:pt idx="36">
                  <c:v>#N/A</c:v>
                </c:pt>
                <c:pt idx="37">
                  <c:v>#N/A</c:v>
                </c:pt>
                <c:pt idx="38">
                  <c:v>#N/A</c:v>
                </c:pt>
                <c:pt idx="39">
                  <c:v>0</c:v>
                </c:pt>
                <c:pt idx="40">
                  <c:v>0</c:v>
                </c:pt>
                <c:pt idx="41">
                  <c:v>0</c:v>
                </c:pt>
                <c:pt idx="42">
                  <c:v>0</c:v>
                </c:pt>
                <c:pt idx="43">
                  <c:v>0</c:v>
                </c:pt>
                <c:pt idx="44">
                  <c:v>#N/A</c:v>
                </c:pt>
                <c:pt idx="45">
                  <c:v>#N/A</c:v>
                </c:pt>
                <c:pt idx="46">
                  <c:v>#N/A</c:v>
                </c:pt>
                <c:pt idx="47">
                  <c:v>0</c:v>
                </c:pt>
                <c:pt idx="48">
                  <c:v>0.1</c:v>
                </c:pt>
                <c:pt idx="49">
                  <c:v>0.1</c:v>
                </c:pt>
                <c:pt idx="50">
                  <c:v>0.1</c:v>
                </c:pt>
                <c:pt idx="51">
                  <c:v>0.1</c:v>
                </c:pt>
                <c:pt idx="52">
                  <c:v>0.1</c:v>
                </c:pt>
                <c:pt idx="53">
                  <c:v>0.1</c:v>
                </c:pt>
                <c:pt idx="54">
                  <c:v>#N/A</c:v>
                </c:pt>
                <c:pt idx="55">
                  <c:v>0.1</c:v>
                </c:pt>
                <c:pt idx="56">
                  <c:v>0.1</c:v>
                </c:pt>
                <c:pt idx="57">
                  <c:v>0.1</c:v>
                </c:pt>
                <c:pt idx="58">
                  <c:v>0.1</c:v>
                </c:pt>
                <c:pt idx="59">
                  <c:v>#N/A</c:v>
                </c:pt>
                <c:pt idx="60">
                  <c:v>#N/A</c:v>
                </c:pt>
                <c:pt idx="61">
                  <c:v>0.1</c:v>
                </c:pt>
                <c:pt idx="62">
                  <c:v>0.1</c:v>
                </c:pt>
                <c:pt idx="63">
                  <c:v>0.1</c:v>
                </c:pt>
                <c:pt idx="64">
                  <c:v>0.1</c:v>
                </c:pt>
                <c:pt idx="65">
                  <c:v>0.1</c:v>
                </c:pt>
                <c:pt idx="66">
                  <c:v>0.1</c:v>
                </c:pt>
                <c:pt idx="67">
                  <c:v>0.1</c:v>
                </c:pt>
                <c:pt idx="68">
                  <c:v>#N/A</c:v>
                </c:pt>
                <c:pt idx="69">
                  <c:v>0.1</c:v>
                </c:pt>
                <c:pt idx="70">
                  <c:v>#N/A</c:v>
                </c:pt>
                <c:pt idx="71">
                  <c:v>0.1</c:v>
                </c:pt>
                <c:pt idx="72">
                  <c:v>#N/A</c:v>
                </c:pt>
                <c:pt idx="73">
                  <c:v>#N/A</c:v>
                </c:pt>
                <c:pt idx="74">
                  <c:v>0.1</c:v>
                </c:pt>
                <c:pt idx="75">
                  <c:v>#N/A</c:v>
                </c:pt>
                <c:pt idx="76">
                  <c:v>0.1</c:v>
                </c:pt>
                <c:pt idx="77">
                  <c:v>#N/A</c:v>
                </c:pt>
                <c:pt idx="78">
                  <c:v>#N/A</c:v>
                </c:pt>
                <c:pt idx="79">
                  <c:v>#N/A</c:v>
                </c:pt>
                <c:pt idx="80">
                  <c:v>0.1</c:v>
                </c:pt>
                <c:pt idx="81">
                  <c:v>#N/A</c:v>
                </c:pt>
                <c:pt idx="82">
                  <c:v>0.1</c:v>
                </c:pt>
                <c:pt idx="83">
                  <c:v>0.2</c:v>
                </c:pt>
                <c:pt idx="84">
                  <c:v>0.2</c:v>
                </c:pt>
                <c:pt idx="85">
                  <c:v>#N/A</c:v>
                </c:pt>
                <c:pt idx="86">
                  <c:v>#N/A</c:v>
                </c:pt>
                <c:pt idx="87">
                  <c:v>0.2</c:v>
                </c:pt>
                <c:pt idx="88">
                  <c:v>0.2</c:v>
                </c:pt>
                <c:pt idx="89">
                  <c:v>#N/A</c:v>
                </c:pt>
                <c:pt idx="90">
                  <c:v>#N/A</c:v>
                </c:pt>
                <c:pt idx="91">
                  <c:v>0.3</c:v>
                </c:pt>
                <c:pt idx="92">
                  <c:v>0.4</c:v>
                </c:pt>
                <c:pt idx="93">
                  <c:v>#N/A</c:v>
                </c:pt>
                <c:pt idx="94">
                  <c:v>0.5</c:v>
                </c:pt>
                <c:pt idx="95">
                  <c:v>0.6</c:v>
                </c:pt>
                <c:pt idx="96">
                  <c:v>0.6</c:v>
                </c:pt>
                <c:pt idx="97">
                  <c:v>0.7</c:v>
                </c:pt>
                <c:pt idx="98">
                  <c:v>#N/A</c:v>
                </c:pt>
                <c:pt idx="99">
                  <c:v>0.8</c:v>
                </c:pt>
                <c:pt idx="100">
                  <c:v>1</c:v>
                </c:pt>
                <c:pt idx="101">
                  <c:v>#N/A</c:v>
                </c:pt>
                <c:pt idx="102">
                  <c:v>1.4</c:v>
                </c:pt>
                <c:pt idx="103">
                  <c:v>#N/A</c:v>
                </c:pt>
                <c:pt idx="104">
                  <c:v>1.6</c:v>
                </c:pt>
                <c:pt idx="105">
                  <c:v>#N/A</c:v>
                </c:pt>
                <c:pt idx="106">
                  <c:v>#N/A</c:v>
                </c:pt>
                <c:pt idx="107">
                  <c:v>2.1</c:v>
                </c:pt>
                <c:pt idx="108">
                  <c:v>#N/A</c:v>
                </c:pt>
                <c:pt idx="109">
                  <c:v>#N/A</c:v>
                </c:pt>
                <c:pt idx="110">
                  <c:v>#N/A</c:v>
                </c:pt>
                <c:pt idx="111">
                  <c:v>#N/A</c:v>
                </c:pt>
                <c:pt idx="112">
                  <c:v>2.7</c:v>
                </c:pt>
                <c:pt idx="113">
                  <c:v>2.9</c:v>
                </c:pt>
                <c:pt idx="114">
                  <c:v>2.9</c:v>
                </c:pt>
                <c:pt idx="115">
                  <c:v>3</c:v>
                </c:pt>
                <c:pt idx="116">
                  <c:v>#N/A</c:v>
                </c:pt>
                <c:pt idx="117">
                  <c:v>4.8</c:v>
                </c:pt>
                <c:pt idx="118">
                  <c:v>5.8</c:v>
                </c:pt>
                <c:pt idx="119">
                  <c:v>6.2</c:v>
                </c:pt>
                <c:pt idx="120">
                  <c:v>6.6</c:v>
                </c:pt>
                <c:pt idx="121">
                  <c:v>6.7</c:v>
                </c:pt>
                <c:pt idx="122">
                  <c:v>#N/A</c:v>
                </c:pt>
                <c:pt idx="123">
                  <c:v>#N/A</c:v>
                </c:pt>
                <c:pt idx="124">
                  <c:v>#N/A</c:v>
                </c:pt>
                <c:pt idx="125">
                  <c:v>#N/A</c:v>
                </c:pt>
                <c:pt idx="126">
                  <c:v>8.1</c:v>
                </c:pt>
                <c:pt idx="127">
                  <c:v>#N/A</c:v>
                </c:pt>
                <c:pt idx="128">
                  <c:v>#N/A</c:v>
                </c:pt>
                <c:pt idx="129">
                  <c:v>#N/A</c:v>
                </c:pt>
                <c:pt idx="130">
                  <c:v>14.7</c:v>
                </c:pt>
                <c:pt idx="131">
                  <c:v>16.899999999999999</c:v>
                </c:pt>
                <c:pt idx="132">
                  <c:v>17.8</c:v>
                </c:pt>
                <c:pt idx="133">
                  <c:v>17.8</c:v>
                </c:pt>
                <c:pt idx="134">
                  <c:v>#N/A</c:v>
                </c:pt>
                <c:pt idx="135">
                  <c:v>#N/A</c:v>
                </c:pt>
                <c:pt idx="136">
                  <c:v>#N/A</c:v>
                </c:pt>
                <c:pt idx="137">
                  <c:v>#N/A</c:v>
                </c:pt>
                <c:pt idx="138">
                  <c:v>23.6</c:v>
                </c:pt>
                <c:pt idx="139">
                  <c:v>#N/A</c:v>
                </c:pt>
                <c:pt idx="140">
                  <c:v>26.8</c:v>
                </c:pt>
                <c:pt idx="141">
                  <c:v>36.6</c:v>
                </c:pt>
                <c:pt idx="142">
                  <c:v>36.6</c:v>
                </c:pt>
              </c:numCache>
            </c:numRef>
          </c:yVal>
          <c:smooth val="0"/>
          <c:extLst>
            <c:ext xmlns:c16="http://schemas.microsoft.com/office/drawing/2014/chart" uri="{C3380CC4-5D6E-409C-BE32-E72D297353CC}">
              <c16:uniqueId val="{00000000-B98B-4D71-80A9-093AF476F0D7}"/>
            </c:ext>
          </c:extLst>
        </c:ser>
        <c:ser>
          <c:idx val="1"/>
          <c:order val="1"/>
          <c:tx>
            <c:strRef>
              <c:f>Sheet1!$H$1</c:f>
              <c:strCache>
                <c:ptCount val="1"/>
                <c:pt idx="0">
                  <c:v>&gt;= 10 MW</c:v>
                </c:pt>
              </c:strCache>
            </c:strRef>
          </c:tx>
          <c:spPr>
            <a:ln w="28575" cap="rnd">
              <a:noFill/>
              <a:round/>
            </a:ln>
            <a:effectLst/>
          </c:spPr>
          <c:marker>
            <c:symbol val="circle"/>
            <c:size val="5"/>
            <c:spPr>
              <a:solidFill>
                <a:schemeClr val="accent2"/>
              </a:solidFill>
              <a:ln w="9525">
                <a:solidFill>
                  <a:schemeClr val="accent2"/>
                </a:solidFill>
              </a:ln>
              <a:effectLst/>
            </c:spPr>
          </c:marker>
          <c:xVal>
            <c:numRef>
              <c:f>Sheet1!$F$2:$F$144</c:f>
              <c:numCache>
                <c:formatCode>General</c:formatCode>
                <c:ptCount val="14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numCache>
            </c:numRef>
          </c:xVal>
          <c:yVal>
            <c:numRef>
              <c:f>Sheet1!$H$2:$H$144</c:f>
              <c:numCache>
                <c:formatCode>General</c:formatCode>
                <c:ptCount val="143"/>
                <c:pt idx="0">
                  <c:v>#N/A</c:v>
                </c:pt>
                <c:pt idx="1">
                  <c:v>#N/A</c:v>
                </c:pt>
                <c:pt idx="2">
                  <c:v>0</c:v>
                </c:pt>
                <c:pt idx="3">
                  <c:v>0</c:v>
                </c:pt>
                <c:pt idx="4">
                  <c:v>#N/A</c:v>
                </c:pt>
                <c:pt idx="5">
                  <c:v>0</c:v>
                </c:pt>
                <c:pt idx="6">
                  <c:v>0</c:v>
                </c:pt>
                <c:pt idx="7">
                  <c:v>0</c:v>
                </c:pt>
                <c:pt idx="8">
                  <c:v>#N/A</c:v>
                </c:pt>
                <c:pt idx="9">
                  <c:v>#N/A</c:v>
                </c:pt>
                <c:pt idx="10">
                  <c:v>#N/A</c:v>
                </c:pt>
                <c:pt idx="11">
                  <c:v>#N/A</c:v>
                </c:pt>
                <c:pt idx="12">
                  <c:v>#N/A</c:v>
                </c:pt>
                <c:pt idx="13">
                  <c:v>0</c:v>
                </c:pt>
                <c:pt idx="14">
                  <c:v>#N/A</c:v>
                </c:pt>
                <c:pt idx="15">
                  <c:v>0</c:v>
                </c:pt>
                <c:pt idx="16">
                  <c:v>#N/A</c:v>
                </c:pt>
                <c:pt idx="17">
                  <c:v>#N/A</c:v>
                </c:pt>
                <c:pt idx="18">
                  <c:v>0</c:v>
                </c:pt>
                <c:pt idx="19">
                  <c:v>#N/A</c:v>
                </c:pt>
                <c:pt idx="20">
                  <c:v>#N/A</c:v>
                </c:pt>
                <c:pt idx="21">
                  <c:v>#N/A</c:v>
                </c:pt>
                <c:pt idx="22">
                  <c:v>0</c:v>
                </c:pt>
                <c:pt idx="23">
                  <c:v>0</c:v>
                </c:pt>
                <c:pt idx="24">
                  <c:v>#N/A</c:v>
                </c:pt>
                <c:pt idx="25">
                  <c:v>#N/A</c:v>
                </c:pt>
                <c:pt idx="26">
                  <c:v>#N/A</c:v>
                </c:pt>
                <c:pt idx="27">
                  <c:v>0</c:v>
                </c:pt>
                <c:pt idx="28">
                  <c:v>0</c:v>
                </c:pt>
                <c:pt idx="29">
                  <c:v>0</c:v>
                </c:pt>
                <c:pt idx="30">
                  <c:v>0</c:v>
                </c:pt>
                <c:pt idx="31">
                  <c:v>0</c:v>
                </c:pt>
                <c:pt idx="32">
                  <c:v>#N/A</c:v>
                </c:pt>
                <c:pt idx="33">
                  <c:v>#N/A</c:v>
                </c:pt>
                <c:pt idx="34">
                  <c:v>#N/A</c:v>
                </c:pt>
                <c:pt idx="35">
                  <c:v>0</c:v>
                </c:pt>
                <c:pt idx="36">
                  <c:v>0</c:v>
                </c:pt>
                <c:pt idx="37">
                  <c:v>0</c:v>
                </c:pt>
                <c:pt idx="38">
                  <c:v>0</c:v>
                </c:pt>
                <c:pt idx="39">
                  <c:v>#N/A</c:v>
                </c:pt>
                <c:pt idx="40">
                  <c:v>#N/A</c:v>
                </c:pt>
                <c:pt idx="41">
                  <c:v>#N/A</c:v>
                </c:pt>
                <c:pt idx="42">
                  <c:v>#N/A</c:v>
                </c:pt>
                <c:pt idx="43">
                  <c:v>#N/A</c:v>
                </c:pt>
                <c:pt idx="44">
                  <c:v>0</c:v>
                </c:pt>
                <c:pt idx="45">
                  <c:v>0</c:v>
                </c:pt>
                <c:pt idx="46">
                  <c:v>0</c:v>
                </c:pt>
                <c:pt idx="47">
                  <c:v>#N/A</c:v>
                </c:pt>
                <c:pt idx="48">
                  <c:v>#N/A</c:v>
                </c:pt>
                <c:pt idx="49">
                  <c:v>#N/A</c:v>
                </c:pt>
                <c:pt idx="50">
                  <c:v>#N/A</c:v>
                </c:pt>
                <c:pt idx="51">
                  <c:v>#N/A</c:v>
                </c:pt>
                <c:pt idx="52">
                  <c:v>#N/A</c:v>
                </c:pt>
                <c:pt idx="53">
                  <c:v>#N/A</c:v>
                </c:pt>
                <c:pt idx="54">
                  <c:v>0.1</c:v>
                </c:pt>
                <c:pt idx="55">
                  <c:v>#N/A</c:v>
                </c:pt>
                <c:pt idx="56">
                  <c:v>#N/A</c:v>
                </c:pt>
                <c:pt idx="57">
                  <c:v>#N/A</c:v>
                </c:pt>
                <c:pt idx="58">
                  <c:v>#N/A</c:v>
                </c:pt>
                <c:pt idx="59">
                  <c:v>0.1</c:v>
                </c:pt>
                <c:pt idx="60">
                  <c:v>0.1</c:v>
                </c:pt>
                <c:pt idx="61">
                  <c:v>#N/A</c:v>
                </c:pt>
                <c:pt idx="62">
                  <c:v>#N/A</c:v>
                </c:pt>
                <c:pt idx="63">
                  <c:v>#N/A</c:v>
                </c:pt>
                <c:pt idx="64">
                  <c:v>#N/A</c:v>
                </c:pt>
                <c:pt idx="65">
                  <c:v>#N/A</c:v>
                </c:pt>
                <c:pt idx="66">
                  <c:v>#N/A</c:v>
                </c:pt>
                <c:pt idx="67">
                  <c:v>#N/A</c:v>
                </c:pt>
                <c:pt idx="68">
                  <c:v>0.1</c:v>
                </c:pt>
                <c:pt idx="69">
                  <c:v>#N/A</c:v>
                </c:pt>
                <c:pt idx="70">
                  <c:v>0.1</c:v>
                </c:pt>
                <c:pt idx="71">
                  <c:v>#N/A</c:v>
                </c:pt>
                <c:pt idx="72">
                  <c:v>0.1</c:v>
                </c:pt>
                <c:pt idx="73">
                  <c:v>0.1</c:v>
                </c:pt>
                <c:pt idx="74">
                  <c:v>#N/A</c:v>
                </c:pt>
                <c:pt idx="75">
                  <c:v>0.1</c:v>
                </c:pt>
                <c:pt idx="76">
                  <c:v>#N/A</c:v>
                </c:pt>
                <c:pt idx="77">
                  <c:v>0.1</c:v>
                </c:pt>
                <c:pt idx="78">
                  <c:v>0.1</c:v>
                </c:pt>
                <c:pt idx="79">
                  <c:v>0.1</c:v>
                </c:pt>
                <c:pt idx="80">
                  <c:v>#N/A</c:v>
                </c:pt>
                <c:pt idx="81">
                  <c:v>0.1</c:v>
                </c:pt>
                <c:pt idx="82">
                  <c:v>#N/A</c:v>
                </c:pt>
                <c:pt idx="83">
                  <c:v>#N/A</c:v>
                </c:pt>
                <c:pt idx="84">
                  <c:v>#N/A</c:v>
                </c:pt>
                <c:pt idx="85">
                  <c:v>0.2</c:v>
                </c:pt>
                <c:pt idx="86">
                  <c:v>0.2</c:v>
                </c:pt>
                <c:pt idx="87">
                  <c:v>#N/A</c:v>
                </c:pt>
                <c:pt idx="88">
                  <c:v>#N/A</c:v>
                </c:pt>
                <c:pt idx="89">
                  <c:v>0.2</c:v>
                </c:pt>
                <c:pt idx="90">
                  <c:v>0.3</c:v>
                </c:pt>
                <c:pt idx="91">
                  <c:v>#N/A</c:v>
                </c:pt>
                <c:pt idx="92">
                  <c:v>#N/A</c:v>
                </c:pt>
                <c:pt idx="93">
                  <c:v>0.4</c:v>
                </c:pt>
                <c:pt idx="94">
                  <c:v>#N/A</c:v>
                </c:pt>
                <c:pt idx="95">
                  <c:v>#N/A</c:v>
                </c:pt>
                <c:pt idx="96">
                  <c:v>#N/A</c:v>
                </c:pt>
                <c:pt idx="97">
                  <c:v>#N/A</c:v>
                </c:pt>
                <c:pt idx="98">
                  <c:v>0.8</c:v>
                </c:pt>
                <c:pt idx="99">
                  <c:v>#N/A</c:v>
                </c:pt>
                <c:pt idx="100">
                  <c:v>#N/A</c:v>
                </c:pt>
                <c:pt idx="101">
                  <c:v>1.4</c:v>
                </c:pt>
                <c:pt idx="102">
                  <c:v>#N/A</c:v>
                </c:pt>
                <c:pt idx="103">
                  <c:v>1.6</c:v>
                </c:pt>
                <c:pt idx="104">
                  <c:v>#N/A</c:v>
                </c:pt>
                <c:pt idx="105">
                  <c:v>1.8</c:v>
                </c:pt>
                <c:pt idx="106">
                  <c:v>2</c:v>
                </c:pt>
                <c:pt idx="107">
                  <c:v>#N/A</c:v>
                </c:pt>
                <c:pt idx="108">
                  <c:v>2.2000000000000002</c:v>
                </c:pt>
                <c:pt idx="109">
                  <c:v>2.2000000000000002</c:v>
                </c:pt>
                <c:pt idx="110">
                  <c:v>2.2000000000000002</c:v>
                </c:pt>
                <c:pt idx="111">
                  <c:v>2.2000000000000002</c:v>
                </c:pt>
                <c:pt idx="112">
                  <c:v>#N/A</c:v>
                </c:pt>
                <c:pt idx="113">
                  <c:v>#N/A</c:v>
                </c:pt>
                <c:pt idx="114">
                  <c:v>#N/A</c:v>
                </c:pt>
                <c:pt idx="115">
                  <c:v>#N/A</c:v>
                </c:pt>
                <c:pt idx="116">
                  <c:v>3.5</c:v>
                </c:pt>
                <c:pt idx="117">
                  <c:v>#N/A</c:v>
                </c:pt>
                <c:pt idx="118">
                  <c:v>#N/A</c:v>
                </c:pt>
                <c:pt idx="119">
                  <c:v>#N/A</c:v>
                </c:pt>
                <c:pt idx="120">
                  <c:v>#N/A</c:v>
                </c:pt>
                <c:pt idx="121">
                  <c:v>#N/A</c:v>
                </c:pt>
                <c:pt idx="122">
                  <c:v>7.6</c:v>
                </c:pt>
                <c:pt idx="123">
                  <c:v>7.6</c:v>
                </c:pt>
                <c:pt idx="124">
                  <c:v>7.7</c:v>
                </c:pt>
                <c:pt idx="125">
                  <c:v>7.7</c:v>
                </c:pt>
                <c:pt idx="126">
                  <c:v>#N/A</c:v>
                </c:pt>
                <c:pt idx="127">
                  <c:v>10.199999999999999</c:v>
                </c:pt>
                <c:pt idx="128">
                  <c:v>13.1</c:v>
                </c:pt>
                <c:pt idx="129">
                  <c:v>13.3</c:v>
                </c:pt>
                <c:pt idx="130">
                  <c:v>#N/A</c:v>
                </c:pt>
                <c:pt idx="131">
                  <c:v>#N/A</c:v>
                </c:pt>
                <c:pt idx="132">
                  <c:v>#N/A</c:v>
                </c:pt>
                <c:pt idx="133">
                  <c:v>#N/A</c:v>
                </c:pt>
                <c:pt idx="134">
                  <c:v>21.2</c:v>
                </c:pt>
                <c:pt idx="135">
                  <c:v>21.2</c:v>
                </c:pt>
                <c:pt idx="136">
                  <c:v>21.2</c:v>
                </c:pt>
                <c:pt idx="137">
                  <c:v>21.2</c:v>
                </c:pt>
                <c:pt idx="138">
                  <c:v>#N/A</c:v>
                </c:pt>
                <c:pt idx="139">
                  <c:v>25.1</c:v>
                </c:pt>
                <c:pt idx="140">
                  <c:v>#N/A</c:v>
                </c:pt>
                <c:pt idx="141">
                  <c:v>#N/A</c:v>
                </c:pt>
                <c:pt idx="142">
                  <c:v>#N/A</c:v>
                </c:pt>
              </c:numCache>
            </c:numRef>
          </c:yVal>
          <c:smooth val="0"/>
          <c:extLst>
            <c:ext xmlns:c16="http://schemas.microsoft.com/office/drawing/2014/chart" uri="{C3380CC4-5D6E-409C-BE32-E72D297353CC}">
              <c16:uniqueId val="{00000001-B98B-4D71-80A9-093AF476F0D7}"/>
            </c:ext>
          </c:extLst>
        </c:ser>
        <c:dLbls>
          <c:showLegendKey val="0"/>
          <c:showVal val="0"/>
          <c:showCatName val="0"/>
          <c:showSerName val="0"/>
          <c:showPercent val="0"/>
          <c:showBubbleSize val="0"/>
        </c:dLbls>
        <c:axId val="1229855871"/>
        <c:axId val="905917615"/>
      </c:scatterChart>
      <c:valAx>
        <c:axId val="1229855871"/>
        <c:scaling>
          <c:orientation val="minMax"/>
          <c:max val="143"/>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Resource Rank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917615"/>
        <c:crosses val="autoZero"/>
        <c:crossBetween val="midCat"/>
      </c:valAx>
      <c:valAx>
        <c:axId val="905917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
                </a:r>
              </a:p>
            </c:rich>
          </c:tx>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98558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193697264353"/>
          <c:y val="4.1582454015110459E-2"/>
          <c:w val="0.75761348623368385"/>
          <c:h val="0.72839899783957052"/>
        </c:manualLayout>
      </c:layout>
      <c:barChart>
        <c:barDir val="col"/>
        <c:grouping val="stacked"/>
        <c:varyColors val="0"/>
        <c:ser>
          <c:idx val="1"/>
          <c:order val="0"/>
          <c:tx>
            <c:strRef>
              <c:f>'ESR Cap Above 4900'!$E$1</c:f>
              <c:strCache>
                <c:ptCount val="1"/>
                <c:pt idx="0">
                  <c:v>Capacity Below $4,900/MWh</c:v>
                </c:pt>
              </c:strCache>
            </c:strRef>
          </c:tx>
          <c:spPr>
            <a:solidFill>
              <a:schemeClr val="accent2"/>
            </a:solidFill>
            <a:ln>
              <a:noFill/>
            </a:ln>
            <a:effectLst/>
          </c:spPr>
          <c:invertIfNegative val="0"/>
          <c:cat>
            <c:multiLvlStrRef>
              <c:f>'ESR Cap Above 4900'!$B$2:$C$10</c:f>
              <c:multiLvlStrCache>
                <c:ptCount val="9"/>
                <c:lvl>
                  <c:pt idx="0">
                    <c:v>Jun</c:v>
                  </c:pt>
                  <c:pt idx="1">
                    <c:v>Jul</c:v>
                  </c:pt>
                  <c:pt idx="2">
                    <c:v>Aug</c:v>
                  </c:pt>
                  <c:pt idx="3">
                    <c:v>Jun</c:v>
                  </c:pt>
                  <c:pt idx="4">
                    <c:v>Jul</c:v>
                  </c:pt>
                  <c:pt idx="5">
                    <c:v>Aug</c:v>
                  </c:pt>
                  <c:pt idx="6">
                    <c:v>Jun</c:v>
                  </c:pt>
                  <c:pt idx="7">
                    <c:v>Jul</c:v>
                  </c:pt>
                  <c:pt idx="8">
                    <c:v>Aug</c:v>
                  </c:pt>
                </c:lvl>
                <c:lvl>
                  <c:pt idx="0">
                    <c:v>2021</c:v>
                  </c:pt>
                  <c:pt idx="3">
                    <c:v>2022</c:v>
                  </c:pt>
                  <c:pt idx="6">
                    <c:v>2023</c:v>
                  </c:pt>
                </c:lvl>
              </c:multiLvlStrCache>
            </c:multiLvlStrRef>
          </c:cat>
          <c:val>
            <c:numRef>
              <c:f>'ESR Cap Above 4900'!$E$2:$E$10</c:f>
              <c:numCache>
                <c:formatCode>General</c:formatCode>
                <c:ptCount val="9"/>
                <c:pt idx="0">
                  <c:v>192.8573529741727</c:v>
                </c:pt>
                <c:pt idx="1">
                  <c:v>152.58276828339379</c:v>
                </c:pt>
                <c:pt idx="2">
                  <c:v>193.15660948498589</c:v>
                </c:pt>
                <c:pt idx="3">
                  <c:v>281.97623137509328</c:v>
                </c:pt>
                <c:pt idx="4">
                  <c:v>404.33643213578301</c:v>
                </c:pt>
                <c:pt idx="5">
                  <c:v>500.7642543833818</c:v>
                </c:pt>
                <c:pt idx="6">
                  <c:v>526.90211303562489</c:v>
                </c:pt>
                <c:pt idx="7">
                  <c:v>432.74099219707182</c:v>
                </c:pt>
                <c:pt idx="8">
                  <c:v>324.90188018331332</c:v>
                </c:pt>
              </c:numCache>
            </c:numRef>
          </c:val>
          <c:extLst>
            <c:ext xmlns:c16="http://schemas.microsoft.com/office/drawing/2014/chart" uri="{C3380CC4-5D6E-409C-BE32-E72D297353CC}">
              <c16:uniqueId val="{00000000-D95D-4EA6-A21A-EADFAE8A39DD}"/>
            </c:ext>
          </c:extLst>
        </c:ser>
        <c:ser>
          <c:idx val="0"/>
          <c:order val="1"/>
          <c:tx>
            <c:strRef>
              <c:f>'ESR Cap Above 4900'!$D$1</c:f>
              <c:strCache>
                <c:ptCount val="1"/>
                <c:pt idx="0">
                  <c:v>Capacity Above $4,900/MWh</c:v>
                </c:pt>
              </c:strCache>
            </c:strRef>
          </c:tx>
          <c:spPr>
            <a:solidFill>
              <a:schemeClr val="accent1"/>
            </a:solidFill>
            <a:ln>
              <a:noFill/>
            </a:ln>
            <a:effectLst/>
          </c:spPr>
          <c:invertIfNegative val="0"/>
          <c:cat>
            <c:multiLvlStrRef>
              <c:f>'ESR Cap Above 4900'!$B$2:$C$10</c:f>
              <c:multiLvlStrCache>
                <c:ptCount val="9"/>
                <c:lvl>
                  <c:pt idx="0">
                    <c:v>Jun</c:v>
                  </c:pt>
                  <c:pt idx="1">
                    <c:v>Jul</c:v>
                  </c:pt>
                  <c:pt idx="2">
                    <c:v>Aug</c:v>
                  </c:pt>
                  <c:pt idx="3">
                    <c:v>Jun</c:v>
                  </c:pt>
                  <c:pt idx="4">
                    <c:v>Jul</c:v>
                  </c:pt>
                  <c:pt idx="5">
                    <c:v>Aug</c:v>
                  </c:pt>
                  <c:pt idx="6">
                    <c:v>Jun</c:v>
                  </c:pt>
                  <c:pt idx="7">
                    <c:v>Jul</c:v>
                  </c:pt>
                  <c:pt idx="8">
                    <c:v>Aug</c:v>
                  </c:pt>
                </c:lvl>
                <c:lvl>
                  <c:pt idx="0">
                    <c:v>2021</c:v>
                  </c:pt>
                  <c:pt idx="3">
                    <c:v>2022</c:v>
                  </c:pt>
                  <c:pt idx="6">
                    <c:v>2023</c:v>
                  </c:pt>
                </c:lvl>
              </c:multiLvlStrCache>
            </c:multiLvlStrRef>
          </c:cat>
          <c:val>
            <c:numRef>
              <c:f>'ESR Cap Above 4900'!$D$2:$D$10</c:f>
              <c:numCache>
                <c:formatCode>General</c:formatCode>
                <c:ptCount val="9"/>
                <c:pt idx="0">
                  <c:v>0</c:v>
                </c:pt>
                <c:pt idx="1">
                  <c:v>0</c:v>
                </c:pt>
                <c:pt idx="2">
                  <c:v>0</c:v>
                </c:pt>
                <c:pt idx="3">
                  <c:v>150.3974219124714</c:v>
                </c:pt>
                <c:pt idx="4">
                  <c:v>201.0191521174736</c:v>
                </c:pt>
                <c:pt idx="5">
                  <c:v>165.54388071122</c:v>
                </c:pt>
                <c:pt idx="6">
                  <c:v>212.79941198450871</c:v>
                </c:pt>
                <c:pt idx="7">
                  <c:v>239.13389422164349</c:v>
                </c:pt>
                <c:pt idx="8">
                  <c:v>390.71310132952618</c:v>
                </c:pt>
              </c:numCache>
            </c:numRef>
          </c:val>
          <c:extLst>
            <c:ext xmlns:c16="http://schemas.microsoft.com/office/drawing/2014/chart" uri="{C3380CC4-5D6E-409C-BE32-E72D297353CC}">
              <c16:uniqueId val="{00000001-D95D-4EA6-A21A-EADFAE8A39DD}"/>
            </c:ext>
          </c:extLst>
        </c:ser>
        <c:dLbls>
          <c:showLegendKey val="0"/>
          <c:showVal val="0"/>
          <c:showCatName val="0"/>
          <c:showSerName val="0"/>
          <c:showPercent val="0"/>
          <c:showBubbleSize val="0"/>
        </c:dLbls>
        <c:gapWidth val="150"/>
        <c:overlap val="100"/>
        <c:axId val="1509957680"/>
        <c:axId val="1191007664"/>
      </c:barChart>
      <c:lineChart>
        <c:grouping val="standard"/>
        <c:varyColors val="0"/>
        <c:ser>
          <c:idx val="2"/>
          <c:order val="2"/>
          <c:tx>
            <c:strRef>
              <c:f>'ESR Cap Above 4900'!$F$1</c:f>
              <c:strCache>
                <c:ptCount val="1"/>
                <c:pt idx="0">
                  <c:v>Percent of Capacity Above $4,900/MWh</c:v>
                </c:pt>
              </c:strCache>
            </c:strRef>
          </c:tx>
          <c:spPr>
            <a:ln w="19050" cap="rnd">
              <a:solidFill>
                <a:schemeClr val="accent3"/>
              </a:solidFill>
              <a:round/>
            </a:ln>
            <a:effectLst/>
          </c:spPr>
          <c:marker>
            <c:symbol val="diamond"/>
            <c:size val="8"/>
            <c:spPr>
              <a:solidFill>
                <a:schemeClr val="accent3"/>
              </a:solidFill>
              <a:ln w="41275">
                <a:noFill/>
              </a:ln>
              <a:effectLst/>
            </c:spPr>
          </c:marker>
          <c:cat>
            <c:multiLvlStrRef>
              <c:f>'ESR Cap Above 4900'!$B$2:$C$10</c:f>
              <c:multiLvlStrCache>
                <c:ptCount val="9"/>
                <c:lvl>
                  <c:pt idx="0">
                    <c:v>Jun</c:v>
                  </c:pt>
                  <c:pt idx="1">
                    <c:v>Jul</c:v>
                  </c:pt>
                  <c:pt idx="2">
                    <c:v>Aug</c:v>
                  </c:pt>
                  <c:pt idx="3">
                    <c:v>Jun</c:v>
                  </c:pt>
                  <c:pt idx="4">
                    <c:v>Jul</c:v>
                  </c:pt>
                  <c:pt idx="5">
                    <c:v>Aug</c:v>
                  </c:pt>
                  <c:pt idx="6">
                    <c:v>Jun</c:v>
                  </c:pt>
                  <c:pt idx="7">
                    <c:v>Jul</c:v>
                  </c:pt>
                  <c:pt idx="8">
                    <c:v>Aug</c:v>
                  </c:pt>
                </c:lvl>
                <c:lvl>
                  <c:pt idx="0">
                    <c:v>2021</c:v>
                  </c:pt>
                  <c:pt idx="3">
                    <c:v>2022</c:v>
                  </c:pt>
                  <c:pt idx="6">
                    <c:v>2023</c:v>
                  </c:pt>
                </c:lvl>
              </c:multiLvlStrCache>
            </c:multiLvlStrRef>
          </c:cat>
          <c:val>
            <c:numRef>
              <c:f>'ESR Cap Above 4900'!$F$2:$F$10</c:f>
              <c:numCache>
                <c:formatCode>General</c:formatCode>
                <c:ptCount val="9"/>
                <c:pt idx="0">
                  <c:v>0</c:v>
                </c:pt>
                <c:pt idx="1">
                  <c:v>0</c:v>
                </c:pt>
                <c:pt idx="2">
                  <c:v>0</c:v>
                </c:pt>
                <c:pt idx="3">
                  <c:v>0.34784131912044258</c:v>
                </c:pt>
                <c:pt idx="4">
                  <c:v>0.33206789091644878</c:v>
                </c:pt>
                <c:pt idx="5">
                  <c:v>0.24844943651740981</c:v>
                </c:pt>
                <c:pt idx="6">
                  <c:v>0.28768280824987702</c:v>
                </c:pt>
                <c:pt idx="7">
                  <c:v>0.35592027482422411</c:v>
                </c:pt>
                <c:pt idx="8">
                  <c:v>0.54598228296386797</c:v>
                </c:pt>
              </c:numCache>
            </c:numRef>
          </c:val>
          <c:smooth val="0"/>
          <c:extLst>
            <c:ext xmlns:c16="http://schemas.microsoft.com/office/drawing/2014/chart" uri="{C3380CC4-5D6E-409C-BE32-E72D297353CC}">
              <c16:uniqueId val="{00000002-D95D-4EA6-A21A-EADFAE8A39DD}"/>
            </c:ext>
          </c:extLst>
        </c:ser>
        <c:dLbls>
          <c:showLegendKey val="0"/>
          <c:showVal val="0"/>
          <c:showCatName val="0"/>
          <c:showSerName val="0"/>
          <c:showPercent val="0"/>
          <c:showBubbleSize val="0"/>
        </c:dLbls>
        <c:marker val="1"/>
        <c:smooth val="0"/>
        <c:axId val="1515151104"/>
        <c:axId val="1499787904"/>
      </c:lineChart>
      <c:catAx>
        <c:axId val="150995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1007664"/>
        <c:crosses val="autoZero"/>
        <c:auto val="1"/>
        <c:lblAlgn val="ctr"/>
        <c:lblOffset val="100"/>
        <c:noMultiLvlLbl val="0"/>
      </c:catAx>
      <c:valAx>
        <c:axId val="119100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ESR Capacity (MW)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9957680"/>
        <c:crosses val="autoZero"/>
        <c:crossBetween val="between"/>
      </c:valAx>
      <c:valAx>
        <c:axId val="149978790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5151104"/>
        <c:crosses val="max"/>
        <c:crossBetween val="between"/>
      </c:valAx>
      <c:catAx>
        <c:axId val="1515151104"/>
        <c:scaling>
          <c:orientation val="minMax"/>
        </c:scaling>
        <c:delete val="1"/>
        <c:axPos val="b"/>
        <c:numFmt formatCode="General" sourceLinked="1"/>
        <c:majorTickMark val="out"/>
        <c:minorTickMark val="none"/>
        <c:tickLblPos val="nextTo"/>
        <c:crossAx val="1499787904"/>
        <c:crosses val="autoZero"/>
        <c:auto val="1"/>
        <c:lblAlgn val="ctr"/>
        <c:lblOffset val="100"/>
        <c:noMultiLvlLbl val="0"/>
      </c:catAx>
      <c:spPr>
        <a:noFill/>
        <a:ln>
          <a:noFill/>
        </a:ln>
        <a:effectLst/>
      </c:spPr>
    </c:plotArea>
    <c:legend>
      <c:legendPos val="b"/>
      <c:layout>
        <c:manualLayout>
          <c:xMode val="edge"/>
          <c:yMode val="edge"/>
          <c:x val="3.1637795275590554E-2"/>
          <c:y val="0.88839319367063452"/>
          <c:w val="0.93672419072615942"/>
          <c:h val="8.38291427670757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963C3-6A9B-4BBC-B6BE-F69EF93804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C4E7CC3-31FF-4D09-9EF4-E2B70DEAD76B}">
      <dgm:prSet custT="1"/>
      <dgm:spPr/>
      <dgm:t>
        <a:bodyPr/>
        <a:lstStyle/>
        <a:p>
          <a:r>
            <a:rPr lang="en-US" sz="1400" b="1" dirty="0"/>
            <a:t>09/06/23 - WMS</a:t>
          </a:r>
        </a:p>
      </dgm:t>
    </dgm:pt>
    <dgm:pt modelId="{C743D152-9D36-4AB2-8270-58804FEDAD76}" type="parTrans" cxnId="{8411077E-EF5A-4C6A-A26E-B0D54AECA325}">
      <dgm:prSet/>
      <dgm:spPr/>
      <dgm:t>
        <a:bodyPr/>
        <a:lstStyle/>
        <a:p>
          <a:endParaRPr lang="en-US"/>
        </a:p>
      </dgm:t>
    </dgm:pt>
    <dgm:pt modelId="{54A6F43F-4B4C-4909-BCBC-82579859B2A3}" type="sibTrans" cxnId="{8411077E-EF5A-4C6A-A26E-B0D54AECA325}">
      <dgm:prSet/>
      <dgm:spPr/>
      <dgm:t>
        <a:bodyPr/>
        <a:lstStyle/>
        <a:p>
          <a:endParaRPr lang="en-US"/>
        </a:p>
      </dgm:t>
    </dgm:pt>
    <dgm:pt modelId="{49B0FF59-45D6-439D-BB8A-8E71A7D59BD1}">
      <dgm:prSet custT="1"/>
      <dgm:spPr/>
      <dgm:t>
        <a:bodyPr/>
        <a:lstStyle/>
        <a:p>
          <a:r>
            <a:rPr lang="en-US" sz="1400" dirty="0"/>
            <a:t>Introduction and overview of issue; referred to CMWG</a:t>
          </a:r>
        </a:p>
      </dgm:t>
    </dgm:pt>
    <dgm:pt modelId="{7C26C6AD-BBBC-4557-8B9E-E90E9F10F361}" type="parTrans" cxnId="{5C7E5790-D882-4268-9D5B-D6E07DDCFF9F}">
      <dgm:prSet/>
      <dgm:spPr/>
      <dgm:t>
        <a:bodyPr/>
        <a:lstStyle/>
        <a:p>
          <a:endParaRPr lang="en-US"/>
        </a:p>
      </dgm:t>
    </dgm:pt>
    <dgm:pt modelId="{F2CB4A06-C100-47C2-9854-CBDFA7693D1E}" type="sibTrans" cxnId="{5C7E5790-D882-4268-9D5B-D6E07DDCFF9F}">
      <dgm:prSet/>
      <dgm:spPr/>
      <dgm:t>
        <a:bodyPr/>
        <a:lstStyle/>
        <a:p>
          <a:endParaRPr lang="en-US"/>
        </a:p>
      </dgm:t>
    </dgm:pt>
    <dgm:pt modelId="{34447F20-CE1E-4519-9AC7-E254B91FFDF6}">
      <dgm:prSet custT="1"/>
      <dgm:spPr/>
      <dgm:t>
        <a:bodyPr/>
        <a:lstStyle/>
        <a:p>
          <a:r>
            <a:rPr lang="en-US" sz="1400" b="1" dirty="0"/>
            <a:t>09/18/23 - CMWG</a:t>
          </a:r>
        </a:p>
      </dgm:t>
    </dgm:pt>
    <dgm:pt modelId="{E4B4A9D3-7FC7-4FD0-AB39-D1DD08722E8B}" type="parTrans" cxnId="{F04C698F-471A-4545-B34C-01FB2753C89F}">
      <dgm:prSet/>
      <dgm:spPr/>
      <dgm:t>
        <a:bodyPr/>
        <a:lstStyle/>
        <a:p>
          <a:endParaRPr lang="en-US"/>
        </a:p>
      </dgm:t>
    </dgm:pt>
    <dgm:pt modelId="{60DA282D-F193-4D7A-B3F6-85970249BA02}" type="sibTrans" cxnId="{F04C698F-471A-4545-B34C-01FB2753C89F}">
      <dgm:prSet/>
      <dgm:spPr/>
      <dgm:t>
        <a:bodyPr/>
        <a:lstStyle/>
        <a:p>
          <a:endParaRPr lang="en-US"/>
        </a:p>
      </dgm:t>
    </dgm:pt>
    <dgm:pt modelId="{2744C1EA-28FC-41FF-BE11-53974BC38C61}">
      <dgm:prSet custT="1"/>
      <dgm:spPr/>
      <dgm:t>
        <a:bodyPr/>
        <a:lstStyle/>
        <a:p>
          <a:r>
            <a:rPr lang="en-US" sz="1400" dirty="0"/>
            <a:t>ERCOT analysis and observations; review and discussion of CAISO framework</a:t>
          </a:r>
        </a:p>
      </dgm:t>
    </dgm:pt>
    <dgm:pt modelId="{11DE3313-CC03-4729-85A9-29A835C9B657}" type="parTrans" cxnId="{0E07F5E1-D55D-477C-9B4B-0B3B56E8B4D8}">
      <dgm:prSet/>
      <dgm:spPr/>
      <dgm:t>
        <a:bodyPr/>
        <a:lstStyle/>
        <a:p>
          <a:endParaRPr lang="en-US"/>
        </a:p>
      </dgm:t>
    </dgm:pt>
    <dgm:pt modelId="{AA6D4EC1-A366-4CD5-B03A-AAF755067819}" type="sibTrans" cxnId="{0E07F5E1-D55D-477C-9B4B-0B3B56E8B4D8}">
      <dgm:prSet/>
      <dgm:spPr/>
      <dgm:t>
        <a:bodyPr/>
        <a:lstStyle/>
        <a:p>
          <a:endParaRPr lang="en-US"/>
        </a:p>
      </dgm:t>
    </dgm:pt>
    <dgm:pt modelId="{7591E84B-6536-4D5C-9E9B-F79CC7405322}">
      <dgm:prSet custT="1"/>
      <dgm:spPr/>
      <dgm:t>
        <a:bodyPr/>
        <a:lstStyle/>
        <a:p>
          <a:r>
            <a:rPr lang="en-US" sz="1400" b="1" dirty="0"/>
            <a:t>10/09/23 - CMWG</a:t>
          </a:r>
        </a:p>
      </dgm:t>
    </dgm:pt>
    <dgm:pt modelId="{5037F299-8F5A-402B-A611-AD0DC113D612}" type="parTrans" cxnId="{712AE28D-8AE5-457E-9ABB-DAF06D4F0AF5}">
      <dgm:prSet/>
      <dgm:spPr/>
      <dgm:t>
        <a:bodyPr/>
        <a:lstStyle/>
        <a:p>
          <a:endParaRPr lang="en-US"/>
        </a:p>
      </dgm:t>
    </dgm:pt>
    <dgm:pt modelId="{D07ACFF7-606C-4F05-8395-C4C5D6B45DF0}" type="sibTrans" cxnId="{712AE28D-8AE5-457E-9ABB-DAF06D4F0AF5}">
      <dgm:prSet/>
      <dgm:spPr/>
      <dgm:t>
        <a:bodyPr/>
        <a:lstStyle/>
        <a:p>
          <a:endParaRPr lang="en-US"/>
        </a:p>
      </dgm:t>
    </dgm:pt>
    <dgm:pt modelId="{442A0C50-C617-4A33-81CB-E780A4A34165}">
      <dgm:prSet custT="1"/>
      <dgm:spPr/>
      <dgm:t>
        <a:bodyPr/>
        <a:lstStyle/>
        <a:p>
          <a:r>
            <a:rPr lang="en-US" sz="1400" dirty="0"/>
            <a:t>Follow up analysis; review and discussion of NPRR 826 framework</a:t>
          </a:r>
        </a:p>
      </dgm:t>
    </dgm:pt>
    <dgm:pt modelId="{80922315-108D-4E26-AC4C-99C71B56845F}" type="parTrans" cxnId="{4FEE9897-C7A1-4D78-BF2E-57DAD481D3FF}">
      <dgm:prSet/>
      <dgm:spPr/>
      <dgm:t>
        <a:bodyPr/>
        <a:lstStyle/>
        <a:p>
          <a:endParaRPr lang="en-US"/>
        </a:p>
      </dgm:t>
    </dgm:pt>
    <dgm:pt modelId="{055A80B4-DF3E-4095-AA91-C2FBFC88327B}" type="sibTrans" cxnId="{4FEE9897-C7A1-4D78-BF2E-57DAD481D3FF}">
      <dgm:prSet/>
      <dgm:spPr/>
      <dgm:t>
        <a:bodyPr/>
        <a:lstStyle/>
        <a:p>
          <a:endParaRPr lang="en-US"/>
        </a:p>
      </dgm:t>
    </dgm:pt>
    <dgm:pt modelId="{4CF56478-232E-49A9-8CC5-82355EBCCE5C}">
      <dgm:prSet custT="1"/>
      <dgm:spPr/>
      <dgm:t>
        <a:bodyPr/>
        <a:lstStyle/>
        <a:p>
          <a:r>
            <a:rPr lang="en-US" sz="1400" b="1" dirty="0"/>
            <a:t>11/01/23 - WMS</a:t>
          </a:r>
        </a:p>
      </dgm:t>
    </dgm:pt>
    <dgm:pt modelId="{44C204CB-9C93-4E90-B2F3-20E2E10F2003}" type="parTrans" cxnId="{2744A4F2-EBC3-450F-8EED-7AA75F24A544}">
      <dgm:prSet/>
      <dgm:spPr/>
      <dgm:t>
        <a:bodyPr/>
        <a:lstStyle/>
        <a:p>
          <a:endParaRPr lang="en-US"/>
        </a:p>
      </dgm:t>
    </dgm:pt>
    <dgm:pt modelId="{A52F0212-1C44-4193-BE17-1EEBF979E16B}" type="sibTrans" cxnId="{2744A4F2-EBC3-450F-8EED-7AA75F24A544}">
      <dgm:prSet/>
      <dgm:spPr/>
      <dgm:t>
        <a:bodyPr/>
        <a:lstStyle/>
        <a:p>
          <a:endParaRPr lang="en-US"/>
        </a:p>
      </dgm:t>
    </dgm:pt>
    <dgm:pt modelId="{30234AF4-099F-40E6-9B52-17A648E814B1}">
      <dgm:prSet custT="1"/>
      <dgm:spPr/>
      <dgm:t>
        <a:bodyPr/>
        <a:lstStyle/>
        <a:p>
          <a:r>
            <a:rPr lang="en-US" sz="1400" dirty="0"/>
            <a:t>Summary and Draft Recommendation</a:t>
          </a:r>
        </a:p>
      </dgm:t>
    </dgm:pt>
    <dgm:pt modelId="{D56C3A6C-4151-43CD-8A3C-1110CB89E13C}" type="parTrans" cxnId="{03F0F816-C2A5-4AD8-BECA-8CC17C3E62EF}">
      <dgm:prSet/>
      <dgm:spPr/>
      <dgm:t>
        <a:bodyPr/>
        <a:lstStyle/>
        <a:p>
          <a:endParaRPr lang="en-US"/>
        </a:p>
      </dgm:t>
    </dgm:pt>
    <dgm:pt modelId="{CC2C385E-E032-4475-B0D7-93B5F28F47E6}" type="sibTrans" cxnId="{03F0F816-C2A5-4AD8-BECA-8CC17C3E62EF}">
      <dgm:prSet/>
      <dgm:spPr/>
      <dgm:t>
        <a:bodyPr/>
        <a:lstStyle/>
        <a:p>
          <a:endParaRPr lang="en-US"/>
        </a:p>
      </dgm:t>
    </dgm:pt>
    <dgm:pt modelId="{E87C0B56-7B79-4AAE-A0D9-018F33736637}">
      <dgm:prSet custT="1"/>
      <dgm:spPr/>
      <dgm:t>
        <a:bodyPr/>
        <a:lstStyle/>
        <a:p>
          <a:r>
            <a:rPr lang="en-US" sz="1400" b="1" dirty="0"/>
            <a:t>12/04/23 </a:t>
          </a:r>
          <a:r>
            <a:rPr lang="en-US" sz="1400" dirty="0"/>
            <a:t>– </a:t>
          </a:r>
          <a:r>
            <a:rPr lang="en-US" sz="1400" b="1" dirty="0"/>
            <a:t>TAC</a:t>
          </a:r>
        </a:p>
      </dgm:t>
    </dgm:pt>
    <dgm:pt modelId="{F54E6D5F-D1B5-470A-94B4-FA4B79DF6027}" type="parTrans" cxnId="{7E0AC280-3547-4369-93C5-2B44E4F2ADCF}">
      <dgm:prSet/>
      <dgm:spPr/>
      <dgm:t>
        <a:bodyPr/>
        <a:lstStyle/>
        <a:p>
          <a:endParaRPr lang="en-US"/>
        </a:p>
      </dgm:t>
    </dgm:pt>
    <dgm:pt modelId="{3659A993-C01C-4C7E-AAAE-F4B9A122ACF5}" type="sibTrans" cxnId="{7E0AC280-3547-4369-93C5-2B44E4F2ADCF}">
      <dgm:prSet/>
      <dgm:spPr/>
      <dgm:t>
        <a:bodyPr/>
        <a:lstStyle/>
        <a:p>
          <a:endParaRPr lang="en-US"/>
        </a:p>
      </dgm:t>
    </dgm:pt>
    <dgm:pt modelId="{0C2615B8-3CF9-4D8C-8FCA-3E9CF5B1F26E}">
      <dgm:prSet custT="1"/>
      <dgm:spPr/>
      <dgm:t>
        <a:bodyPr/>
        <a:lstStyle/>
        <a:p>
          <a:r>
            <a:rPr lang="en-US" sz="1400" dirty="0"/>
            <a:t>Report to TAC with recommendation</a:t>
          </a:r>
        </a:p>
      </dgm:t>
    </dgm:pt>
    <dgm:pt modelId="{45D5102A-5B4A-4654-AF31-2E6E2C9E9304}" type="parTrans" cxnId="{17E57AC4-02DB-46F6-A3C1-9826E40AC1F3}">
      <dgm:prSet/>
      <dgm:spPr/>
      <dgm:t>
        <a:bodyPr/>
        <a:lstStyle/>
        <a:p>
          <a:endParaRPr lang="en-US"/>
        </a:p>
      </dgm:t>
    </dgm:pt>
    <dgm:pt modelId="{4C31AFBC-F58D-4456-89F5-837E0B316542}" type="sibTrans" cxnId="{17E57AC4-02DB-46F6-A3C1-9826E40AC1F3}">
      <dgm:prSet/>
      <dgm:spPr/>
      <dgm:t>
        <a:bodyPr/>
        <a:lstStyle/>
        <a:p>
          <a:endParaRPr lang="en-US"/>
        </a:p>
      </dgm:t>
    </dgm:pt>
    <dgm:pt modelId="{9B67B5A4-9CA2-4985-8EAB-35174F99F447}" type="pres">
      <dgm:prSet presAssocID="{904963C3-6A9B-4BBC-B6BE-F69EF93804D0}" presName="Name0" presStyleCnt="0">
        <dgm:presLayoutVars>
          <dgm:dir/>
          <dgm:resizeHandles val="exact"/>
        </dgm:presLayoutVars>
      </dgm:prSet>
      <dgm:spPr/>
    </dgm:pt>
    <dgm:pt modelId="{75A62DC4-57B6-4D5F-A3E2-807D73DA9E51}" type="pres">
      <dgm:prSet presAssocID="{904963C3-6A9B-4BBC-B6BE-F69EF93804D0}" presName="arrow" presStyleLbl="bgShp" presStyleIdx="0" presStyleCnt="1"/>
      <dgm:spPr/>
    </dgm:pt>
    <dgm:pt modelId="{FEA57FB5-561E-44E1-AC7F-0454BA048A4B}" type="pres">
      <dgm:prSet presAssocID="{904963C3-6A9B-4BBC-B6BE-F69EF93804D0}" presName="points" presStyleCnt="0"/>
      <dgm:spPr/>
    </dgm:pt>
    <dgm:pt modelId="{9312A122-8AFC-4B03-9DD9-2598F3557F5D}" type="pres">
      <dgm:prSet presAssocID="{7C4E7CC3-31FF-4D09-9EF4-E2B70DEAD76B}" presName="compositeA" presStyleCnt="0"/>
      <dgm:spPr/>
    </dgm:pt>
    <dgm:pt modelId="{39510D92-2CA1-4E36-B7E2-89D90CC52320}" type="pres">
      <dgm:prSet presAssocID="{7C4E7CC3-31FF-4D09-9EF4-E2B70DEAD76B}" presName="textA" presStyleLbl="revTx" presStyleIdx="0" presStyleCnt="5">
        <dgm:presLayoutVars>
          <dgm:bulletEnabled val="1"/>
        </dgm:presLayoutVars>
      </dgm:prSet>
      <dgm:spPr/>
    </dgm:pt>
    <dgm:pt modelId="{09A44404-90A5-4AAB-BA8C-39109ED64E1F}" type="pres">
      <dgm:prSet presAssocID="{7C4E7CC3-31FF-4D09-9EF4-E2B70DEAD76B}" presName="circleA" presStyleLbl="node1" presStyleIdx="0" presStyleCnt="5"/>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69728EC-96E3-4870-92E6-23337C33BDCD}" type="pres">
      <dgm:prSet presAssocID="{7C4E7CC3-31FF-4D09-9EF4-E2B70DEAD76B}" presName="spaceA" presStyleCnt="0"/>
      <dgm:spPr/>
    </dgm:pt>
    <dgm:pt modelId="{4A8C11A3-4849-4564-B95B-D86A65F9A9C0}" type="pres">
      <dgm:prSet presAssocID="{54A6F43F-4B4C-4909-BCBC-82579859B2A3}" presName="space" presStyleCnt="0"/>
      <dgm:spPr/>
    </dgm:pt>
    <dgm:pt modelId="{3C2431F3-9F21-45D0-97C2-648850907B82}" type="pres">
      <dgm:prSet presAssocID="{34447F20-CE1E-4519-9AC7-E254B91FFDF6}" presName="compositeB" presStyleCnt="0"/>
      <dgm:spPr/>
    </dgm:pt>
    <dgm:pt modelId="{F04E9A8E-A7D4-48FB-BBBB-7B5201B1A6E5}" type="pres">
      <dgm:prSet presAssocID="{34447F20-CE1E-4519-9AC7-E254B91FFDF6}" presName="textB" presStyleLbl="revTx" presStyleIdx="1" presStyleCnt="5">
        <dgm:presLayoutVars>
          <dgm:bulletEnabled val="1"/>
        </dgm:presLayoutVars>
      </dgm:prSet>
      <dgm:spPr/>
    </dgm:pt>
    <dgm:pt modelId="{7A381777-D2C9-4A82-B2A3-1FBA5185DBC9}" type="pres">
      <dgm:prSet presAssocID="{34447F20-CE1E-4519-9AC7-E254B91FFDF6}" presName="circleB" presStyleLbl="node1" presStyleIdx="1" presStyleCnt="5"/>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808DA1E-EE9D-4811-AF62-28BA2424E17B}" type="pres">
      <dgm:prSet presAssocID="{34447F20-CE1E-4519-9AC7-E254B91FFDF6}" presName="spaceB" presStyleCnt="0"/>
      <dgm:spPr/>
    </dgm:pt>
    <dgm:pt modelId="{0DEC5BB8-FD1D-43E7-AAA9-53B391E07236}" type="pres">
      <dgm:prSet presAssocID="{60DA282D-F193-4D7A-B3F6-85970249BA02}" presName="space" presStyleCnt="0"/>
      <dgm:spPr/>
    </dgm:pt>
    <dgm:pt modelId="{D6DE0354-C5C6-43F0-9BE4-7642CF18CF56}" type="pres">
      <dgm:prSet presAssocID="{7591E84B-6536-4D5C-9E9B-F79CC7405322}" presName="compositeA" presStyleCnt="0"/>
      <dgm:spPr/>
    </dgm:pt>
    <dgm:pt modelId="{0E21C13A-E36D-4026-9ABC-BA27BDA70FC0}" type="pres">
      <dgm:prSet presAssocID="{7591E84B-6536-4D5C-9E9B-F79CC7405322}" presName="textA" presStyleLbl="revTx" presStyleIdx="2" presStyleCnt="5">
        <dgm:presLayoutVars>
          <dgm:bulletEnabled val="1"/>
        </dgm:presLayoutVars>
      </dgm:prSet>
      <dgm:spPr/>
    </dgm:pt>
    <dgm:pt modelId="{F2B233DB-C08B-464A-8CAD-324DBAE0B4F1}" type="pres">
      <dgm:prSet presAssocID="{7591E84B-6536-4D5C-9E9B-F79CC7405322}" presName="circleA" presStyleLbl="node1" presStyleIdx="2" presStyleCnt="5"/>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69F7B6E-FFCD-4E6F-9EDE-1DA9BE806157}" type="pres">
      <dgm:prSet presAssocID="{7591E84B-6536-4D5C-9E9B-F79CC7405322}" presName="spaceA" presStyleCnt="0"/>
      <dgm:spPr/>
    </dgm:pt>
    <dgm:pt modelId="{D0AF2E7B-9021-488A-A265-F7FB94549431}" type="pres">
      <dgm:prSet presAssocID="{D07ACFF7-606C-4F05-8395-C4C5D6B45DF0}" presName="space" presStyleCnt="0"/>
      <dgm:spPr/>
    </dgm:pt>
    <dgm:pt modelId="{2636DBBD-0F39-4282-8841-98253D829A23}" type="pres">
      <dgm:prSet presAssocID="{4CF56478-232E-49A9-8CC5-82355EBCCE5C}" presName="compositeB" presStyleCnt="0"/>
      <dgm:spPr/>
    </dgm:pt>
    <dgm:pt modelId="{4A36C6A0-D69E-4ECE-BD78-0960E4DFA130}" type="pres">
      <dgm:prSet presAssocID="{4CF56478-232E-49A9-8CC5-82355EBCCE5C}" presName="textB" presStyleLbl="revTx" presStyleIdx="3" presStyleCnt="5" custScaleX="125138">
        <dgm:presLayoutVars>
          <dgm:bulletEnabled val="1"/>
        </dgm:presLayoutVars>
      </dgm:prSet>
      <dgm:spPr/>
    </dgm:pt>
    <dgm:pt modelId="{7341340C-B015-4C65-9322-AEC609CEA003}" type="pres">
      <dgm:prSet presAssocID="{4CF56478-232E-49A9-8CC5-82355EBCCE5C}" presName="circleB" presStyleLbl="node1" presStyleIdx="3" presStyleCnt="5"/>
      <dgm:spPr/>
    </dgm:pt>
    <dgm:pt modelId="{A9360E35-1FF7-4F4B-B73E-6D244932220A}" type="pres">
      <dgm:prSet presAssocID="{4CF56478-232E-49A9-8CC5-82355EBCCE5C}" presName="spaceB" presStyleCnt="0"/>
      <dgm:spPr/>
    </dgm:pt>
    <dgm:pt modelId="{7D81A9F8-1AD9-4949-9668-03230D4441AD}" type="pres">
      <dgm:prSet presAssocID="{A52F0212-1C44-4193-BE17-1EEBF979E16B}" presName="space" presStyleCnt="0"/>
      <dgm:spPr/>
    </dgm:pt>
    <dgm:pt modelId="{806CC83B-AB4F-40CE-AE79-BF1BE715E99C}" type="pres">
      <dgm:prSet presAssocID="{E87C0B56-7B79-4AAE-A0D9-018F33736637}" presName="compositeA" presStyleCnt="0"/>
      <dgm:spPr/>
    </dgm:pt>
    <dgm:pt modelId="{14EDA3CE-7D3A-4343-996E-43C9E9D54557}" type="pres">
      <dgm:prSet presAssocID="{E87C0B56-7B79-4AAE-A0D9-018F33736637}" presName="textA" presStyleLbl="revTx" presStyleIdx="4" presStyleCnt="5" custScaleX="122590">
        <dgm:presLayoutVars>
          <dgm:bulletEnabled val="1"/>
        </dgm:presLayoutVars>
      </dgm:prSet>
      <dgm:spPr/>
    </dgm:pt>
    <dgm:pt modelId="{BC62CB2A-0F70-4AE2-B996-C047C83939BA}" type="pres">
      <dgm:prSet presAssocID="{E87C0B56-7B79-4AAE-A0D9-018F33736637}" presName="circleA" presStyleLbl="node1" presStyleIdx="4" presStyleCnt="5"/>
      <dgm:spPr/>
    </dgm:pt>
    <dgm:pt modelId="{7AAF626C-73BA-4177-9058-2EFDDC6756C5}" type="pres">
      <dgm:prSet presAssocID="{E87C0B56-7B79-4AAE-A0D9-018F33736637}" presName="spaceA" presStyleCnt="0"/>
      <dgm:spPr/>
    </dgm:pt>
  </dgm:ptLst>
  <dgm:cxnLst>
    <dgm:cxn modelId="{89010A02-7C50-4BEA-9CFE-17E9CE6C816A}" type="presOf" srcId="{7591E84B-6536-4D5C-9E9B-F79CC7405322}" destId="{0E21C13A-E36D-4026-9ABC-BA27BDA70FC0}" srcOrd="0" destOrd="0" presId="urn:microsoft.com/office/officeart/2005/8/layout/hProcess11"/>
    <dgm:cxn modelId="{03F0F816-C2A5-4AD8-BECA-8CC17C3E62EF}" srcId="{4CF56478-232E-49A9-8CC5-82355EBCCE5C}" destId="{30234AF4-099F-40E6-9B52-17A648E814B1}" srcOrd="0" destOrd="0" parTransId="{D56C3A6C-4151-43CD-8A3C-1110CB89E13C}" sibTransId="{CC2C385E-E032-4475-B0D7-93B5F28F47E6}"/>
    <dgm:cxn modelId="{C765C717-B220-49F7-9C33-5A3A646970EE}" type="presOf" srcId="{49B0FF59-45D6-439D-BB8A-8E71A7D59BD1}" destId="{39510D92-2CA1-4E36-B7E2-89D90CC52320}" srcOrd="0" destOrd="1" presId="urn:microsoft.com/office/officeart/2005/8/layout/hProcess11"/>
    <dgm:cxn modelId="{5A088B33-A222-4D58-A483-E3E8ADB928CE}" type="presOf" srcId="{904963C3-6A9B-4BBC-B6BE-F69EF93804D0}" destId="{9B67B5A4-9CA2-4985-8EAB-35174F99F447}" srcOrd="0" destOrd="0" presId="urn:microsoft.com/office/officeart/2005/8/layout/hProcess11"/>
    <dgm:cxn modelId="{71B2DB33-D105-4457-92E1-7B8714322D8E}" type="presOf" srcId="{E87C0B56-7B79-4AAE-A0D9-018F33736637}" destId="{14EDA3CE-7D3A-4343-996E-43C9E9D54557}" srcOrd="0" destOrd="0" presId="urn:microsoft.com/office/officeart/2005/8/layout/hProcess11"/>
    <dgm:cxn modelId="{C8413148-B412-424A-AC99-D71B68DF772A}" type="presOf" srcId="{34447F20-CE1E-4519-9AC7-E254B91FFDF6}" destId="{F04E9A8E-A7D4-48FB-BBBB-7B5201B1A6E5}" srcOrd="0" destOrd="0" presId="urn:microsoft.com/office/officeart/2005/8/layout/hProcess11"/>
    <dgm:cxn modelId="{3E150550-68C6-48D2-97B5-BB345A2BA360}" type="presOf" srcId="{4CF56478-232E-49A9-8CC5-82355EBCCE5C}" destId="{4A36C6A0-D69E-4ECE-BD78-0960E4DFA130}" srcOrd="0" destOrd="0" presId="urn:microsoft.com/office/officeart/2005/8/layout/hProcess11"/>
    <dgm:cxn modelId="{510F8477-879F-4266-856C-D7E2F758E5C9}" type="presOf" srcId="{0C2615B8-3CF9-4D8C-8FCA-3E9CF5B1F26E}" destId="{14EDA3CE-7D3A-4343-996E-43C9E9D54557}" srcOrd="0" destOrd="1" presId="urn:microsoft.com/office/officeart/2005/8/layout/hProcess11"/>
    <dgm:cxn modelId="{8411077E-EF5A-4C6A-A26E-B0D54AECA325}" srcId="{904963C3-6A9B-4BBC-B6BE-F69EF93804D0}" destId="{7C4E7CC3-31FF-4D09-9EF4-E2B70DEAD76B}" srcOrd="0" destOrd="0" parTransId="{C743D152-9D36-4AB2-8270-58804FEDAD76}" sibTransId="{54A6F43F-4B4C-4909-BCBC-82579859B2A3}"/>
    <dgm:cxn modelId="{7E0AC280-3547-4369-93C5-2B44E4F2ADCF}" srcId="{904963C3-6A9B-4BBC-B6BE-F69EF93804D0}" destId="{E87C0B56-7B79-4AAE-A0D9-018F33736637}" srcOrd="4" destOrd="0" parTransId="{F54E6D5F-D1B5-470A-94B4-FA4B79DF6027}" sibTransId="{3659A993-C01C-4C7E-AAAE-F4B9A122ACF5}"/>
    <dgm:cxn modelId="{36449084-3C5D-4B52-99CF-37DEB15A7B0F}" type="presOf" srcId="{442A0C50-C617-4A33-81CB-E780A4A34165}" destId="{0E21C13A-E36D-4026-9ABC-BA27BDA70FC0}" srcOrd="0" destOrd="1" presId="urn:microsoft.com/office/officeart/2005/8/layout/hProcess11"/>
    <dgm:cxn modelId="{393D4087-A7EF-4242-AA8E-459CEA075EB8}" type="presOf" srcId="{2744C1EA-28FC-41FF-BE11-53974BC38C61}" destId="{F04E9A8E-A7D4-48FB-BBBB-7B5201B1A6E5}" srcOrd="0" destOrd="1" presId="urn:microsoft.com/office/officeart/2005/8/layout/hProcess11"/>
    <dgm:cxn modelId="{340C5D8B-4A3E-498A-828C-05A3B5609919}" type="presOf" srcId="{7C4E7CC3-31FF-4D09-9EF4-E2B70DEAD76B}" destId="{39510D92-2CA1-4E36-B7E2-89D90CC52320}" srcOrd="0" destOrd="0" presId="urn:microsoft.com/office/officeart/2005/8/layout/hProcess11"/>
    <dgm:cxn modelId="{712AE28D-8AE5-457E-9ABB-DAF06D4F0AF5}" srcId="{904963C3-6A9B-4BBC-B6BE-F69EF93804D0}" destId="{7591E84B-6536-4D5C-9E9B-F79CC7405322}" srcOrd="2" destOrd="0" parTransId="{5037F299-8F5A-402B-A611-AD0DC113D612}" sibTransId="{D07ACFF7-606C-4F05-8395-C4C5D6B45DF0}"/>
    <dgm:cxn modelId="{F04C698F-471A-4545-B34C-01FB2753C89F}" srcId="{904963C3-6A9B-4BBC-B6BE-F69EF93804D0}" destId="{34447F20-CE1E-4519-9AC7-E254B91FFDF6}" srcOrd="1" destOrd="0" parTransId="{E4B4A9D3-7FC7-4FD0-AB39-D1DD08722E8B}" sibTransId="{60DA282D-F193-4D7A-B3F6-85970249BA02}"/>
    <dgm:cxn modelId="{5C7E5790-D882-4268-9D5B-D6E07DDCFF9F}" srcId="{7C4E7CC3-31FF-4D09-9EF4-E2B70DEAD76B}" destId="{49B0FF59-45D6-439D-BB8A-8E71A7D59BD1}" srcOrd="0" destOrd="0" parTransId="{7C26C6AD-BBBC-4557-8B9E-E90E9F10F361}" sibTransId="{F2CB4A06-C100-47C2-9854-CBDFA7693D1E}"/>
    <dgm:cxn modelId="{4FEE9897-C7A1-4D78-BF2E-57DAD481D3FF}" srcId="{7591E84B-6536-4D5C-9E9B-F79CC7405322}" destId="{442A0C50-C617-4A33-81CB-E780A4A34165}" srcOrd="0" destOrd="0" parTransId="{80922315-108D-4E26-AC4C-99C71B56845F}" sibTransId="{055A80B4-DF3E-4095-AA91-C2FBFC88327B}"/>
    <dgm:cxn modelId="{99DA7AB5-BE1B-49EE-880F-8C4261BA2005}" type="presOf" srcId="{30234AF4-099F-40E6-9B52-17A648E814B1}" destId="{4A36C6A0-D69E-4ECE-BD78-0960E4DFA130}" srcOrd="0" destOrd="1" presId="urn:microsoft.com/office/officeart/2005/8/layout/hProcess11"/>
    <dgm:cxn modelId="{17E57AC4-02DB-46F6-A3C1-9826E40AC1F3}" srcId="{E87C0B56-7B79-4AAE-A0D9-018F33736637}" destId="{0C2615B8-3CF9-4D8C-8FCA-3E9CF5B1F26E}" srcOrd="0" destOrd="0" parTransId="{45D5102A-5B4A-4654-AF31-2E6E2C9E9304}" sibTransId="{4C31AFBC-F58D-4456-89F5-837E0B316542}"/>
    <dgm:cxn modelId="{0E07F5E1-D55D-477C-9B4B-0B3B56E8B4D8}" srcId="{34447F20-CE1E-4519-9AC7-E254B91FFDF6}" destId="{2744C1EA-28FC-41FF-BE11-53974BC38C61}" srcOrd="0" destOrd="0" parTransId="{11DE3313-CC03-4729-85A9-29A835C9B657}" sibTransId="{AA6D4EC1-A366-4CD5-B03A-AAF755067819}"/>
    <dgm:cxn modelId="{2744A4F2-EBC3-450F-8EED-7AA75F24A544}" srcId="{904963C3-6A9B-4BBC-B6BE-F69EF93804D0}" destId="{4CF56478-232E-49A9-8CC5-82355EBCCE5C}" srcOrd="3" destOrd="0" parTransId="{44C204CB-9C93-4E90-B2F3-20E2E10F2003}" sibTransId="{A52F0212-1C44-4193-BE17-1EEBF979E16B}"/>
    <dgm:cxn modelId="{734E229A-3E33-49C5-B017-2130D30B4B0C}" type="presParOf" srcId="{9B67B5A4-9CA2-4985-8EAB-35174F99F447}" destId="{75A62DC4-57B6-4D5F-A3E2-807D73DA9E51}" srcOrd="0" destOrd="0" presId="urn:microsoft.com/office/officeart/2005/8/layout/hProcess11"/>
    <dgm:cxn modelId="{B19EF1ED-19C5-4BF5-AF61-10FA26AC6CEA}" type="presParOf" srcId="{9B67B5A4-9CA2-4985-8EAB-35174F99F447}" destId="{FEA57FB5-561E-44E1-AC7F-0454BA048A4B}" srcOrd="1" destOrd="0" presId="urn:microsoft.com/office/officeart/2005/8/layout/hProcess11"/>
    <dgm:cxn modelId="{CD0493D0-DE1F-4093-9969-859AC30C949D}" type="presParOf" srcId="{FEA57FB5-561E-44E1-AC7F-0454BA048A4B}" destId="{9312A122-8AFC-4B03-9DD9-2598F3557F5D}" srcOrd="0" destOrd="0" presId="urn:microsoft.com/office/officeart/2005/8/layout/hProcess11"/>
    <dgm:cxn modelId="{CE34B395-3811-4923-A928-C675B4E6035C}" type="presParOf" srcId="{9312A122-8AFC-4B03-9DD9-2598F3557F5D}" destId="{39510D92-2CA1-4E36-B7E2-89D90CC52320}" srcOrd="0" destOrd="0" presId="urn:microsoft.com/office/officeart/2005/8/layout/hProcess11"/>
    <dgm:cxn modelId="{C8A2A5E8-86A2-40CC-A794-0DD941700209}" type="presParOf" srcId="{9312A122-8AFC-4B03-9DD9-2598F3557F5D}" destId="{09A44404-90A5-4AAB-BA8C-39109ED64E1F}" srcOrd="1" destOrd="0" presId="urn:microsoft.com/office/officeart/2005/8/layout/hProcess11"/>
    <dgm:cxn modelId="{306E48C3-415B-42D0-8383-B841051DAE6F}" type="presParOf" srcId="{9312A122-8AFC-4B03-9DD9-2598F3557F5D}" destId="{269728EC-96E3-4870-92E6-23337C33BDCD}" srcOrd="2" destOrd="0" presId="urn:microsoft.com/office/officeart/2005/8/layout/hProcess11"/>
    <dgm:cxn modelId="{443DBEC7-0541-4142-8A8D-E4D4823439AA}" type="presParOf" srcId="{FEA57FB5-561E-44E1-AC7F-0454BA048A4B}" destId="{4A8C11A3-4849-4564-B95B-D86A65F9A9C0}" srcOrd="1" destOrd="0" presId="urn:microsoft.com/office/officeart/2005/8/layout/hProcess11"/>
    <dgm:cxn modelId="{DF18943C-FCE2-4041-A3E7-64A81A3FE4EC}" type="presParOf" srcId="{FEA57FB5-561E-44E1-AC7F-0454BA048A4B}" destId="{3C2431F3-9F21-45D0-97C2-648850907B82}" srcOrd="2" destOrd="0" presId="urn:microsoft.com/office/officeart/2005/8/layout/hProcess11"/>
    <dgm:cxn modelId="{58D5ED36-045D-4CE6-9876-DFAB1C0CDF3E}" type="presParOf" srcId="{3C2431F3-9F21-45D0-97C2-648850907B82}" destId="{F04E9A8E-A7D4-48FB-BBBB-7B5201B1A6E5}" srcOrd="0" destOrd="0" presId="urn:microsoft.com/office/officeart/2005/8/layout/hProcess11"/>
    <dgm:cxn modelId="{0EB3E016-0229-4DE3-8F88-93B1EBFFF955}" type="presParOf" srcId="{3C2431F3-9F21-45D0-97C2-648850907B82}" destId="{7A381777-D2C9-4A82-B2A3-1FBA5185DBC9}" srcOrd="1" destOrd="0" presId="urn:microsoft.com/office/officeart/2005/8/layout/hProcess11"/>
    <dgm:cxn modelId="{77D3A35D-C7D1-4397-9281-3E64C1320B20}" type="presParOf" srcId="{3C2431F3-9F21-45D0-97C2-648850907B82}" destId="{5808DA1E-EE9D-4811-AF62-28BA2424E17B}" srcOrd="2" destOrd="0" presId="urn:microsoft.com/office/officeart/2005/8/layout/hProcess11"/>
    <dgm:cxn modelId="{3362AEB0-E642-4063-B55C-9408A7161913}" type="presParOf" srcId="{FEA57FB5-561E-44E1-AC7F-0454BA048A4B}" destId="{0DEC5BB8-FD1D-43E7-AAA9-53B391E07236}" srcOrd="3" destOrd="0" presId="urn:microsoft.com/office/officeart/2005/8/layout/hProcess11"/>
    <dgm:cxn modelId="{DA6B594B-020E-4CE3-A594-D8588C2B4B4C}" type="presParOf" srcId="{FEA57FB5-561E-44E1-AC7F-0454BA048A4B}" destId="{D6DE0354-C5C6-43F0-9BE4-7642CF18CF56}" srcOrd="4" destOrd="0" presId="urn:microsoft.com/office/officeart/2005/8/layout/hProcess11"/>
    <dgm:cxn modelId="{DA9FDBE0-7DD5-4AAD-AC40-4AA091152BDF}" type="presParOf" srcId="{D6DE0354-C5C6-43F0-9BE4-7642CF18CF56}" destId="{0E21C13A-E36D-4026-9ABC-BA27BDA70FC0}" srcOrd="0" destOrd="0" presId="urn:microsoft.com/office/officeart/2005/8/layout/hProcess11"/>
    <dgm:cxn modelId="{92066632-150B-4C15-B0D9-BE9CBC2798D6}" type="presParOf" srcId="{D6DE0354-C5C6-43F0-9BE4-7642CF18CF56}" destId="{F2B233DB-C08B-464A-8CAD-324DBAE0B4F1}" srcOrd="1" destOrd="0" presId="urn:microsoft.com/office/officeart/2005/8/layout/hProcess11"/>
    <dgm:cxn modelId="{B054B8DB-7F9E-480F-8CB9-5D21AA47EEFB}" type="presParOf" srcId="{D6DE0354-C5C6-43F0-9BE4-7642CF18CF56}" destId="{C69F7B6E-FFCD-4E6F-9EDE-1DA9BE806157}" srcOrd="2" destOrd="0" presId="urn:microsoft.com/office/officeart/2005/8/layout/hProcess11"/>
    <dgm:cxn modelId="{417F6931-CE8B-4515-B710-791A0B4EF07F}" type="presParOf" srcId="{FEA57FB5-561E-44E1-AC7F-0454BA048A4B}" destId="{D0AF2E7B-9021-488A-A265-F7FB94549431}" srcOrd="5" destOrd="0" presId="urn:microsoft.com/office/officeart/2005/8/layout/hProcess11"/>
    <dgm:cxn modelId="{30CB0AFE-A67A-4365-AD99-420302D446E9}" type="presParOf" srcId="{FEA57FB5-561E-44E1-AC7F-0454BA048A4B}" destId="{2636DBBD-0F39-4282-8841-98253D829A23}" srcOrd="6" destOrd="0" presId="urn:microsoft.com/office/officeart/2005/8/layout/hProcess11"/>
    <dgm:cxn modelId="{F54724D2-9C11-478A-9246-29B767934E52}" type="presParOf" srcId="{2636DBBD-0F39-4282-8841-98253D829A23}" destId="{4A36C6A0-D69E-4ECE-BD78-0960E4DFA130}" srcOrd="0" destOrd="0" presId="urn:microsoft.com/office/officeart/2005/8/layout/hProcess11"/>
    <dgm:cxn modelId="{B7115160-081A-4AEE-AEAB-16121432303B}" type="presParOf" srcId="{2636DBBD-0F39-4282-8841-98253D829A23}" destId="{7341340C-B015-4C65-9322-AEC609CEA003}" srcOrd="1" destOrd="0" presId="urn:microsoft.com/office/officeart/2005/8/layout/hProcess11"/>
    <dgm:cxn modelId="{3BDD5156-8F36-41F7-96EC-6E57C39BF982}" type="presParOf" srcId="{2636DBBD-0F39-4282-8841-98253D829A23}" destId="{A9360E35-1FF7-4F4B-B73E-6D244932220A}" srcOrd="2" destOrd="0" presId="urn:microsoft.com/office/officeart/2005/8/layout/hProcess11"/>
    <dgm:cxn modelId="{3C773300-532C-41F1-9905-CD3DB7A2E59D}" type="presParOf" srcId="{FEA57FB5-561E-44E1-AC7F-0454BA048A4B}" destId="{7D81A9F8-1AD9-4949-9668-03230D4441AD}" srcOrd="7" destOrd="0" presId="urn:microsoft.com/office/officeart/2005/8/layout/hProcess11"/>
    <dgm:cxn modelId="{7A6EE102-E0A0-4B8A-AE80-8B946728E6AC}" type="presParOf" srcId="{FEA57FB5-561E-44E1-AC7F-0454BA048A4B}" destId="{806CC83B-AB4F-40CE-AE79-BF1BE715E99C}" srcOrd="8" destOrd="0" presId="urn:microsoft.com/office/officeart/2005/8/layout/hProcess11"/>
    <dgm:cxn modelId="{E246F529-54F3-41CF-8BEB-DCBA100C59BC}" type="presParOf" srcId="{806CC83B-AB4F-40CE-AE79-BF1BE715E99C}" destId="{14EDA3CE-7D3A-4343-996E-43C9E9D54557}" srcOrd="0" destOrd="0" presId="urn:microsoft.com/office/officeart/2005/8/layout/hProcess11"/>
    <dgm:cxn modelId="{A43A4B01-0A41-4E4E-A1C4-064F3C13EC15}" type="presParOf" srcId="{806CC83B-AB4F-40CE-AE79-BF1BE715E99C}" destId="{BC62CB2A-0F70-4AE2-B996-C047C83939BA}" srcOrd="1" destOrd="0" presId="urn:microsoft.com/office/officeart/2005/8/layout/hProcess11"/>
    <dgm:cxn modelId="{B2F02B7D-513D-4C8A-A16A-0F9D2673A0F6}" type="presParOf" srcId="{806CC83B-AB4F-40CE-AE79-BF1BE715E99C}" destId="{7AAF626C-73BA-4177-9058-2EFDDC6756C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156BC-784D-4F08-BD1A-ACBD4B64911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01010028-3C5F-4EA2-B51D-57F18A18F074}">
      <dgm:prSet/>
      <dgm:spPr/>
      <dgm:t>
        <a:bodyPr/>
        <a:lstStyle/>
        <a:p>
          <a:r>
            <a:rPr lang="en-US" baseline="0" dirty="0"/>
            <a:t>It is necessary and prudent to develop an enduring MOC framework for ESRs</a:t>
          </a:r>
          <a:endParaRPr lang="en-US" dirty="0"/>
        </a:p>
      </dgm:t>
    </dgm:pt>
    <dgm:pt modelId="{8CC54F87-8CD4-414B-B568-16E4171DEEA5}" type="parTrans" cxnId="{9B12D37C-23F7-4AFF-A5F0-0DB1DD687A38}">
      <dgm:prSet/>
      <dgm:spPr/>
      <dgm:t>
        <a:bodyPr/>
        <a:lstStyle/>
        <a:p>
          <a:endParaRPr lang="en-US"/>
        </a:p>
      </dgm:t>
    </dgm:pt>
    <dgm:pt modelId="{25FD5DCE-3524-4FF1-BB48-6C6FB8C6DC97}" type="sibTrans" cxnId="{9B12D37C-23F7-4AFF-A5F0-0DB1DD687A38}">
      <dgm:prSet/>
      <dgm:spPr/>
      <dgm:t>
        <a:bodyPr/>
        <a:lstStyle/>
        <a:p>
          <a:endParaRPr lang="en-US"/>
        </a:p>
      </dgm:t>
    </dgm:pt>
    <dgm:pt modelId="{6A42FCC2-C384-4707-969C-6256863FC3DB}">
      <dgm:prSet/>
      <dgm:spPr/>
      <dgm:t>
        <a:bodyPr/>
        <a:lstStyle/>
        <a:p>
          <a:pPr algn="just"/>
          <a:r>
            <a:rPr lang="en-US" baseline="0" dirty="0"/>
            <a:t>Mitigation is an essential component of effective market design</a:t>
          </a:r>
          <a:endParaRPr lang="en-US" dirty="0"/>
        </a:p>
      </dgm:t>
    </dgm:pt>
    <dgm:pt modelId="{7AF754DC-EDC8-441F-BBE1-9BBC41D0F942}" type="parTrans" cxnId="{05F64C07-2EAB-4909-A44D-9881B3E642FB}">
      <dgm:prSet/>
      <dgm:spPr/>
      <dgm:t>
        <a:bodyPr/>
        <a:lstStyle/>
        <a:p>
          <a:endParaRPr lang="en-US"/>
        </a:p>
      </dgm:t>
    </dgm:pt>
    <dgm:pt modelId="{C323D6E4-45CB-4154-B0E6-DE1FC8D2A24F}" type="sibTrans" cxnId="{05F64C07-2EAB-4909-A44D-9881B3E642FB}">
      <dgm:prSet/>
      <dgm:spPr/>
      <dgm:t>
        <a:bodyPr/>
        <a:lstStyle/>
        <a:p>
          <a:endParaRPr lang="en-US"/>
        </a:p>
      </dgm:t>
    </dgm:pt>
    <dgm:pt modelId="{773B19B8-81EC-4B6A-978E-E6F119BC855A}">
      <dgm:prSet/>
      <dgm:spPr/>
      <dgm:t>
        <a:bodyPr/>
        <a:lstStyle/>
        <a:p>
          <a:pPr algn="just"/>
          <a:r>
            <a:rPr lang="en-US" baseline="0" dirty="0"/>
            <a:t>Significant forecasted growth in ESR capacity</a:t>
          </a:r>
          <a:endParaRPr lang="en-US" dirty="0"/>
        </a:p>
      </dgm:t>
    </dgm:pt>
    <dgm:pt modelId="{89776401-68ED-436C-A958-6F1DA6096969}" type="parTrans" cxnId="{3B1A04D1-6C30-4783-9732-27EA9A5F4B6F}">
      <dgm:prSet/>
      <dgm:spPr/>
      <dgm:t>
        <a:bodyPr/>
        <a:lstStyle/>
        <a:p>
          <a:endParaRPr lang="en-US"/>
        </a:p>
      </dgm:t>
    </dgm:pt>
    <dgm:pt modelId="{6578D613-02EB-414E-88B0-7F0C9BE8E42B}" type="sibTrans" cxnId="{3B1A04D1-6C30-4783-9732-27EA9A5F4B6F}">
      <dgm:prSet/>
      <dgm:spPr/>
      <dgm:t>
        <a:bodyPr/>
        <a:lstStyle/>
        <a:p>
          <a:endParaRPr lang="en-US"/>
        </a:p>
      </dgm:t>
    </dgm:pt>
    <dgm:pt modelId="{BA2ED213-65AA-4716-9315-661EEABC125A}">
      <dgm:prSet/>
      <dgm:spPr/>
      <dgm:t>
        <a:bodyPr/>
        <a:lstStyle/>
        <a:p>
          <a:pPr algn="just"/>
          <a:r>
            <a:rPr lang="en-US" baseline="0" dirty="0"/>
            <a:t>Growing need to utilize ESRs to help manage transmission congestion (in addition to providing Ancillary Services)</a:t>
          </a:r>
          <a:endParaRPr lang="en-US" dirty="0"/>
        </a:p>
      </dgm:t>
    </dgm:pt>
    <dgm:pt modelId="{9474B84A-299C-40C2-BAE3-D57D06DD8D35}" type="parTrans" cxnId="{00049A32-68BE-404E-88F7-485A8A48EE28}">
      <dgm:prSet/>
      <dgm:spPr/>
      <dgm:t>
        <a:bodyPr/>
        <a:lstStyle/>
        <a:p>
          <a:endParaRPr lang="en-US"/>
        </a:p>
      </dgm:t>
    </dgm:pt>
    <dgm:pt modelId="{2212084A-ECD7-4C85-963F-4756813054BC}" type="sibTrans" cxnId="{00049A32-68BE-404E-88F7-485A8A48EE28}">
      <dgm:prSet/>
      <dgm:spPr/>
      <dgm:t>
        <a:bodyPr/>
        <a:lstStyle/>
        <a:p>
          <a:endParaRPr lang="en-US"/>
        </a:p>
      </dgm:t>
    </dgm:pt>
    <dgm:pt modelId="{11562022-2636-405A-8FD4-B6B0E7DB0180}">
      <dgm:prSet/>
      <dgm:spPr/>
      <dgm:t>
        <a:bodyPr/>
        <a:lstStyle/>
        <a:p>
          <a:r>
            <a:rPr lang="en-US" baseline="0"/>
            <a:t>But…it is important to get it right</a:t>
          </a:r>
          <a:endParaRPr lang="en-US"/>
        </a:p>
      </dgm:t>
    </dgm:pt>
    <dgm:pt modelId="{D006780A-D3F8-485B-B949-74F0A6AD3315}" type="parTrans" cxnId="{2C44BD82-3668-4300-BCAC-83A944C9E2D7}">
      <dgm:prSet/>
      <dgm:spPr/>
      <dgm:t>
        <a:bodyPr/>
        <a:lstStyle/>
        <a:p>
          <a:endParaRPr lang="en-US"/>
        </a:p>
      </dgm:t>
    </dgm:pt>
    <dgm:pt modelId="{3932B8B9-B434-4EA8-BDC8-63C01C904B43}" type="sibTrans" cxnId="{2C44BD82-3668-4300-BCAC-83A944C9E2D7}">
      <dgm:prSet/>
      <dgm:spPr/>
      <dgm:t>
        <a:bodyPr/>
        <a:lstStyle/>
        <a:p>
          <a:endParaRPr lang="en-US"/>
        </a:p>
      </dgm:t>
    </dgm:pt>
    <dgm:pt modelId="{95650B2D-8F52-411E-90F3-363B29C1D731}">
      <dgm:prSet/>
      <dgm:spPr/>
      <dgm:t>
        <a:bodyPr/>
        <a:lstStyle/>
        <a:p>
          <a:pPr algn="just"/>
          <a:r>
            <a:rPr lang="en-US" baseline="0" dirty="0"/>
            <a:t>No silver bullet identified at this point</a:t>
          </a:r>
          <a:endParaRPr lang="en-US" dirty="0"/>
        </a:p>
      </dgm:t>
    </dgm:pt>
    <dgm:pt modelId="{A411F8C6-9E22-4B10-936A-3FBBDD8672A4}" type="parTrans" cxnId="{C3EE923C-DAF7-4070-A391-3105FBF2533A}">
      <dgm:prSet/>
      <dgm:spPr/>
      <dgm:t>
        <a:bodyPr/>
        <a:lstStyle/>
        <a:p>
          <a:endParaRPr lang="en-US"/>
        </a:p>
      </dgm:t>
    </dgm:pt>
    <dgm:pt modelId="{9F967E7E-42CE-42D8-9982-6E23FEB85737}" type="sibTrans" cxnId="{C3EE923C-DAF7-4070-A391-3105FBF2533A}">
      <dgm:prSet/>
      <dgm:spPr/>
      <dgm:t>
        <a:bodyPr/>
        <a:lstStyle/>
        <a:p>
          <a:endParaRPr lang="en-US"/>
        </a:p>
      </dgm:t>
    </dgm:pt>
    <dgm:pt modelId="{D0367628-BA5C-41C6-8CCE-F91BCBDEE869}">
      <dgm:prSet/>
      <dgm:spPr/>
      <dgm:t>
        <a:bodyPr/>
        <a:lstStyle/>
        <a:p>
          <a:pPr algn="just"/>
          <a:r>
            <a:rPr lang="en-US" baseline="0" dirty="0"/>
            <a:t>Over-mitigation can lead to negative operational and efficiency impacts as well as overall fairness and equity concerns</a:t>
          </a:r>
          <a:endParaRPr lang="en-US" dirty="0"/>
        </a:p>
      </dgm:t>
    </dgm:pt>
    <dgm:pt modelId="{E4D2281F-B17B-473A-BAB7-F351393C0890}" type="parTrans" cxnId="{30B369A9-5F8A-4760-B5A9-82BE27F38B96}">
      <dgm:prSet/>
      <dgm:spPr/>
      <dgm:t>
        <a:bodyPr/>
        <a:lstStyle/>
        <a:p>
          <a:endParaRPr lang="en-US"/>
        </a:p>
      </dgm:t>
    </dgm:pt>
    <dgm:pt modelId="{622A4265-90AE-444F-ADBC-19AAA69E6124}" type="sibTrans" cxnId="{30B369A9-5F8A-4760-B5A9-82BE27F38B96}">
      <dgm:prSet/>
      <dgm:spPr/>
      <dgm:t>
        <a:bodyPr/>
        <a:lstStyle/>
        <a:p>
          <a:endParaRPr lang="en-US"/>
        </a:p>
      </dgm:t>
    </dgm:pt>
    <dgm:pt modelId="{728CA94E-13EC-417B-81B8-C61A00CA51CB}">
      <dgm:prSet/>
      <dgm:spPr/>
      <dgm:t>
        <a:bodyPr/>
        <a:lstStyle/>
        <a:p>
          <a:pPr algn="just"/>
          <a:r>
            <a:rPr lang="en-US" baseline="0" dirty="0"/>
            <a:t>The nature of the issue(s) is likely to evolve with growing ESR capacity and tool and model enhancements</a:t>
          </a:r>
          <a:endParaRPr lang="en-US" dirty="0"/>
        </a:p>
      </dgm:t>
    </dgm:pt>
    <dgm:pt modelId="{97B1AB42-B4E0-4F89-8362-246440C96928}" type="parTrans" cxnId="{A82EADC5-0E07-4087-8B59-B56B5256A3E1}">
      <dgm:prSet/>
      <dgm:spPr/>
      <dgm:t>
        <a:bodyPr/>
        <a:lstStyle/>
        <a:p>
          <a:endParaRPr lang="en-US"/>
        </a:p>
      </dgm:t>
    </dgm:pt>
    <dgm:pt modelId="{A79FB5EF-71B0-4E3B-A4BE-6E88F9B33829}" type="sibTrans" cxnId="{A82EADC5-0E07-4087-8B59-B56B5256A3E1}">
      <dgm:prSet/>
      <dgm:spPr/>
      <dgm:t>
        <a:bodyPr/>
        <a:lstStyle/>
        <a:p>
          <a:endParaRPr lang="en-US"/>
        </a:p>
      </dgm:t>
    </dgm:pt>
    <dgm:pt modelId="{B8FBD06F-E753-49E3-9B41-8E60C5CB9E3B}" type="pres">
      <dgm:prSet presAssocID="{19C156BC-784D-4F08-BD1A-ACBD4B649110}" presName="linear" presStyleCnt="0">
        <dgm:presLayoutVars>
          <dgm:dir/>
          <dgm:animLvl val="lvl"/>
          <dgm:resizeHandles val="exact"/>
        </dgm:presLayoutVars>
      </dgm:prSet>
      <dgm:spPr/>
    </dgm:pt>
    <dgm:pt modelId="{C4BA8084-9C10-43EE-A273-6C820766BC1A}" type="pres">
      <dgm:prSet presAssocID="{01010028-3C5F-4EA2-B51D-57F18A18F074}" presName="parentLin" presStyleCnt="0"/>
      <dgm:spPr/>
    </dgm:pt>
    <dgm:pt modelId="{FE715814-D960-41DE-94C4-2A6EDC374287}" type="pres">
      <dgm:prSet presAssocID="{01010028-3C5F-4EA2-B51D-57F18A18F074}" presName="parentLeftMargin" presStyleLbl="node1" presStyleIdx="0" presStyleCnt="2"/>
      <dgm:spPr/>
    </dgm:pt>
    <dgm:pt modelId="{610B62ED-25E9-4F92-B028-BD2A06155588}" type="pres">
      <dgm:prSet presAssocID="{01010028-3C5F-4EA2-B51D-57F18A18F074}" presName="parentText" presStyleLbl="node1" presStyleIdx="0" presStyleCnt="2">
        <dgm:presLayoutVars>
          <dgm:chMax val="0"/>
          <dgm:bulletEnabled val="1"/>
        </dgm:presLayoutVars>
      </dgm:prSet>
      <dgm:spPr/>
    </dgm:pt>
    <dgm:pt modelId="{8863EDDC-4B2A-4EF6-A2D2-2128497F62AA}" type="pres">
      <dgm:prSet presAssocID="{01010028-3C5F-4EA2-B51D-57F18A18F074}" presName="negativeSpace" presStyleCnt="0"/>
      <dgm:spPr/>
    </dgm:pt>
    <dgm:pt modelId="{91DAC46B-A6B9-402D-969F-540726A068D4}" type="pres">
      <dgm:prSet presAssocID="{01010028-3C5F-4EA2-B51D-57F18A18F074}" presName="childText" presStyleLbl="conFgAcc1" presStyleIdx="0" presStyleCnt="2">
        <dgm:presLayoutVars>
          <dgm:bulletEnabled val="1"/>
        </dgm:presLayoutVars>
      </dgm:prSet>
      <dgm:spPr/>
    </dgm:pt>
    <dgm:pt modelId="{0179FE4A-2A5D-4A12-8ABE-0311514A5C2E}" type="pres">
      <dgm:prSet presAssocID="{25FD5DCE-3524-4FF1-BB48-6C6FB8C6DC97}" presName="spaceBetweenRectangles" presStyleCnt="0"/>
      <dgm:spPr/>
    </dgm:pt>
    <dgm:pt modelId="{46131EF8-A6C7-41E6-A33A-0C0A09BA5C1F}" type="pres">
      <dgm:prSet presAssocID="{11562022-2636-405A-8FD4-B6B0E7DB0180}" presName="parentLin" presStyleCnt="0"/>
      <dgm:spPr/>
    </dgm:pt>
    <dgm:pt modelId="{CCE7379D-0841-42E4-B738-422470689ACC}" type="pres">
      <dgm:prSet presAssocID="{11562022-2636-405A-8FD4-B6B0E7DB0180}" presName="parentLeftMargin" presStyleLbl="node1" presStyleIdx="0" presStyleCnt="2"/>
      <dgm:spPr/>
    </dgm:pt>
    <dgm:pt modelId="{21339590-229E-41DB-92E2-0AF47226D5FE}" type="pres">
      <dgm:prSet presAssocID="{11562022-2636-405A-8FD4-B6B0E7DB0180}" presName="parentText" presStyleLbl="node1" presStyleIdx="1" presStyleCnt="2">
        <dgm:presLayoutVars>
          <dgm:chMax val="0"/>
          <dgm:bulletEnabled val="1"/>
        </dgm:presLayoutVars>
      </dgm:prSet>
      <dgm:spPr/>
    </dgm:pt>
    <dgm:pt modelId="{978F4C8F-035B-4898-BBB6-6142E6721715}" type="pres">
      <dgm:prSet presAssocID="{11562022-2636-405A-8FD4-B6B0E7DB0180}" presName="negativeSpace" presStyleCnt="0"/>
      <dgm:spPr/>
    </dgm:pt>
    <dgm:pt modelId="{3BA2AF54-C5EF-4804-ABEB-C3B3FA96992E}" type="pres">
      <dgm:prSet presAssocID="{11562022-2636-405A-8FD4-B6B0E7DB0180}" presName="childText" presStyleLbl="conFgAcc1" presStyleIdx="1" presStyleCnt="2">
        <dgm:presLayoutVars>
          <dgm:bulletEnabled val="1"/>
        </dgm:presLayoutVars>
      </dgm:prSet>
      <dgm:spPr/>
    </dgm:pt>
  </dgm:ptLst>
  <dgm:cxnLst>
    <dgm:cxn modelId="{05F64C07-2EAB-4909-A44D-9881B3E642FB}" srcId="{01010028-3C5F-4EA2-B51D-57F18A18F074}" destId="{6A42FCC2-C384-4707-969C-6256863FC3DB}" srcOrd="0" destOrd="0" parTransId="{7AF754DC-EDC8-441F-BBE1-9BBC41D0F942}" sibTransId="{C323D6E4-45CB-4154-B0E6-DE1FC8D2A24F}"/>
    <dgm:cxn modelId="{A0781F09-B2AE-458D-B53B-EA980B93AEC6}" type="presOf" srcId="{19C156BC-784D-4F08-BD1A-ACBD4B649110}" destId="{B8FBD06F-E753-49E3-9B41-8E60C5CB9E3B}" srcOrd="0" destOrd="0" presId="urn:microsoft.com/office/officeart/2005/8/layout/list1"/>
    <dgm:cxn modelId="{E8FEE013-3D78-45DC-BC6B-1BDF8C3151DF}" type="presOf" srcId="{95650B2D-8F52-411E-90F3-363B29C1D731}" destId="{3BA2AF54-C5EF-4804-ABEB-C3B3FA96992E}" srcOrd="0" destOrd="0" presId="urn:microsoft.com/office/officeart/2005/8/layout/list1"/>
    <dgm:cxn modelId="{00049A32-68BE-404E-88F7-485A8A48EE28}" srcId="{01010028-3C5F-4EA2-B51D-57F18A18F074}" destId="{BA2ED213-65AA-4716-9315-661EEABC125A}" srcOrd="2" destOrd="0" parTransId="{9474B84A-299C-40C2-BAE3-D57D06DD8D35}" sibTransId="{2212084A-ECD7-4C85-963F-4756813054BC}"/>
    <dgm:cxn modelId="{3DA2673B-B481-4063-B8B4-39C506961777}" type="presOf" srcId="{728CA94E-13EC-417B-81B8-C61A00CA51CB}" destId="{3BA2AF54-C5EF-4804-ABEB-C3B3FA96992E}" srcOrd="0" destOrd="2" presId="urn:microsoft.com/office/officeart/2005/8/layout/list1"/>
    <dgm:cxn modelId="{C3EE923C-DAF7-4070-A391-3105FBF2533A}" srcId="{11562022-2636-405A-8FD4-B6B0E7DB0180}" destId="{95650B2D-8F52-411E-90F3-363B29C1D731}" srcOrd="0" destOrd="0" parTransId="{A411F8C6-9E22-4B10-936A-3FBBDD8672A4}" sibTransId="{9F967E7E-42CE-42D8-9982-6E23FEB85737}"/>
    <dgm:cxn modelId="{28EE0146-1F72-40B0-9F0E-63A8B182BE1E}" type="presOf" srcId="{11562022-2636-405A-8FD4-B6B0E7DB0180}" destId="{CCE7379D-0841-42E4-B738-422470689ACC}" srcOrd="0" destOrd="0" presId="urn:microsoft.com/office/officeart/2005/8/layout/list1"/>
    <dgm:cxn modelId="{9B12D37C-23F7-4AFF-A5F0-0DB1DD687A38}" srcId="{19C156BC-784D-4F08-BD1A-ACBD4B649110}" destId="{01010028-3C5F-4EA2-B51D-57F18A18F074}" srcOrd="0" destOrd="0" parTransId="{8CC54F87-8CD4-414B-B568-16E4171DEEA5}" sibTransId="{25FD5DCE-3524-4FF1-BB48-6C6FB8C6DC97}"/>
    <dgm:cxn modelId="{5504D97F-33B0-4574-8904-AFA80E5F3012}" type="presOf" srcId="{01010028-3C5F-4EA2-B51D-57F18A18F074}" destId="{610B62ED-25E9-4F92-B028-BD2A06155588}" srcOrd="1" destOrd="0" presId="urn:microsoft.com/office/officeart/2005/8/layout/list1"/>
    <dgm:cxn modelId="{D4AB9981-D670-4D27-A7E6-96D2CBB8402D}" type="presOf" srcId="{BA2ED213-65AA-4716-9315-661EEABC125A}" destId="{91DAC46B-A6B9-402D-969F-540726A068D4}" srcOrd="0" destOrd="2" presId="urn:microsoft.com/office/officeart/2005/8/layout/list1"/>
    <dgm:cxn modelId="{2C44BD82-3668-4300-BCAC-83A944C9E2D7}" srcId="{19C156BC-784D-4F08-BD1A-ACBD4B649110}" destId="{11562022-2636-405A-8FD4-B6B0E7DB0180}" srcOrd="1" destOrd="0" parTransId="{D006780A-D3F8-485B-B949-74F0A6AD3315}" sibTransId="{3932B8B9-B434-4EA8-BDC8-63C01C904B43}"/>
    <dgm:cxn modelId="{463B2D8A-EB88-4AB7-B371-F201559742CB}" type="presOf" srcId="{6A42FCC2-C384-4707-969C-6256863FC3DB}" destId="{91DAC46B-A6B9-402D-969F-540726A068D4}" srcOrd="0" destOrd="0" presId="urn:microsoft.com/office/officeart/2005/8/layout/list1"/>
    <dgm:cxn modelId="{55E903A3-D930-489F-9354-CF360ECA1111}" type="presOf" srcId="{773B19B8-81EC-4B6A-978E-E6F119BC855A}" destId="{91DAC46B-A6B9-402D-969F-540726A068D4}" srcOrd="0" destOrd="1" presId="urn:microsoft.com/office/officeart/2005/8/layout/list1"/>
    <dgm:cxn modelId="{A8154CA8-6969-445C-88CE-F08AFDBB0DE4}" type="presOf" srcId="{D0367628-BA5C-41C6-8CCE-F91BCBDEE869}" destId="{3BA2AF54-C5EF-4804-ABEB-C3B3FA96992E}" srcOrd="0" destOrd="1" presId="urn:microsoft.com/office/officeart/2005/8/layout/list1"/>
    <dgm:cxn modelId="{30B369A9-5F8A-4760-B5A9-82BE27F38B96}" srcId="{11562022-2636-405A-8FD4-B6B0E7DB0180}" destId="{D0367628-BA5C-41C6-8CCE-F91BCBDEE869}" srcOrd="1" destOrd="0" parTransId="{E4D2281F-B17B-473A-BAB7-F351393C0890}" sibTransId="{622A4265-90AE-444F-ADBC-19AAA69E6124}"/>
    <dgm:cxn modelId="{A75D90C0-B86A-454C-BC9D-3B23AA87296A}" type="presOf" srcId="{11562022-2636-405A-8FD4-B6B0E7DB0180}" destId="{21339590-229E-41DB-92E2-0AF47226D5FE}" srcOrd="1" destOrd="0" presId="urn:microsoft.com/office/officeart/2005/8/layout/list1"/>
    <dgm:cxn modelId="{A82EADC5-0E07-4087-8B59-B56B5256A3E1}" srcId="{11562022-2636-405A-8FD4-B6B0E7DB0180}" destId="{728CA94E-13EC-417B-81B8-C61A00CA51CB}" srcOrd="2" destOrd="0" parTransId="{97B1AB42-B4E0-4F89-8362-246440C96928}" sibTransId="{A79FB5EF-71B0-4E3B-A4BE-6E88F9B33829}"/>
    <dgm:cxn modelId="{B4BBFFCB-3892-487D-A6CB-F391E9362B1B}" type="presOf" srcId="{01010028-3C5F-4EA2-B51D-57F18A18F074}" destId="{FE715814-D960-41DE-94C4-2A6EDC374287}" srcOrd="0" destOrd="0" presId="urn:microsoft.com/office/officeart/2005/8/layout/list1"/>
    <dgm:cxn modelId="{3B1A04D1-6C30-4783-9732-27EA9A5F4B6F}" srcId="{01010028-3C5F-4EA2-B51D-57F18A18F074}" destId="{773B19B8-81EC-4B6A-978E-E6F119BC855A}" srcOrd="1" destOrd="0" parTransId="{89776401-68ED-436C-A958-6F1DA6096969}" sibTransId="{6578D613-02EB-414E-88B0-7F0C9BE8E42B}"/>
    <dgm:cxn modelId="{5B288238-E1AC-4446-9725-BF12F186CAD4}" type="presParOf" srcId="{B8FBD06F-E753-49E3-9B41-8E60C5CB9E3B}" destId="{C4BA8084-9C10-43EE-A273-6C820766BC1A}" srcOrd="0" destOrd="0" presId="urn:microsoft.com/office/officeart/2005/8/layout/list1"/>
    <dgm:cxn modelId="{E29BCD90-9374-4A1A-91D1-FC8B97AB7238}" type="presParOf" srcId="{C4BA8084-9C10-43EE-A273-6C820766BC1A}" destId="{FE715814-D960-41DE-94C4-2A6EDC374287}" srcOrd="0" destOrd="0" presId="urn:microsoft.com/office/officeart/2005/8/layout/list1"/>
    <dgm:cxn modelId="{F25DB321-1F81-4561-9204-AEEC04A92EE1}" type="presParOf" srcId="{C4BA8084-9C10-43EE-A273-6C820766BC1A}" destId="{610B62ED-25E9-4F92-B028-BD2A06155588}" srcOrd="1" destOrd="0" presId="urn:microsoft.com/office/officeart/2005/8/layout/list1"/>
    <dgm:cxn modelId="{8298945A-4ECC-4564-B422-ABA2E4E76FA1}" type="presParOf" srcId="{B8FBD06F-E753-49E3-9B41-8E60C5CB9E3B}" destId="{8863EDDC-4B2A-4EF6-A2D2-2128497F62AA}" srcOrd="1" destOrd="0" presId="urn:microsoft.com/office/officeart/2005/8/layout/list1"/>
    <dgm:cxn modelId="{5BFF5134-DBD0-41E1-99BF-13612509AC02}" type="presParOf" srcId="{B8FBD06F-E753-49E3-9B41-8E60C5CB9E3B}" destId="{91DAC46B-A6B9-402D-969F-540726A068D4}" srcOrd="2" destOrd="0" presId="urn:microsoft.com/office/officeart/2005/8/layout/list1"/>
    <dgm:cxn modelId="{86997EA9-C038-46EC-8E41-AA1A2AA4E549}" type="presParOf" srcId="{B8FBD06F-E753-49E3-9B41-8E60C5CB9E3B}" destId="{0179FE4A-2A5D-4A12-8ABE-0311514A5C2E}" srcOrd="3" destOrd="0" presId="urn:microsoft.com/office/officeart/2005/8/layout/list1"/>
    <dgm:cxn modelId="{F4280FEF-21B3-400C-9686-289274888CBB}" type="presParOf" srcId="{B8FBD06F-E753-49E3-9B41-8E60C5CB9E3B}" destId="{46131EF8-A6C7-41E6-A33A-0C0A09BA5C1F}" srcOrd="4" destOrd="0" presId="urn:microsoft.com/office/officeart/2005/8/layout/list1"/>
    <dgm:cxn modelId="{0609D757-6290-4F67-B002-F390A014B1DE}" type="presParOf" srcId="{46131EF8-A6C7-41E6-A33A-0C0A09BA5C1F}" destId="{CCE7379D-0841-42E4-B738-422470689ACC}" srcOrd="0" destOrd="0" presId="urn:microsoft.com/office/officeart/2005/8/layout/list1"/>
    <dgm:cxn modelId="{71031D44-7213-4F25-9FCA-A395070864B7}" type="presParOf" srcId="{46131EF8-A6C7-41E6-A33A-0C0A09BA5C1F}" destId="{21339590-229E-41DB-92E2-0AF47226D5FE}" srcOrd="1" destOrd="0" presId="urn:microsoft.com/office/officeart/2005/8/layout/list1"/>
    <dgm:cxn modelId="{DCE65268-D9BA-48BF-A3BF-FFA558D85497}" type="presParOf" srcId="{B8FBD06F-E753-49E3-9B41-8E60C5CB9E3B}" destId="{978F4C8F-035B-4898-BBB6-6142E6721715}" srcOrd="5" destOrd="0" presId="urn:microsoft.com/office/officeart/2005/8/layout/list1"/>
    <dgm:cxn modelId="{D99DB881-D876-4E08-AB9A-1F735F261562}" type="presParOf" srcId="{B8FBD06F-E753-49E3-9B41-8E60C5CB9E3B}" destId="{3BA2AF54-C5EF-4804-ABEB-C3B3FA9699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62DC4-57B6-4D5F-A3E2-807D73DA9E51}">
      <dsp:nvSpPr>
        <dsp:cNvPr id="0" name=""/>
        <dsp:cNvSpPr/>
      </dsp:nvSpPr>
      <dsp:spPr>
        <a:xfrm>
          <a:off x="0" y="1373309"/>
          <a:ext cx="8984673" cy="18310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10D92-2CA1-4E36-B7E2-89D90CC52320}">
      <dsp:nvSpPr>
        <dsp:cNvPr id="0" name=""/>
        <dsp:cNvSpPr/>
      </dsp:nvSpPr>
      <dsp:spPr>
        <a:xfrm>
          <a:off x="2646" y="0"/>
          <a:ext cx="1423377" cy="18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t>09/06/23 - WMS</a:t>
          </a:r>
        </a:p>
        <a:p>
          <a:pPr marL="114300" lvl="1" indent="-114300" algn="l" defTabSz="622300">
            <a:lnSpc>
              <a:spcPct val="90000"/>
            </a:lnSpc>
            <a:spcBef>
              <a:spcPct val="0"/>
            </a:spcBef>
            <a:spcAft>
              <a:spcPct val="15000"/>
            </a:spcAft>
            <a:buChar char="•"/>
          </a:pPr>
          <a:r>
            <a:rPr lang="en-US" sz="1400" kern="1200" dirty="0"/>
            <a:t>Introduction and overview of issue; referred to CMWG</a:t>
          </a:r>
        </a:p>
      </dsp:txBody>
      <dsp:txXfrm>
        <a:off x="2646" y="0"/>
        <a:ext cx="1423377" cy="1831080"/>
      </dsp:txXfrm>
    </dsp:sp>
    <dsp:sp modelId="{09A44404-90A5-4AAB-BA8C-39109ED64E1F}">
      <dsp:nvSpPr>
        <dsp:cNvPr id="0" name=""/>
        <dsp:cNvSpPr/>
      </dsp:nvSpPr>
      <dsp:spPr>
        <a:xfrm>
          <a:off x="485450" y="2059965"/>
          <a:ext cx="457770" cy="457770"/>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E9A8E-A7D4-48FB-BBBB-7B5201B1A6E5}">
      <dsp:nvSpPr>
        <dsp:cNvPr id="0" name=""/>
        <dsp:cNvSpPr/>
      </dsp:nvSpPr>
      <dsp:spPr>
        <a:xfrm>
          <a:off x="1497192" y="2746619"/>
          <a:ext cx="1423377" cy="18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b="1" kern="1200" dirty="0"/>
            <a:t>09/18/23 - CMWG</a:t>
          </a:r>
        </a:p>
        <a:p>
          <a:pPr marL="114300" lvl="1" indent="-114300" algn="l" defTabSz="622300">
            <a:lnSpc>
              <a:spcPct val="90000"/>
            </a:lnSpc>
            <a:spcBef>
              <a:spcPct val="0"/>
            </a:spcBef>
            <a:spcAft>
              <a:spcPct val="15000"/>
            </a:spcAft>
            <a:buChar char="•"/>
          </a:pPr>
          <a:r>
            <a:rPr lang="en-US" sz="1400" kern="1200" dirty="0"/>
            <a:t>ERCOT analysis and observations; review and discussion of CAISO framework</a:t>
          </a:r>
        </a:p>
      </dsp:txBody>
      <dsp:txXfrm>
        <a:off x="1497192" y="2746619"/>
        <a:ext cx="1423377" cy="1831080"/>
      </dsp:txXfrm>
    </dsp:sp>
    <dsp:sp modelId="{7A381777-D2C9-4A82-B2A3-1FBA5185DBC9}">
      <dsp:nvSpPr>
        <dsp:cNvPr id="0" name=""/>
        <dsp:cNvSpPr/>
      </dsp:nvSpPr>
      <dsp:spPr>
        <a:xfrm>
          <a:off x="1979996" y="2059965"/>
          <a:ext cx="457770" cy="457770"/>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1C13A-E36D-4026-9ABC-BA27BDA70FC0}">
      <dsp:nvSpPr>
        <dsp:cNvPr id="0" name=""/>
        <dsp:cNvSpPr/>
      </dsp:nvSpPr>
      <dsp:spPr>
        <a:xfrm>
          <a:off x="2991739" y="0"/>
          <a:ext cx="1423377" cy="18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t>10/09/23 - CMWG</a:t>
          </a:r>
        </a:p>
        <a:p>
          <a:pPr marL="114300" lvl="1" indent="-114300" algn="l" defTabSz="622300">
            <a:lnSpc>
              <a:spcPct val="90000"/>
            </a:lnSpc>
            <a:spcBef>
              <a:spcPct val="0"/>
            </a:spcBef>
            <a:spcAft>
              <a:spcPct val="15000"/>
            </a:spcAft>
            <a:buChar char="•"/>
          </a:pPr>
          <a:r>
            <a:rPr lang="en-US" sz="1400" kern="1200" dirty="0"/>
            <a:t>Follow up analysis; review and discussion of NPRR 826 framework</a:t>
          </a:r>
        </a:p>
      </dsp:txBody>
      <dsp:txXfrm>
        <a:off x="2991739" y="0"/>
        <a:ext cx="1423377" cy="1831080"/>
      </dsp:txXfrm>
    </dsp:sp>
    <dsp:sp modelId="{F2B233DB-C08B-464A-8CAD-324DBAE0B4F1}">
      <dsp:nvSpPr>
        <dsp:cNvPr id="0" name=""/>
        <dsp:cNvSpPr/>
      </dsp:nvSpPr>
      <dsp:spPr>
        <a:xfrm>
          <a:off x="3474543" y="2059965"/>
          <a:ext cx="457770" cy="457770"/>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6C6A0-D69E-4ECE-BD78-0960E4DFA130}">
      <dsp:nvSpPr>
        <dsp:cNvPr id="0" name=""/>
        <dsp:cNvSpPr/>
      </dsp:nvSpPr>
      <dsp:spPr>
        <a:xfrm>
          <a:off x="4486285" y="2746619"/>
          <a:ext cx="1781186" cy="18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b="1" kern="1200" dirty="0"/>
            <a:t>11/01/23 - WMS</a:t>
          </a:r>
        </a:p>
        <a:p>
          <a:pPr marL="114300" lvl="1" indent="-114300" algn="l" defTabSz="622300">
            <a:lnSpc>
              <a:spcPct val="90000"/>
            </a:lnSpc>
            <a:spcBef>
              <a:spcPct val="0"/>
            </a:spcBef>
            <a:spcAft>
              <a:spcPct val="15000"/>
            </a:spcAft>
            <a:buChar char="•"/>
          </a:pPr>
          <a:r>
            <a:rPr lang="en-US" sz="1400" kern="1200" dirty="0"/>
            <a:t>Summary and Draft Recommendation</a:t>
          </a:r>
        </a:p>
      </dsp:txBody>
      <dsp:txXfrm>
        <a:off x="4486285" y="2746619"/>
        <a:ext cx="1781186" cy="1831080"/>
      </dsp:txXfrm>
    </dsp:sp>
    <dsp:sp modelId="{7341340C-B015-4C65-9322-AEC609CEA003}">
      <dsp:nvSpPr>
        <dsp:cNvPr id="0" name=""/>
        <dsp:cNvSpPr/>
      </dsp:nvSpPr>
      <dsp:spPr>
        <a:xfrm>
          <a:off x="5147993" y="2059965"/>
          <a:ext cx="457770" cy="45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DA3CE-7D3A-4343-996E-43C9E9D54557}">
      <dsp:nvSpPr>
        <dsp:cNvPr id="0" name=""/>
        <dsp:cNvSpPr/>
      </dsp:nvSpPr>
      <dsp:spPr>
        <a:xfrm>
          <a:off x="6338640" y="0"/>
          <a:ext cx="1744918" cy="18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t>12/04/23 </a:t>
          </a:r>
          <a:r>
            <a:rPr lang="en-US" sz="1400" kern="1200" dirty="0"/>
            <a:t>– </a:t>
          </a:r>
          <a:r>
            <a:rPr lang="en-US" sz="1400" b="1" kern="1200" dirty="0"/>
            <a:t>TAC</a:t>
          </a:r>
        </a:p>
        <a:p>
          <a:pPr marL="114300" lvl="1" indent="-114300" algn="l" defTabSz="622300">
            <a:lnSpc>
              <a:spcPct val="90000"/>
            </a:lnSpc>
            <a:spcBef>
              <a:spcPct val="0"/>
            </a:spcBef>
            <a:spcAft>
              <a:spcPct val="15000"/>
            </a:spcAft>
            <a:buChar char="•"/>
          </a:pPr>
          <a:r>
            <a:rPr lang="en-US" sz="1400" kern="1200" dirty="0"/>
            <a:t>Report to TAC with recommendation</a:t>
          </a:r>
        </a:p>
      </dsp:txBody>
      <dsp:txXfrm>
        <a:off x="6338640" y="0"/>
        <a:ext cx="1744918" cy="1831080"/>
      </dsp:txXfrm>
    </dsp:sp>
    <dsp:sp modelId="{BC62CB2A-0F70-4AE2-B996-C047C83939BA}">
      <dsp:nvSpPr>
        <dsp:cNvPr id="0" name=""/>
        <dsp:cNvSpPr/>
      </dsp:nvSpPr>
      <dsp:spPr>
        <a:xfrm>
          <a:off x="6982214" y="2059965"/>
          <a:ext cx="457770" cy="45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AC46B-A6B9-402D-969F-540726A068D4}">
      <dsp:nvSpPr>
        <dsp:cNvPr id="0" name=""/>
        <dsp:cNvSpPr/>
      </dsp:nvSpPr>
      <dsp:spPr>
        <a:xfrm>
          <a:off x="0" y="352063"/>
          <a:ext cx="8534400"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416560" rIns="662364" bIns="142240" numCol="1" spcCol="1270" anchor="t" anchorCtr="0">
          <a:noAutofit/>
        </a:bodyPr>
        <a:lstStyle/>
        <a:p>
          <a:pPr marL="228600" lvl="1" indent="-228600" algn="just" defTabSz="889000">
            <a:lnSpc>
              <a:spcPct val="90000"/>
            </a:lnSpc>
            <a:spcBef>
              <a:spcPct val="0"/>
            </a:spcBef>
            <a:spcAft>
              <a:spcPct val="15000"/>
            </a:spcAft>
            <a:buChar char="•"/>
          </a:pPr>
          <a:r>
            <a:rPr lang="en-US" sz="2000" kern="1200" baseline="0" dirty="0"/>
            <a:t>Mitigation is an essential component of effective market design</a:t>
          </a:r>
          <a:endParaRPr lang="en-US" sz="2000" kern="1200" dirty="0"/>
        </a:p>
        <a:p>
          <a:pPr marL="228600" lvl="1" indent="-228600" algn="just" defTabSz="889000">
            <a:lnSpc>
              <a:spcPct val="90000"/>
            </a:lnSpc>
            <a:spcBef>
              <a:spcPct val="0"/>
            </a:spcBef>
            <a:spcAft>
              <a:spcPct val="15000"/>
            </a:spcAft>
            <a:buChar char="•"/>
          </a:pPr>
          <a:r>
            <a:rPr lang="en-US" sz="2000" kern="1200" baseline="0" dirty="0"/>
            <a:t>Significant forecasted growth in ESR capacity</a:t>
          </a:r>
          <a:endParaRPr lang="en-US" sz="2000" kern="1200" dirty="0"/>
        </a:p>
        <a:p>
          <a:pPr marL="228600" lvl="1" indent="-228600" algn="just" defTabSz="889000">
            <a:lnSpc>
              <a:spcPct val="90000"/>
            </a:lnSpc>
            <a:spcBef>
              <a:spcPct val="0"/>
            </a:spcBef>
            <a:spcAft>
              <a:spcPct val="15000"/>
            </a:spcAft>
            <a:buChar char="•"/>
          </a:pPr>
          <a:r>
            <a:rPr lang="en-US" sz="2000" kern="1200" baseline="0" dirty="0"/>
            <a:t>Growing need to utilize ESRs to help manage transmission congestion (in addition to providing Ancillary Services)</a:t>
          </a:r>
          <a:endParaRPr lang="en-US" sz="2000" kern="1200" dirty="0"/>
        </a:p>
      </dsp:txBody>
      <dsp:txXfrm>
        <a:off x="0" y="352063"/>
        <a:ext cx="8534400" cy="1984500"/>
      </dsp:txXfrm>
    </dsp:sp>
    <dsp:sp modelId="{610B62ED-25E9-4F92-B028-BD2A06155588}">
      <dsp:nvSpPr>
        <dsp:cNvPr id="0" name=""/>
        <dsp:cNvSpPr/>
      </dsp:nvSpPr>
      <dsp:spPr>
        <a:xfrm>
          <a:off x="426720" y="56863"/>
          <a:ext cx="5974080" cy="590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t>It is necessary and prudent to develop an enduring MOC framework for ESRs</a:t>
          </a:r>
          <a:endParaRPr lang="en-US" sz="2000" kern="1200" dirty="0"/>
        </a:p>
      </dsp:txBody>
      <dsp:txXfrm>
        <a:off x="455541" y="85684"/>
        <a:ext cx="5916438" cy="532758"/>
      </dsp:txXfrm>
    </dsp:sp>
    <dsp:sp modelId="{3BA2AF54-C5EF-4804-ABEB-C3B3FA96992E}">
      <dsp:nvSpPr>
        <dsp:cNvPr id="0" name=""/>
        <dsp:cNvSpPr/>
      </dsp:nvSpPr>
      <dsp:spPr>
        <a:xfrm>
          <a:off x="0" y="2739763"/>
          <a:ext cx="8534400" cy="226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416560" rIns="662364" bIns="142240" numCol="1" spcCol="1270" anchor="t" anchorCtr="0">
          <a:noAutofit/>
        </a:bodyPr>
        <a:lstStyle/>
        <a:p>
          <a:pPr marL="228600" lvl="1" indent="-228600" algn="just" defTabSz="889000">
            <a:lnSpc>
              <a:spcPct val="90000"/>
            </a:lnSpc>
            <a:spcBef>
              <a:spcPct val="0"/>
            </a:spcBef>
            <a:spcAft>
              <a:spcPct val="15000"/>
            </a:spcAft>
            <a:buChar char="•"/>
          </a:pPr>
          <a:r>
            <a:rPr lang="en-US" sz="2000" kern="1200" baseline="0" dirty="0"/>
            <a:t>No silver bullet identified at this point</a:t>
          </a:r>
          <a:endParaRPr lang="en-US" sz="2000" kern="1200" dirty="0"/>
        </a:p>
        <a:p>
          <a:pPr marL="228600" lvl="1" indent="-228600" algn="just" defTabSz="889000">
            <a:lnSpc>
              <a:spcPct val="90000"/>
            </a:lnSpc>
            <a:spcBef>
              <a:spcPct val="0"/>
            </a:spcBef>
            <a:spcAft>
              <a:spcPct val="15000"/>
            </a:spcAft>
            <a:buChar char="•"/>
          </a:pPr>
          <a:r>
            <a:rPr lang="en-US" sz="2000" kern="1200" baseline="0" dirty="0"/>
            <a:t>Over-mitigation can lead to negative operational and efficiency impacts as well as overall fairness and equity concerns</a:t>
          </a:r>
          <a:endParaRPr lang="en-US" sz="2000" kern="1200" dirty="0"/>
        </a:p>
        <a:p>
          <a:pPr marL="228600" lvl="1" indent="-228600" algn="just" defTabSz="889000">
            <a:lnSpc>
              <a:spcPct val="90000"/>
            </a:lnSpc>
            <a:spcBef>
              <a:spcPct val="0"/>
            </a:spcBef>
            <a:spcAft>
              <a:spcPct val="15000"/>
            </a:spcAft>
            <a:buChar char="•"/>
          </a:pPr>
          <a:r>
            <a:rPr lang="en-US" sz="2000" kern="1200" baseline="0" dirty="0"/>
            <a:t>The nature of the issue(s) is likely to evolve with growing ESR capacity and tool and model enhancements</a:t>
          </a:r>
          <a:endParaRPr lang="en-US" sz="2000" kern="1200" dirty="0"/>
        </a:p>
      </dsp:txBody>
      <dsp:txXfrm>
        <a:off x="0" y="2739763"/>
        <a:ext cx="8534400" cy="2268000"/>
      </dsp:txXfrm>
    </dsp:sp>
    <dsp:sp modelId="{21339590-229E-41DB-92E2-0AF47226D5FE}">
      <dsp:nvSpPr>
        <dsp:cNvPr id="0" name=""/>
        <dsp:cNvSpPr/>
      </dsp:nvSpPr>
      <dsp:spPr>
        <a:xfrm>
          <a:off x="426720" y="2444563"/>
          <a:ext cx="5974080" cy="590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89000">
            <a:lnSpc>
              <a:spcPct val="90000"/>
            </a:lnSpc>
            <a:spcBef>
              <a:spcPct val="0"/>
            </a:spcBef>
            <a:spcAft>
              <a:spcPct val="35000"/>
            </a:spcAft>
            <a:buNone/>
          </a:pPr>
          <a:r>
            <a:rPr lang="en-US" sz="2000" kern="1200" baseline="0"/>
            <a:t>But…it is important to get it right</a:t>
          </a:r>
          <a:endParaRPr lang="en-US" sz="2000" kern="1200"/>
        </a:p>
      </dsp:txBody>
      <dsp:txXfrm>
        <a:off x="455541" y="2473384"/>
        <a:ext cx="591643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10/25/2023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Hard to know the cost or opportunity cost for ESRs as you can with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Marginal cost = fuel cost + opportunity cost (thermal generators don’t play in as much)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Multi interval SCED might help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Lead into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Theoretical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assume a system is consistently stressed from say 2pm – 9pm with a peak at 5pm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current setup where batteries limited capacity is not taken into account, a batteries capacity could be deployed as soon as it is needed say at 2pm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this happens the battery could recharge and be deployed again to be available at more times during the stressed time frame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but is recharging and discharging in this time frame really providing any net benefit to the overall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ideal Market friendly scenario for use of ESRs wanting to participate in having their capacity dispatched by SCED would seem to be the ESRs charging at night when it is economical then getting their full available capacity dispatched once during the most needed time of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non ideal scenario would be ESRs charging when economical at night and then setting their EOC to just under the max shadow price and then being dispatched as soon as a constraint is binding. If they purchased power in the DAM to hedge against a high LMP they could then recharge at a price less then their LMP and repeat the cycle. This cyclic discharging and recharging would be hurting the market more then helping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obvious solution to this is ERCOT purchasing the batteries capacity for the day (managing the SOC of ESRs) since we have most visibility on when to utilize ESRs capacity available for dispatch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Are any ESRs actually consistently being used by QSEs as a SCED dispatch asset?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99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Methodology:</a:t>
            </a:r>
          </a:p>
          <a:p>
            <a:pPr marL="171450" indent="-171450">
              <a:buFontTx/>
              <a:buChar char="-"/>
            </a:pPr>
            <a:r>
              <a:rPr lang="en-US"/>
              <a:t>Retrieve Energy Offer Curves for the 17:00 SCED interval of each summer day from 2021, 2022, and 2023.</a:t>
            </a:r>
          </a:p>
          <a:p>
            <a:pPr marL="171450" indent="-171450">
              <a:buFontTx/>
              <a:buChar char="-"/>
            </a:pPr>
            <a:r>
              <a:rPr lang="en-US"/>
              <a:t>For each interval, generate the Aggregate Supply Curve between each ESR’s LASL and HASL, at a $0.05/MWh price resolution.</a:t>
            </a:r>
          </a:p>
          <a:p>
            <a:pPr marL="171450" indent="-171450">
              <a:buFontTx/>
              <a:buChar char="-"/>
            </a:pPr>
            <a:r>
              <a:rPr lang="en-US"/>
              <a:t>Calculate the change in capacity as price increases from $4,900/MWh to $5,001/MWh.</a:t>
            </a:r>
          </a:p>
          <a:p>
            <a:pPr marL="171450" indent="-171450">
              <a:buFontTx/>
              <a:buChar char="-"/>
            </a:pPr>
            <a:r>
              <a:rPr lang="en-US"/>
              <a:t>Average the daily values for each month.</a:t>
            </a:r>
          </a:p>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23575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D268840-BF02-4F0B-BABD-CE6A89A8AAFB}"/>
              </a:ext>
            </a:extLst>
          </p:cNvPr>
          <p:cNvSpPr>
            <a:spLocks noGrp="1"/>
          </p:cNvSpPr>
          <p:nvPr>
            <p:ph type="sldNum" sz="quarter" idx="11"/>
          </p:nvPr>
        </p:nvSpPr>
        <p:spPr>
          <a:xfrm>
            <a:off x="8534400" y="6561138"/>
            <a:ext cx="533400" cy="220662"/>
          </a:xfrm>
          <a:prstGeom prst="rect">
            <a:avLst/>
          </a:prstGeom>
        </p:spPr>
        <p:txBody>
          <a:bodyPr/>
          <a:lstStyle/>
          <a:p>
            <a:fld id="{1D93BD3E-1E9A-4970-A6F7-E7AC52762E0C}" type="slidenum">
              <a:rPr lang="en-US" smtClean="0"/>
              <a:pPr/>
              <a:t>‹#›</a:t>
            </a:fld>
            <a:endParaRPr lang="en-US"/>
          </a:p>
        </p:txBody>
      </p:sp>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6BE4DB42-EF9B-4D22-82BC-F85C20C3C9B0}"/>
              </a:ext>
            </a:extLst>
          </p:cNvPr>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1169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1885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94279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331840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54279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4424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1545525"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2F09399B-141B-4FDF-950C-C47746FA0583}"/>
              </a:ext>
            </a:extLst>
          </p:cNvPr>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553556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181600" cy="3016210"/>
          </a:xfrm>
          <a:prstGeom prst="rect">
            <a:avLst/>
          </a:prstGeom>
          <a:noFill/>
        </p:spPr>
        <p:txBody>
          <a:bodyPr wrap="square" rtlCol="0">
            <a:spAutoFit/>
          </a:bodyPr>
          <a:lstStyle/>
          <a:p>
            <a:r>
              <a:rPr lang="en-US" sz="2400" b="1" dirty="0">
                <a:solidFill>
                  <a:schemeClr val="tx2"/>
                </a:solidFill>
              </a:rPr>
              <a:t>Draft Report: Mitigated Offer Caps for Energy Storage Resources (ESRs)</a:t>
            </a:r>
            <a:endParaRPr lang="en-US" sz="2400" dirty="0">
              <a:solidFill>
                <a:schemeClr val="tx2"/>
              </a:solidFill>
            </a:endParaRPr>
          </a:p>
          <a:p>
            <a:endParaRPr lang="en-US" dirty="0">
              <a:solidFill>
                <a:schemeClr val="tx2"/>
              </a:solidFill>
            </a:endParaRPr>
          </a:p>
          <a:p>
            <a:r>
              <a:rPr lang="en-US" sz="2000" i="1" dirty="0">
                <a:solidFill>
                  <a:schemeClr val="tx2"/>
                </a:solidFill>
              </a:rPr>
              <a:t>Ryan King</a:t>
            </a:r>
          </a:p>
          <a:p>
            <a:r>
              <a:rPr lang="en-US" sz="2000" dirty="0">
                <a:solidFill>
                  <a:schemeClr val="tx2"/>
                </a:solidFill>
              </a:rPr>
              <a:t>ERCOT</a:t>
            </a:r>
          </a:p>
          <a:p>
            <a:endParaRPr lang="en-US" sz="2000" dirty="0">
              <a:solidFill>
                <a:schemeClr val="tx2"/>
              </a:solidFill>
            </a:endParaRPr>
          </a:p>
          <a:p>
            <a:r>
              <a:rPr lang="en-US" sz="2000" dirty="0">
                <a:solidFill>
                  <a:schemeClr val="tx2"/>
                </a:solidFill>
              </a:rPr>
              <a:t>WMS</a:t>
            </a:r>
          </a:p>
          <a:p>
            <a:r>
              <a:rPr lang="en-US" sz="2000" dirty="0">
                <a:solidFill>
                  <a:schemeClr val="tx2"/>
                </a:solidFill>
              </a:rPr>
              <a:t>Nov. 1, 2023</a:t>
            </a:r>
          </a:p>
        </p:txBody>
      </p:sp>
    </p:spTree>
    <p:extLst>
      <p:ext uri="{BB962C8B-B14F-4D97-AF65-F5344CB8AC3E}">
        <p14:creationId xmlns:p14="http://schemas.microsoft.com/office/powerpoint/2010/main" val="319320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FA36-B4D0-111B-6EB2-BF194D36D782}"/>
              </a:ext>
            </a:extLst>
          </p:cNvPr>
          <p:cNvSpPr>
            <a:spLocks noGrp="1"/>
          </p:cNvSpPr>
          <p:nvPr>
            <p:ph type="title"/>
          </p:nvPr>
        </p:nvSpPr>
        <p:spPr/>
        <p:txBody>
          <a:bodyPr/>
          <a:lstStyle/>
          <a:p>
            <a:r>
              <a:rPr lang="en-US" dirty="0"/>
              <a:t>There is a large difference in mitigated intervals between Resources</a:t>
            </a:r>
            <a:endParaRPr lang="en-US" dirty="0">
              <a:solidFill>
                <a:schemeClr val="accent3"/>
              </a:solidFill>
            </a:endParaRPr>
          </a:p>
        </p:txBody>
      </p:sp>
      <p:sp>
        <p:nvSpPr>
          <p:cNvPr id="4" name="Slide Number Placeholder 3">
            <a:extLst>
              <a:ext uri="{FF2B5EF4-FFF2-40B4-BE49-F238E27FC236}">
                <a16:creationId xmlns:a16="http://schemas.microsoft.com/office/drawing/2014/main" id="{2AB9E666-6636-FFC4-EB14-16AD81709CA6}"/>
              </a:ext>
            </a:extLst>
          </p:cNvPr>
          <p:cNvSpPr>
            <a:spLocks noGrp="1"/>
          </p:cNvSpPr>
          <p:nvPr>
            <p:ph type="sldNum" sz="quarter" idx="4"/>
          </p:nvPr>
        </p:nvSpPr>
        <p:spPr/>
        <p:txBody>
          <a:bodyPr/>
          <a:lstStyle/>
          <a:p>
            <a:fld id="{1D93BD3E-1E9A-4970-A6F7-E7AC52762E0C}" type="slidenum">
              <a:rPr lang="en-US" smtClean="0"/>
              <a:pPr/>
              <a:t>10</a:t>
            </a:fld>
            <a:endParaRPr lang="en-US"/>
          </a:p>
        </p:txBody>
      </p:sp>
      <p:graphicFrame>
        <p:nvGraphicFramePr>
          <p:cNvPr id="3" name="Chart 2">
            <a:extLst>
              <a:ext uri="{FF2B5EF4-FFF2-40B4-BE49-F238E27FC236}">
                <a16:creationId xmlns:a16="http://schemas.microsoft.com/office/drawing/2014/main" id="{E0CBA482-B959-0DF6-9343-A3F613FFBDC2}"/>
              </a:ext>
            </a:extLst>
          </p:cNvPr>
          <p:cNvGraphicFramePr>
            <a:graphicFrameLocks/>
          </p:cNvGraphicFramePr>
          <p:nvPr/>
        </p:nvGraphicFramePr>
        <p:xfrm>
          <a:off x="381000" y="1386682"/>
          <a:ext cx="8604380" cy="4678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261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FA36-B4D0-111B-6EB2-BF194D36D782}"/>
              </a:ext>
            </a:extLst>
          </p:cNvPr>
          <p:cNvSpPr>
            <a:spLocks noGrp="1"/>
          </p:cNvSpPr>
          <p:nvPr>
            <p:ph type="title"/>
          </p:nvPr>
        </p:nvSpPr>
        <p:spPr/>
        <p:txBody>
          <a:bodyPr/>
          <a:lstStyle/>
          <a:p>
            <a:r>
              <a:rPr lang="en-US" dirty="0"/>
              <a:t>Offers are changed more frequently during evenings and since April 2023</a:t>
            </a:r>
          </a:p>
        </p:txBody>
      </p:sp>
      <p:sp>
        <p:nvSpPr>
          <p:cNvPr id="4" name="Slide Number Placeholder 3">
            <a:extLst>
              <a:ext uri="{FF2B5EF4-FFF2-40B4-BE49-F238E27FC236}">
                <a16:creationId xmlns:a16="http://schemas.microsoft.com/office/drawing/2014/main" id="{2AB9E666-6636-FFC4-EB14-16AD81709CA6}"/>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6" name="Content Placeholder 5">
            <a:extLst>
              <a:ext uri="{FF2B5EF4-FFF2-40B4-BE49-F238E27FC236}">
                <a16:creationId xmlns:a16="http://schemas.microsoft.com/office/drawing/2014/main" id="{3D434AE6-3270-C166-CF14-00C0A2C2FE04}"/>
              </a:ext>
            </a:extLst>
          </p:cNvPr>
          <p:cNvPicPr>
            <a:picLocks noGrp="1" noChangeAspect="1"/>
          </p:cNvPicPr>
          <p:nvPr>
            <p:ph idx="1"/>
          </p:nvPr>
        </p:nvPicPr>
        <p:blipFill rotWithShape="1">
          <a:blip r:embed="rId2"/>
          <a:srcRect t="14983" b="11606"/>
          <a:stretch/>
        </p:blipFill>
        <p:spPr>
          <a:xfrm>
            <a:off x="209724" y="1386681"/>
            <a:ext cx="8400876" cy="4625349"/>
          </a:xfrm>
          <a:prstGeom prst="rect">
            <a:avLst/>
          </a:prstGeom>
        </p:spPr>
      </p:pic>
    </p:spTree>
    <p:extLst>
      <p:ext uri="{BB962C8B-B14F-4D97-AF65-F5344CB8AC3E}">
        <p14:creationId xmlns:p14="http://schemas.microsoft.com/office/powerpoint/2010/main" val="329228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FA36-B4D0-111B-6EB2-BF194D36D782}"/>
              </a:ext>
            </a:extLst>
          </p:cNvPr>
          <p:cNvSpPr>
            <a:spLocks noGrp="1"/>
          </p:cNvSpPr>
          <p:nvPr>
            <p:ph type="title"/>
          </p:nvPr>
        </p:nvSpPr>
        <p:spPr/>
        <p:txBody>
          <a:bodyPr/>
          <a:lstStyle/>
          <a:p>
            <a:r>
              <a:rPr lang="en-US" dirty="0"/>
              <a:t>Intra-hour offer changes follow a similar trend </a:t>
            </a:r>
          </a:p>
        </p:txBody>
      </p:sp>
      <p:sp>
        <p:nvSpPr>
          <p:cNvPr id="4" name="Slide Number Placeholder 3">
            <a:extLst>
              <a:ext uri="{FF2B5EF4-FFF2-40B4-BE49-F238E27FC236}">
                <a16:creationId xmlns:a16="http://schemas.microsoft.com/office/drawing/2014/main" id="{2AB9E666-6636-FFC4-EB14-16AD81709CA6}"/>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6" name="Content Placeholder 5">
            <a:extLst>
              <a:ext uri="{FF2B5EF4-FFF2-40B4-BE49-F238E27FC236}">
                <a16:creationId xmlns:a16="http://schemas.microsoft.com/office/drawing/2014/main" id="{2B3C56A1-07BA-78F2-18BB-8F242F8051EA}"/>
              </a:ext>
            </a:extLst>
          </p:cNvPr>
          <p:cNvPicPr>
            <a:picLocks noGrp="1" noChangeAspect="1"/>
          </p:cNvPicPr>
          <p:nvPr>
            <p:ph idx="1"/>
          </p:nvPr>
        </p:nvPicPr>
        <p:blipFill rotWithShape="1">
          <a:blip r:embed="rId2"/>
          <a:srcRect t="12474" b="11861"/>
          <a:stretch/>
        </p:blipFill>
        <p:spPr>
          <a:xfrm>
            <a:off x="213987" y="1291906"/>
            <a:ext cx="8396613" cy="4764946"/>
          </a:xfrm>
          <a:prstGeom prst="rect">
            <a:avLst/>
          </a:prstGeom>
        </p:spPr>
      </p:pic>
    </p:spTree>
    <p:extLst>
      <p:ext uri="{BB962C8B-B14F-4D97-AF65-F5344CB8AC3E}">
        <p14:creationId xmlns:p14="http://schemas.microsoft.com/office/powerpoint/2010/main" val="11001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3220"/>
          </a:xfrm>
        </p:spPr>
        <p:txBody>
          <a:bodyPr>
            <a:spAutoFit/>
          </a:bodyPr>
          <a:lstStyle/>
          <a:p>
            <a:r>
              <a:rPr lang="en-US" dirty="0"/>
              <a:t>ESR Capacity Offered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sp>
        <p:nvSpPr>
          <p:cNvPr id="7" name="Content Placeholder 2"/>
          <p:cNvSpPr>
            <a:spLocks noGrp="1"/>
          </p:cNvSpPr>
          <p:nvPr>
            <p:ph idx="1"/>
          </p:nvPr>
        </p:nvSpPr>
        <p:spPr>
          <a:xfrm>
            <a:off x="381000" y="5486400"/>
            <a:ext cx="8153400" cy="685800"/>
          </a:xfrm>
        </p:spPr>
        <p:txBody>
          <a:bodyPr/>
          <a:lstStyle/>
          <a:p>
            <a:pPr marL="0" indent="0" algn="just">
              <a:buNone/>
            </a:pPr>
            <a:r>
              <a:rPr lang="en-US" sz="1500">
                <a:solidFill>
                  <a:schemeClr val="tx2"/>
                </a:solidFill>
              </a:rPr>
              <a:t> </a:t>
            </a:r>
          </a:p>
        </p:txBody>
      </p:sp>
      <p:graphicFrame>
        <p:nvGraphicFramePr>
          <p:cNvPr id="3" name="Chart 2">
            <a:extLst>
              <a:ext uri="{FF2B5EF4-FFF2-40B4-BE49-F238E27FC236}">
                <a16:creationId xmlns:a16="http://schemas.microsoft.com/office/drawing/2014/main" id="{64C61D00-E6A6-0A7F-7C31-17F80DF177FA}"/>
              </a:ext>
            </a:extLst>
          </p:cNvPr>
          <p:cNvGraphicFramePr>
            <a:graphicFrameLocks/>
          </p:cNvGraphicFramePr>
          <p:nvPr/>
        </p:nvGraphicFramePr>
        <p:xfrm>
          <a:off x="381000" y="806819"/>
          <a:ext cx="8300776" cy="5055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96DF5F9-B157-A2ED-D618-53C49D900063}"/>
              </a:ext>
            </a:extLst>
          </p:cNvPr>
          <p:cNvSpPr txBox="1"/>
          <p:nvPr/>
        </p:nvSpPr>
        <p:spPr>
          <a:xfrm>
            <a:off x="721453" y="5710535"/>
            <a:ext cx="7812947" cy="461665"/>
          </a:xfrm>
          <a:prstGeom prst="rect">
            <a:avLst/>
          </a:prstGeom>
          <a:noFill/>
        </p:spPr>
        <p:txBody>
          <a:bodyPr wrap="square" rtlCol="0">
            <a:spAutoFit/>
          </a:bodyPr>
          <a:lstStyle/>
          <a:p>
            <a:pPr algn="just"/>
            <a:r>
              <a:rPr lang="en-US" sz="1200" i="1" dirty="0">
                <a:solidFill>
                  <a:schemeClr val="tx2"/>
                </a:solidFill>
              </a:rPr>
              <a:t>Note: The System-Wide Offer Cap was $2,000/MWh during Summer 2021, making it impossible for any Resource to offer above $4,900/MWh during that period.</a:t>
            </a:r>
          </a:p>
        </p:txBody>
      </p:sp>
    </p:spTree>
    <p:extLst>
      <p:ext uri="{BB962C8B-B14F-4D97-AF65-F5344CB8AC3E}">
        <p14:creationId xmlns:p14="http://schemas.microsoft.com/office/powerpoint/2010/main" val="88306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41C8-1E32-62F9-D97A-FB4E2959D18C}"/>
              </a:ext>
            </a:extLst>
          </p:cNvPr>
          <p:cNvSpPr>
            <a:spLocks noGrp="1"/>
          </p:cNvSpPr>
          <p:nvPr>
            <p:ph type="title"/>
          </p:nvPr>
        </p:nvSpPr>
        <p:spPr/>
        <p:txBody>
          <a:bodyPr/>
          <a:lstStyle/>
          <a:p>
            <a:r>
              <a:rPr lang="en-US" dirty="0"/>
              <a:t>Key Observations</a:t>
            </a:r>
          </a:p>
        </p:txBody>
      </p:sp>
      <p:sp>
        <p:nvSpPr>
          <p:cNvPr id="3" name="Content Placeholder 2">
            <a:extLst>
              <a:ext uri="{FF2B5EF4-FFF2-40B4-BE49-F238E27FC236}">
                <a16:creationId xmlns:a16="http://schemas.microsoft.com/office/drawing/2014/main" id="{B7B94FE8-E988-5B23-EC37-CF9AB9F3F9A4}"/>
              </a:ext>
            </a:extLst>
          </p:cNvPr>
          <p:cNvSpPr>
            <a:spLocks noGrp="1"/>
          </p:cNvSpPr>
          <p:nvPr>
            <p:ph idx="1"/>
          </p:nvPr>
        </p:nvSpPr>
        <p:spPr>
          <a:xfrm>
            <a:off x="304800" y="1092915"/>
            <a:ext cx="8534400" cy="4319832"/>
          </a:xfrm>
        </p:spPr>
        <p:txBody>
          <a:bodyPr/>
          <a:lstStyle/>
          <a:p>
            <a:pPr algn="just">
              <a:spcBef>
                <a:spcPts val="600"/>
              </a:spcBef>
              <a:spcAft>
                <a:spcPts val="600"/>
              </a:spcAft>
            </a:pPr>
            <a:r>
              <a:rPr lang="en-US" sz="2400" dirty="0"/>
              <a:t>For ESRs, marginal “fuel” cost is less important than opportunity cost, which may need to be regularly adjusted to reflect:</a:t>
            </a:r>
          </a:p>
          <a:p>
            <a:pPr lvl="1" algn="just">
              <a:spcBef>
                <a:spcPts val="600"/>
              </a:spcBef>
              <a:spcAft>
                <a:spcPts val="600"/>
              </a:spcAft>
            </a:pPr>
            <a:r>
              <a:rPr lang="en-US" sz="2000" dirty="0"/>
              <a:t>Future price expectations to ensure optimal charging and discharging (for the resource and the system)</a:t>
            </a:r>
          </a:p>
          <a:p>
            <a:pPr lvl="1" algn="just">
              <a:spcBef>
                <a:spcPts val="600"/>
              </a:spcBef>
              <a:spcAft>
                <a:spcPts val="600"/>
              </a:spcAft>
            </a:pPr>
            <a:r>
              <a:rPr lang="en-US" sz="2000" dirty="0"/>
              <a:t>Need to preserve sufficient SOC to meet future obligations</a:t>
            </a:r>
          </a:p>
          <a:p>
            <a:pPr algn="just">
              <a:spcBef>
                <a:spcPts val="600"/>
              </a:spcBef>
              <a:spcAft>
                <a:spcPts val="600"/>
              </a:spcAft>
            </a:pPr>
            <a:r>
              <a:rPr lang="en-US" sz="2400" dirty="0"/>
              <a:t>Opportunity cost is not always straightforward and can change based on changing expectations.</a:t>
            </a:r>
            <a:endParaRPr lang="en-US" sz="2000" dirty="0"/>
          </a:p>
          <a:p>
            <a:pPr algn="just">
              <a:spcBef>
                <a:spcPts val="600"/>
              </a:spcBef>
              <a:spcAft>
                <a:spcPts val="600"/>
              </a:spcAft>
            </a:pPr>
            <a:r>
              <a:rPr lang="en-US" sz="2400" dirty="0"/>
              <a:t>At the same time, opportunity cost offers may prevent SCED from being able to utilize ESR capacity to help resolve congestion in some situations.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9072F3E-94F5-8F8B-24D8-AC2FE764E4E7}"/>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376353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2946-D674-BF02-3746-5758967277D4}"/>
              </a:ext>
            </a:extLst>
          </p:cNvPr>
          <p:cNvSpPr>
            <a:spLocks noGrp="1"/>
          </p:cNvSpPr>
          <p:nvPr>
            <p:ph type="ctrTitle"/>
          </p:nvPr>
        </p:nvSpPr>
        <p:spPr/>
        <p:txBody>
          <a:bodyPr/>
          <a:lstStyle/>
          <a:p>
            <a:r>
              <a:rPr lang="en-US" dirty="0"/>
              <a:t>Review of Different Frameworks</a:t>
            </a:r>
          </a:p>
        </p:txBody>
      </p:sp>
      <p:sp>
        <p:nvSpPr>
          <p:cNvPr id="5" name="Subtitle 4">
            <a:extLst>
              <a:ext uri="{FF2B5EF4-FFF2-40B4-BE49-F238E27FC236}">
                <a16:creationId xmlns:a16="http://schemas.microsoft.com/office/drawing/2014/main" id="{C55B6F5E-FB23-1752-A819-4070EEF5DBE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C3B73A2-6DA0-783D-DF63-47BF13A23CA9}"/>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310791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3C69-1504-1471-5438-F414CBB5FEF3}"/>
              </a:ext>
            </a:extLst>
          </p:cNvPr>
          <p:cNvSpPr>
            <a:spLocks noGrp="1"/>
          </p:cNvSpPr>
          <p:nvPr>
            <p:ph type="title"/>
          </p:nvPr>
        </p:nvSpPr>
        <p:spPr/>
        <p:txBody>
          <a:bodyPr/>
          <a:lstStyle/>
          <a:p>
            <a:r>
              <a:rPr lang="en-US" dirty="0"/>
              <a:t>Frameworks Reviewed</a:t>
            </a:r>
          </a:p>
        </p:txBody>
      </p:sp>
      <p:sp>
        <p:nvSpPr>
          <p:cNvPr id="3" name="Content Placeholder 2">
            <a:extLst>
              <a:ext uri="{FF2B5EF4-FFF2-40B4-BE49-F238E27FC236}">
                <a16:creationId xmlns:a16="http://schemas.microsoft.com/office/drawing/2014/main" id="{35CB72C8-03B1-E0C1-C776-37CB572BEB13}"/>
              </a:ext>
            </a:extLst>
          </p:cNvPr>
          <p:cNvSpPr>
            <a:spLocks noGrp="1"/>
          </p:cNvSpPr>
          <p:nvPr>
            <p:ph idx="1"/>
          </p:nvPr>
        </p:nvSpPr>
        <p:spPr>
          <a:xfrm>
            <a:off x="304800" y="1499533"/>
            <a:ext cx="8534400" cy="4319832"/>
          </a:xfrm>
        </p:spPr>
        <p:txBody>
          <a:bodyPr/>
          <a:lstStyle/>
          <a:p>
            <a:pPr algn="just">
              <a:spcBef>
                <a:spcPts val="600"/>
              </a:spcBef>
              <a:spcAft>
                <a:spcPts val="600"/>
              </a:spcAft>
            </a:pPr>
            <a:r>
              <a:rPr lang="en-US" sz="2400" dirty="0"/>
              <a:t>ERCOT and CMWG stakeholders reviewed different frameworks to help inform the design of a future MOC.</a:t>
            </a:r>
          </a:p>
          <a:p>
            <a:pPr algn="just">
              <a:spcBef>
                <a:spcPts val="600"/>
              </a:spcBef>
              <a:spcAft>
                <a:spcPts val="600"/>
              </a:spcAft>
            </a:pPr>
            <a:r>
              <a:rPr lang="en-US" sz="2400" dirty="0"/>
              <a:t>CAISO Default Energy Bid for ESRs</a:t>
            </a:r>
          </a:p>
          <a:p>
            <a:pPr lvl="1" algn="just">
              <a:spcBef>
                <a:spcPts val="600"/>
              </a:spcBef>
              <a:spcAft>
                <a:spcPts val="600"/>
              </a:spcAft>
            </a:pPr>
            <a:r>
              <a:rPr lang="en-US" sz="2000" dirty="0"/>
              <a:t>Most advanced market in terms of ESR participation and the most comprehensive MOC design elements</a:t>
            </a:r>
          </a:p>
          <a:p>
            <a:pPr algn="just">
              <a:spcBef>
                <a:spcPts val="600"/>
              </a:spcBef>
              <a:spcAft>
                <a:spcPts val="600"/>
              </a:spcAft>
            </a:pPr>
            <a:r>
              <a:rPr lang="en-US" sz="2400" dirty="0"/>
              <a:t>NPRR 826 Option</a:t>
            </a:r>
          </a:p>
          <a:p>
            <a:pPr lvl="1" algn="just">
              <a:spcBef>
                <a:spcPts val="600"/>
              </a:spcBef>
              <a:spcAft>
                <a:spcPts val="600"/>
              </a:spcAft>
            </a:pPr>
            <a:r>
              <a:rPr lang="en-US" sz="2000" dirty="0"/>
              <a:t>Review concepts around MOC for Reliability Must Run (RMR) resources to determine what may be instructive for a MOC for ESRs</a:t>
            </a:r>
          </a:p>
          <a:p>
            <a:endParaRPr lang="en-US" dirty="0"/>
          </a:p>
        </p:txBody>
      </p:sp>
      <p:sp>
        <p:nvSpPr>
          <p:cNvPr id="4" name="Slide Number Placeholder 3">
            <a:extLst>
              <a:ext uri="{FF2B5EF4-FFF2-40B4-BE49-F238E27FC236}">
                <a16:creationId xmlns:a16="http://schemas.microsoft.com/office/drawing/2014/main" id="{1D9197B2-0660-01DE-20C1-24475DFFC0A4}"/>
              </a:ext>
            </a:extLst>
          </p:cNvPr>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9183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95A62F-4EEA-E90F-0162-642EC451B4AD}"/>
              </a:ext>
            </a:extLst>
          </p:cNvPr>
          <p:cNvSpPr>
            <a:spLocks noGrp="1"/>
          </p:cNvSpPr>
          <p:nvPr>
            <p:ph type="title"/>
          </p:nvPr>
        </p:nvSpPr>
        <p:spPr/>
        <p:txBody>
          <a:bodyPr/>
          <a:lstStyle/>
          <a:p>
            <a:r>
              <a:rPr lang="en-US" dirty="0"/>
              <a:t>CAISO Default Energy Bid (DEB) Components</a:t>
            </a:r>
            <a:br>
              <a:rPr lang="en-US" dirty="0"/>
            </a:br>
            <a:endParaRPr lang="en-US" dirty="0"/>
          </a:p>
        </p:txBody>
      </p:sp>
      <p:sp>
        <p:nvSpPr>
          <p:cNvPr id="9" name="Content Placeholder 8">
            <a:extLst>
              <a:ext uri="{FF2B5EF4-FFF2-40B4-BE49-F238E27FC236}">
                <a16:creationId xmlns:a16="http://schemas.microsoft.com/office/drawing/2014/main" id="{931D97F7-2BD4-204A-AB59-6B17E9ACB139}"/>
              </a:ext>
            </a:extLst>
          </p:cNvPr>
          <p:cNvSpPr>
            <a:spLocks noGrp="1"/>
          </p:cNvSpPr>
          <p:nvPr>
            <p:ph idx="1"/>
          </p:nvPr>
        </p:nvSpPr>
        <p:spPr>
          <a:xfrm>
            <a:off x="304800" y="1269084"/>
            <a:ext cx="8534400" cy="4319832"/>
          </a:xfrm>
        </p:spPr>
        <p:txBody>
          <a:bodyPr/>
          <a:lstStyle/>
          <a:p>
            <a:pPr algn="just">
              <a:spcBef>
                <a:spcPts val="600"/>
              </a:spcBef>
              <a:spcAft>
                <a:spcPts val="600"/>
              </a:spcAft>
            </a:pPr>
            <a:r>
              <a:rPr lang="en-US" sz="2000" dirty="0"/>
              <a:t>The DEB for ESRs in both the day-ahead and real-time markets is the higher of:</a:t>
            </a:r>
          </a:p>
          <a:p>
            <a:pPr lvl="1" algn="just">
              <a:spcBef>
                <a:spcPts val="600"/>
              </a:spcBef>
              <a:spcAft>
                <a:spcPts val="600"/>
              </a:spcAft>
            </a:pPr>
            <a:r>
              <a:rPr lang="en-US" sz="2000" b="1" dirty="0"/>
              <a:t>Energy Cost</a:t>
            </a:r>
            <a:r>
              <a:rPr lang="en-US" sz="2000" dirty="0"/>
              <a:t>: The day-ahead market average LMP for the lowest priced hours of the day (corresponding charge duration) +</a:t>
            </a:r>
          </a:p>
          <a:p>
            <a:pPr lvl="1" algn="just">
              <a:spcBef>
                <a:spcPts val="600"/>
              </a:spcBef>
              <a:spcAft>
                <a:spcPts val="600"/>
              </a:spcAft>
            </a:pPr>
            <a:r>
              <a:rPr lang="en-US" sz="2000" b="1" dirty="0"/>
              <a:t>Marginal Cost</a:t>
            </a:r>
            <a:r>
              <a:rPr lang="en-US" sz="2000" dirty="0"/>
              <a:t>: to charge and discharge (cycling, cell degradation) +</a:t>
            </a:r>
          </a:p>
          <a:p>
            <a:pPr lvl="1" algn="just">
              <a:spcBef>
                <a:spcPts val="600"/>
              </a:spcBef>
              <a:spcAft>
                <a:spcPts val="600"/>
              </a:spcAft>
            </a:pPr>
            <a:r>
              <a:rPr lang="en-US" sz="2000" b="1" dirty="0"/>
              <a:t>Opportunity Cost</a:t>
            </a:r>
            <a:r>
              <a:rPr lang="en-US" sz="2000" dirty="0"/>
              <a:t>: measured at the highest priced hours of the day (corresponding to discharge duration)</a:t>
            </a:r>
          </a:p>
          <a:p>
            <a:pPr lvl="2" algn="just">
              <a:spcBef>
                <a:spcPts val="600"/>
              </a:spcBef>
              <a:spcAft>
                <a:spcPts val="600"/>
              </a:spcAft>
            </a:pPr>
            <a:r>
              <a:rPr lang="en-US" sz="1600" dirty="0"/>
              <a:t>E.g., for 4-hour battery, use prices from 4</a:t>
            </a:r>
            <a:r>
              <a:rPr lang="en-US" sz="1600" baseline="30000" dirty="0"/>
              <a:t>th</a:t>
            </a:r>
            <a:r>
              <a:rPr lang="en-US" sz="1600" dirty="0"/>
              <a:t> highest hour of the day from day-ahead market</a:t>
            </a:r>
          </a:p>
          <a:p>
            <a:pPr algn="just">
              <a:spcBef>
                <a:spcPts val="600"/>
              </a:spcBef>
              <a:spcAft>
                <a:spcPts val="600"/>
              </a:spcAft>
            </a:pPr>
            <a:r>
              <a:rPr lang="en-US" sz="2000" dirty="0"/>
              <a:t>10% scaling factor is included in the calculation to account for variation between day-ahead and real-time prices</a:t>
            </a:r>
          </a:p>
          <a:p>
            <a:endParaRPr lang="en-US" dirty="0"/>
          </a:p>
        </p:txBody>
      </p:sp>
      <p:sp>
        <p:nvSpPr>
          <p:cNvPr id="2" name="Slide Number Placeholder 1">
            <a:extLst>
              <a:ext uri="{FF2B5EF4-FFF2-40B4-BE49-F238E27FC236}">
                <a16:creationId xmlns:a16="http://schemas.microsoft.com/office/drawing/2014/main" id="{87FE1B9F-46A4-27F8-774E-89FFC661BB44}"/>
              </a:ext>
            </a:extLst>
          </p:cNvPr>
          <p:cNvSpPr>
            <a:spLocks noGrp="1"/>
          </p:cNvSpPr>
          <p:nvPr>
            <p:ph type="sldNum" sz="quarter" idx="4"/>
          </p:nvPr>
        </p:nvSpPr>
        <p:spPr/>
        <p:txBody>
          <a:bodyPr/>
          <a:lstStyle/>
          <a:p>
            <a:fld id="{0E7085C4-D6A8-46D9-A1BA-F87C2DEFFCDB}" type="slidenum">
              <a:rPr lang="en-US" smtClean="0"/>
              <a:pPr/>
              <a:t>17</a:t>
            </a:fld>
            <a:endParaRPr lang="en-US" dirty="0"/>
          </a:p>
        </p:txBody>
      </p:sp>
    </p:spTree>
    <p:extLst>
      <p:ext uri="{BB962C8B-B14F-4D97-AF65-F5344CB8AC3E}">
        <p14:creationId xmlns:p14="http://schemas.microsoft.com/office/powerpoint/2010/main" val="168664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0F7A-76DF-F571-4DCD-00470F83AD08}"/>
              </a:ext>
            </a:extLst>
          </p:cNvPr>
          <p:cNvSpPr>
            <a:spLocks noGrp="1"/>
          </p:cNvSpPr>
          <p:nvPr>
            <p:ph type="title"/>
          </p:nvPr>
        </p:nvSpPr>
        <p:spPr/>
        <p:txBody>
          <a:bodyPr/>
          <a:lstStyle/>
          <a:p>
            <a:r>
              <a:rPr lang="en-US" dirty="0"/>
              <a:t>Application of “NPRR 826” Framework</a:t>
            </a:r>
          </a:p>
        </p:txBody>
      </p:sp>
      <p:sp>
        <p:nvSpPr>
          <p:cNvPr id="3" name="Content Placeholder 2">
            <a:extLst>
              <a:ext uri="{FF2B5EF4-FFF2-40B4-BE49-F238E27FC236}">
                <a16:creationId xmlns:a16="http://schemas.microsoft.com/office/drawing/2014/main" id="{A5B99268-3081-FD7A-343B-DC864A00F907}"/>
              </a:ext>
            </a:extLst>
          </p:cNvPr>
          <p:cNvSpPr>
            <a:spLocks noGrp="1"/>
          </p:cNvSpPr>
          <p:nvPr>
            <p:ph idx="1"/>
          </p:nvPr>
        </p:nvSpPr>
        <p:spPr/>
        <p:txBody>
          <a:bodyPr/>
          <a:lstStyle/>
          <a:p>
            <a:pPr algn="just">
              <a:spcBef>
                <a:spcPts val="600"/>
              </a:spcBef>
              <a:spcAft>
                <a:spcPts val="600"/>
              </a:spcAft>
            </a:pPr>
            <a:r>
              <a:rPr lang="en-US" sz="2000" dirty="0"/>
              <a:t>NPRR 826 establishes a MOC methodology for RMR resources based on a “last in line” concept.</a:t>
            </a:r>
          </a:p>
          <a:p>
            <a:pPr algn="just">
              <a:spcBef>
                <a:spcPts val="600"/>
              </a:spcBef>
              <a:spcAft>
                <a:spcPts val="600"/>
              </a:spcAft>
            </a:pPr>
            <a:r>
              <a:rPr lang="en-US" sz="2000" dirty="0"/>
              <a:t>MOC for RMR resources is set higher than all non-RMR resources but below the shadow price cap.</a:t>
            </a:r>
          </a:p>
          <a:p>
            <a:pPr algn="just">
              <a:spcBef>
                <a:spcPts val="600"/>
              </a:spcBef>
              <a:spcAft>
                <a:spcPts val="600"/>
              </a:spcAft>
            </a:pPr>
            <a:r>
              <a:rPr lang="en-US" sz="2000" dirty="0"/>
              <a:t>Allows RMR resources with a helping shift factor to be dispatched to solve a constraint while minimizing impact to competitive market outcomes.</a:t>
            </a:r>
          </a:p>
          <a:p>
            <a:pPr algn="just">
              <a:spcBef>
                <a:spcPts val="600"/>
              </a:spcBef>
              <a:spcAft>
                <a:spcPts val="600"/>
              </a:spcAft>
            </a:pPr>
            <a:r>
              <a:rPr lang="en-US" sz="2000" dirty="0"/>
              <a:t>Application to ESRs</a:t>
            </a:r>
          </a:p>
          <a:p>
            <a:pPr lvl="1" algn="just">
              <a:spcBef>
                <a:spcPts val="600"/>
              </a:spcBef>
              <a:spcAft>
                <a:spcPts val="600"/>
              </a:spcAft>
            </a:pPr>
            <a:r>
              <a:rPr lang="en-US" sz="2000" dirty="0"/>
              <a:t>In cases where an ESR has a significant helping shift factor, the derived MOC would be just high enough to allow the ESR to be dispatched by SCED if necessary. </a:t>
            </a:r>
          </a:p>
          <a:p>
            <a:pPr lvl="1"/>
            <a:endParaRPr lang="en-US" dirty="0"/>
          </a:p>
        </p:txBody>
      </p:sp>
      <p:sp>
        <p:nvSpPr>
          <p:cNvPr id="4" name="Slide Number Placeholder 3">
            <a:extLst>
              <a:ext uri="{FF2B5EF4-FFF2-40B4-BE49-F238E27FC236}">
                <a16:creationId xmlns:a16="http://schemas.microsoft.com/office/drawing/2014/main" id="{3394A962-0FAB-7A60-24E0-EEB169E4CD8A}"/>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44934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1D0506-1A0E-70D6-9B4D-EBF554DD036B}"/>
              </a:ext>
            </a:extLst>
          </p:cNvPr>
          <p:cNvSpPr>
            <a:spLocks noGrp="1"/>
          </p:cNvSpPr>
          <p:nvPr>
            <p:ph type="sldNum" sz="quarter" idx="10"/>
          </p:nvPr>
        </p:nvSpPr>
        <p:spPr/>
        <p:txBody>
          <a:bodyPr/>
          <a:lstStyle/>
          <a:p>
            <a:fld id="{1D93BD3E-1E9A-4970-A6F7-E7AC52762E0C}" type="slidenum">
              <a:rPr lang="en-US" smtClean="0"/>
              <a:pPr/>
              <a:t>19</a:t>
            </a:fld>
            <a:endParaRPr lang="en-US"/>
          </a:p>
        </p:txBody>
      </p:sp>
      <p:graphicFrame>
        <p:nvGraphicFramePr>
          <p:cNvPr id="10" name="Table 10">
            <a:extLst>
              <a:ext uri="{FF2B5EF4-FFF2-40B4-BE49-F238E27FC236}">
                <a16:creationId xmlns:a16="http://schemas.microsoft.com/office/drawing/2014/main" id="{ECEBB40C-7CF1-2E28-6FB4-1A15D67D32AC}"/>
              </a:ext>
            </a:extLst>
          </p:cNvPr>
          <p:cNvGraphicFramePr>
            <a:graphicFrameLocks noGrp="1"/>
          </p:cNvGraphicFramePr>
          <p:nvPr>
            <p:ph idx="13"/>
            <p:extLst>
              <p:ext uri="{D42A27DB-BD31-4B8C-83A1-F6EECF244321}">
                <p14:modId xmlns:p14="http://schemas.microsoft.com/office/powerpoint/2010/main" val="3248888624"/>
              </p:ext>
            </p:extLst>
          </p:nvPr>
        </p:nvGraphicFramePr>
        <p:xfrm>
          <a:off x="3598876" y="1851637"/>
          <a:ext cx="5134440" cy="2963642"/>
        </p:xfrm>
        <a:graphic>
          <a:graphicData uri="http://schemas.openxmlformats.org/drawingml/2006/table">
            <a:tbl>
              <a:tblPr firstRow="1" bandRow="1">
                <a:tableStyleId>{5C22544A-7EE6-4342-B048-85BDC9FD1C3A}</a:tableStyleId>
              </a:tblPr>
              <a:tblGrid>
                <a:gridCol w="855740">
                  <a:extLst>
                    <a:ext uri="{9D8B030D-6E8A-4147-A177-3AD203B41FA5}">
                      <a16:colId xmlns:a16="http://schemas.microsoft.com/office/drawing/2014/main" val="3561962199"/>
                    </a:ext>
                  </a:extLst>
                </a:gridCol>
                <a:gridCol w="855740">
                  <a:extLst>
                    <a:ext uri="{9D8B030D-6E8A-4147-A177-3AD203B41FA5}">
                      <a16:colId xmlns:a16="http://schemas.microsoft.com/office/drawing/2014/main" val="37613615"/>
                    </a:ext>
                  </a:extLst>
                </a:gridCol>
                <a:gridCol w="855740">
                  <a:extLst>
                    <a:ext uri="{9D8B030D-6E8A-4147-A177-3AD203B41FA5}">
                      <a16:colId xmlns:a16="http://schemas.microsoft.com/office/drawing/2014/main" val="1101853132"/>
                    </a:ext>
                  </a:extLst>
                </a:gridCol>
                <a:gridCol w="855740">
                  <a:extLst>
                    <a:ext uri="{9D8B030D-6E8A-4147-A177-3AD203B41FA5}">
                      <a16:colId xmlns:a16="http://schemas.microsoft.com/office/drawing/2014/main" val="2295619525"/>
                    </a:ext>
                  </a:extLst>
                </a:gridCol>
                <a:gridCol w="855740">
                  <a:extLst>
                    <a:ext uri="{9D8B030D-6E8A-4147-A177-3AD203B41FA5}">
                      <a16:colId xmlns:a16="http://schemas.microsoft.com/office/drawing/2014/main" val="1432606848"/>
                    </a:ext>
                  </a:extLst>
                </a:gridCol>
                <a:gridCol w="855740">
                  <a:extLst>
                    <a:ext uri="{9D8B030D-6E8A-4147-A177-3AD203B41FA5}">
                      <a16:colId xmlns:a16="http://schemas.microsoft.com/office/drawing/2014/main" val="739909508"/>
                    </a:ext>
                  </a:extLst>
                </a:gridCol>
              </a:tblGrid>
              <a:tr h="365033">
                <a:tc rowSpan="2">
                  <a:txBody>
                    <a:bodyPr/>
                    <a:lstStyle/>
                    <a:p>
                      <a:r>
                        <a:rPr lang="en-US" sz="1100" dirty="0"/>
                        <a:t>Shadow Price Cap</a:t>
                      </a:r>
                    </a:p>
                  </a:txBody>
                  <a:tcPr/>
                </a:tc>
                <a:tc gridSpan="5">
                  <a:txBody>
                    <a:bodyPr/>
                    <a:lstStyle/>
                    <a:p>
                      <a:pPr algn="ctr"/>
                      <a:r>
                        <a:rPr lang="en-US" sz="1200" dirty="0"/>
                        <a:t>Shift Factor</a:t>
                      </a:r>
                    </a:p>
                  </a:txBody>
                  <a:tcPr/>
                </a:tc>
                <a:tc hMerge="1">
                  <a:txBody>
                    <a:bodyPr/>
                    <a:lstStyle/>
                    <a:p>
                      <a:r>
                        <a:rPr lang="en-US" dirty="0"/>
                        <a:t>-0.4</a:t>
                      </a:r>
                    </a:p>
                  </a:txBody>
                  <a:tcPr/>
                </a:tc>
                <a:tc hMerge="1">
                  <a:txBody>
                    <a:bodyPr/>
                    <a:lstStyle/>
                    <a:p>
                      <a:r>
                        <a:rPr lang="en-US" dirty="0"/>
                        <a:t>-0.6</a:t>
                      </a:r>
                    </a:p>
                  </a:txBody>
                  <a:tcPr/>
                </a:tc>
                <a:tc hMerge="1">
                  <a:txBody>
                    <a:bodyPr/>
                    <a:lstStyle/>
                    <a:p>
                      <a:r>
                        <a:rPr lang="en-US" dirty="0"/>
                        <a:t>-0.8</a:t>
                      </a:r>
                    </a:p>
                  </a:txBody>
                  <a:tcPr/>
                </a:tc>
                <a:tc hMerge="1">
                  <a:txBody>
                    <a:bodyPr/>
                    <a:lstStyle/>
                    <a:p>
                      <a:r>
                        <a:rPr lang="en-US" dirty="0"/>
                        <a:t>-1</a:t>
                      </a:r>
                    </a:p>
                  </a:txBody>
                  <a:tcPr/>
                </a:tc>
                <a:extLst>
                  <a:ext uri="{0D108BD9-81ED-4DB2-BD59-A6C34878D82A}">
                    <a16:rowId xmlns:a16="http://schemas.microsoft.com/office/drawing/2014/main" val="1489342442"/>
                  </a:ext>
                </a:extLst>
              </a:tr>
              <a:tr h="365033">
                <a:tc vMerge="1">
                  <a:txBody>
                    <a:bodyPr/>
                    <a:lstStyle/>
                    <a:p>
                      <a:endParaRPr lang="en-US"/>
                    </a:p>
                  </a:txBody>
                  <a:tcPr/>
                </a:tc>
                <a:tc>
                  <a:txBody>
                    <a:bodyPr/>
                    <a:lstStyle/>
                    <a:p>
                      <a:r>
                        <a:rPr lang="en-US" sz="1200" b="1" dirty="0"/>
                        <a:t>-0.2</a:t>
                      </a:r>
                    </a:p>
                  </a:txBody>
                  <a:tcPr/>
                </a:tc>
                <a:tc>
                  <a:txBody>
                    <a:bodyPr/>
                    <a:lstStyle/>
                    <a:p>
                      <a:r>
                        <a:rPr lang="en-US" sz="1200" b="1" dirty="0"/>
                        <a:t>-0.4</a:t>
                      </a:r>
                    </a:p>
                  </a:txBody>
                  <a:tcPr/>
                </a:tc>
                <a:tc>
                  <a:txBody>
                    <a:bodyPr/>
                    <a:lstStyle/>
                    <a:p>
                      <a:r>
                        <a:rPr lang="en-US" sz="1200" b="1" dirty="0"/>
                        <a:t>-0.6</a:t>
                      </a:r>
                    </a:p>
                  </a:txBody>
                  <a:tcPr/>
                </a:tc>
                <a:tc>
                  <a:txBody>
                    <a:bodyPr/>
                    <a:lstStyle/>
                    <a:p>
                      <a:r>
                        <a:rPr lang="en-US" sz="1200" b="1" dirty="0"/>
                        <a:t>-0.8</a:t>
                      </a:r>
                    </a:p>
                  </a:txBody>
                  <a:tcPr/>
                </a:tc>
                <a:tc>
                  <a:txBody>
                    <a:bodyPr/>
                    <a:lstStyle/>
                    <a:p>
                      <a:r>
                        <a:rPr lang="en-US" sz="1200" b="1" dirty="0"/>
                        <a:t>-1</a:t>
                      </a:r>
                    </a:p>
                  </a:txBody>
                  <a:tcPr/>
                </a:tc>
                <a:extLst>
                  <a:ext uri="{0D108BD9-81ED-4DB2-BD59-A6C34878D82A}">
                    <a16:rowId xmlns:a16="http://schemas.microsoft.com/office/drawing/2014/main" val="3366759393"/>
                  </a:ext>
                </a:extLst>
              </a:tr>
              <a:tr h="558394">
                <a:tc>
                  <a:txBody>
                    <a:bodyPr/>
                    <a:lstStyle/>
                    <a:p>
                      <a:r>
                        <a:rPr lang="en-US" sz="1200" b="1" dirty="0"/>
                        <a:t>2,800</a:t>
                      </a:r>
                    </a:p>
                  </a:txBody>
                  <a:tcPr/>
                </a:tc>
                <a:tc>
                  <a:txBody>
                    <a:bodyPr/>
                    <a:lstStyle/>
                    <a:p>
                      <a:r>
                        <a:rPr lang="en-US" sz="1200" dirty="0"/>
                        <a:t>$560</a:t>
                      </a:r>
                    </a:p>
                  </a:txBody>
                  <a:tcPr/>
                </a:tc>
                <a:tc>
                  <a:txBody>
                    <a:bodyPr/>
                    <a:lstStyle/>
                    <a:p>
                      <a:r>
                        <a:rPr lang="en-US" sz="1200" dirty="0"/>
                        <a:t>$1,120</a:t>
                      </a:r>
                    </a:p>
                  </a:txBody>
                  <a:tcPr/>
                </a:tc>
                <a:tc>
                  <a:txBody>
                    <a:bodyPr/>
                    <a:lstStyle/>
                    <a:p>
                      <a:r>
                        <a:rPr lang="en-US" sz="1200" dirty="0"/>
                        <a:t>$1,168</a:t>
                      </a:r>
                    </a:p>
                  </a:txBody>
                  <a:tcPr/>
                </a:tc>
                <a:tc>
                  <a:txBody>
                    <a:bodyPr/>
                    <a:lstStyle/>
                    <a:p>
                      <a:r>
                        <a:rPr lang="en-US" sz="1200" dirty="0"/>
                        <a:t>$2,240</a:t>
                      </a:r>
                    </a:p>
                  </a:txBody>
                  <a:tcPr/>
                </a:tc>
                <a:tc>
                  <a:txBody>
                    <a:bodyPr/>
                    <a:lstStyle/>
                    <a:p>
                      <a:r>
                        <a:rPr lang="en-US" sz="1200" dirty="0"/>
                        <a:t>$2,800</a:t>
                      </a:r>
                    </a:p>
                  </a:txBody>
                  <a:tcPr/>
                </a:tc>
                <a:extLst>
                  <a:ext uri="{0D108BD9-81ED-4DB2-BD59-A6C34878D82A}">
                    <a16:rowId xmlns:a16="http://schemas.microsoft.com/office/drawing/2014/main" val="3935574913"/>
                  </a:ext>
                </a:extLst>
              </a:tr>
              <a:tr h="558394">
                <a:tc>
                  <a:txBody>
                    <a:bodyPr/>
                    <a:lstStyle/>
                    <a:p>
                      <a:r>
                        <a:rPr lang="en-US" sz="1200" b="1" dirty="0"/>
                        <a:t>3,500</a:t>
                      </a:r>
                    </a:p>
                  </a:txBody>
                  <a:tcPr/>
                </a:tc>
                <a:tc>
                  <a:txBody>
                    <a:bodyPr/>
                    <a:lstStyle/>
                    <a:p>
                      <a:r>
                        <a:rPr lang="en-US" sz="1200" dirty="0"/>
                        <a:t>$700</a:t>
                      </a:r>
                    </a:p>
                  </a:txBody>
                  <a:tcPr/>
                </a:tc>
                <a:tc>
                  <a:txBody>
                    <a:bodyPr/>
                    <a:lstStyle/>
                    <a:p>
                      <a:r>
                        <a:rPr lang="en-US" sz="1200" dirty="0"/>
                        <a:t>$1,400</a:t>
                      </a:r>
                    </a:p>
                  </a:txBody>
                  <a:tcPr/>
                </a:tc>
                <a:tc>
                  <a:txBody>
                    <a:bodyPr/>
                    <a:lstStyle/>
                    <a:p>
                      <a:r>
                        <a:rPr lang="en-US" sz="1200" dirty="0"/>
                        <a:t>$2,100</a:t>
                      </a:r>
                    </a:p>
                  </a:txBody>
                  <a:tcPr/>
                </a:tc>
                <a:tc>
                  <a:txBody>
                    <a:bodyPr/>
                    <a:lstStyle/>
                    <a:p>
                      <a:r>
                        <a:rPr lang="en-US" sz="1200" dirty="0"/>
                        <a:t>$2,800</a:t>
                      </a:r>
                    </a:p>
                  </a:txBody>
                  <a:tcPr/>
                </a:tc>
                <a:tc>
                  <a:txBody>
                    <a:bodyPr/>
                    <a:lstStyle/>
                    <a:p>
                      <a:r>
                        <a:rPr lang="en-US" sz="1200" dirty="0"/>
                        <a:t>$3,500</a:t>
                      </a:r>
                    </a:p>
                  </a:txBody>
                  <a:tcPr/>
                </a:tc>
                <a:extLst>
                  <a:ext uri="{0D108BD9-81ED-4DB2-BD59-A6C34878D82A}">
                    <a16:rowId xmlns:a16="http://schemas.microsoft.com/office/drawing/2014/main" val="776162610"/>
                  </a:ext>
                </a:extLst>
              </a:tr>
              <a:tr h="558394">
                <a:tc>
                  <a:txBody>
                    <a:bodyPr/>
                    <a:lstStyle/>
                    <a:p>
                      <a:r>
                        <a:rPr lang="en-US" sz="1200" b="1" dirty="0"/>
                        <a:t>4,500</a:t>
                      </a:r>
                    </a:p>
                  </a:txBody>
                  <a:tcPr/>
                </a:tc>
                <a:tc>
                  <a:txBody>
                    <a:bodyPr/>
                    <a:lstStyle/>
                    <a:p>
                      <a:r>
                        <a:rPr lang="en-US" sz="1200" dirty="0"/>
                        <a:t>$900</a:t>
                      </a:r>
                    </a:p>
                  </a:txBody>
                  <a:tcPr/>
                </a:tc>
                <a:tc>
                  <a:txBody>
                    <a:bodyPr/>
                    <a:lstStyle/>
                    <a:p>
                      <a:r>
                        <a:rPr lang="en-US" sz="1200" dirty="0"/>
                        <a:t>$1,800</a:t>
                      </a:r>
                    </a:p>
                  </a:txBody>
                  <a:tcPr/>
                </a:tc>
                <a:tc>
                  <a:txBody>
                    <a:bodyPr/>
                    <a:lstStyle/>
                    <a:p>
                      <a:r>
                        <a:rPr lang="en-US" sz="1200" dirty="0"/>
                        <a:t>$2,700</a:t>
                      </a:r>
                    </a:p>
                  </a:txBody>
                  <a:tcPr/>
                </a:tc>
                <a:tc>
                  <a:txBody>
                    <a:bodyPr/>
                    <a:lstStyle/>
                    <a:p>
                      <a:r>
                        <a:rPr lang="en-US" sz="1200" dirty="0"/>
                        <a:t>$3,600</a:t>
                      </a:r>
                    </a:p>
                  </a:txBody>
                  <a:tcPr/>
                </a:tc>
                <a:tc>
                  <a:txBody>
                    <a:bodyPr/>
                    <a:lstStyle/>
                    <a:p>
                      <a:r>
                        <a:rPr lang="en-US" sz="1200" dirty="0"/>
                        <a:t>$4,500</a:t>
                      </a:r>
                    </a:p>
                  </a:txBody>
                  <a:tcPr/>
                </a:tc>
                <a:extLst>
                  <a:ext uri="{0D108BD9-81ED-4DB2-BD59-A6C34878D82A}">
                    <a16:rowId xmlns:a16="http://schemas.microsoft.com/office/drawing/2014/main" val="3122631690"/>
                  </a:ext>
                </a:extLst>
              </a:tr>
              <a:tr h="558394">
                <a:tc>
                  <a:txBody>
                    <a:bodyPr/>
                    <a:lstStyle/>
                    <a:p>
                      <a:r>
                        <a:rPr lang="en-US" sz="1200" b="1" dirty="0"/>
                        <a:t>5,000</a:t>
                      </a:r>
                    </a:p>
                  </a:txBody>
                  <a:tcPr/>
                </a:tc>
                <a:tc>
                  <a:txBody>
                    <a:bodyPr/>
                    <a:lstStyle/>
                    <a:p>
                      <a:r>
                        <a:rPr lang="en-US" sz="1200" dirty="0"/>
                        <a:t>$1,000</a:t>
                      </a:r>
                    </a:p>
                  </a:txBody>
                  <a:tcPr/>
                </a:tc>
                <a:tc>
                  <a:txBody>
                    <a:bodyPr/>
                    <a:lstStyle/>
                    <a:p>
                      <a:r>
                        <a:rPr lang="en-US" sz="1200" dirty="0"/>
                        <a:t>$2,000</a:t>
                      </a:r>
                    </a:p>
                  </a:txBody>
                  <a:tcPr/>
                </a:tc>
                <a:tc>
                  <a:txBody>
                    <a:bodyPr/>
                    <a:lstStyle/>
                    <a:p>
                      <a:r>
                        <a:rPr lang="en-US" sz="1200" dirty="0"/>
                        <a:t>$3,000</a:t>
                      </a:r>
                    </a:p>
                  </a:txBody>
                  <a:tcPr/>
                </a:tc>
                <a:tc>
                  <a:txBody>
                    <a:bodyPr/>
                    <a:lstStyle/>
                    <a:p>
                      <a:r>
                        <a:rPr lang="en-US" sz="1200" dirty="0"/>
                        <a:t>$4,000</a:t>
                      </a:r>
                    </a:p>
                  </a:txBody>
                  <a:tcPr/>
                </a:tc>
                <a:tc>
                  <a:txBody>
                    <a:bodyPr/>
                    <a:lstStyle/>
                    <a:p>
                      <a:r>
                        <a:rPr lang="en-US" sz="1200" dirty="0"/>
                        <a:t>$5,000</a:t>
                      </a:r>
                    </a:p>
                  </a:txBody>
                  <a:tcPr/>
                </a:tc>
                <a:extLst>
                  <a:ext uri="{0D108BD9-81ED-4DB2-BD59-A6C34878D82A}">
                    <a16:rowId xmlns:a16="http://schemas.microsoft.com/office/drawing/2014/main" val="3344226169"/>
                  </a:ext>
                </a:extLst>
              </a:tr>
            </a:tbl>
          </a:graphicData>
        </a:graphic>
      </p:graphicFrame>
      <p:sp>
        <p:nvSpPr>
          <p:cNvPr id="7" name="Content Placeholder 6">
            <a:extLst>
              <a:ext uri="{FF2B5EF4-FFF2-40B4-BE49-F238E27FC236}">
                <a16:creationId xmlns:a16="http://schemas.microsoft.com/office/drawing/2014/main" id="{E771BEC7-0E3F-D560-4CD7-544C0C912CE4}"/>
              </a:ext>
            </a:extLst>
          </p:cNvPr>
          <p:cNvSpPr>
            <a:spLocks noGrp="1"/>
          </p:cNvSpPr>
          <p:nvPr>
            <p:ph idx="1"/>
          </p:nvPr>
        </p:nvSpPr>
        <p:spPr>
          <a:xfrm>
            <a:off x="381000" y="1457354"/>
            <a:ext cx="2941739" cy="4068396"/>
          </a:xfrm>
        </p:spPr>
        <p:txBody>
          <a:bodyPr/>
          <a:lstStyle/>
          <a:p>
            <a:pPr>
              <a:spcBef>
                <a:spcPts val="600"/>
              </a:spcBef>
              <a:spcAft>
                <a:spcPts val="600"/>
              </a:spcAft>
            </a:pPr>
            <a:r>
              <a:rPr lang="en-US" dirty="0">
                <a:solidFill>
                  <a:schemeClr val="tx1"/>
                </a:solidFill>
              </a:rPr>
              <a:t>This table illustrates how the MOC contemplated under an NPRR826 framework could be applied to ESRs using various price levels.</a:t>
            </a:r>
          </a:p>
          <a:p>
            <a:pPr>
              <a:spcBef>
                <a:spcPts val="600"/>
              </a:spcBef>
              <a:spcAft>
                <a:spcPts val="600"/>
              </a:spcAft>
            </a:pPr>
            <a:r>
              <a:rPr lang="en-US" dirty="0">
                <a:solidFill>
                  <a:schemeClr val="tx1"/>
                </a:solidFill>
              </a:rPr>
              <a:t>Assumes a system lambda =$0 and a single transmission constraint</a:t>
            </a:r>
          </a:p>
          <a:p>
            <a:pPr>
              <a:spcBef>
                <a:spcPts val="600"/>
              </a:spcBef>
              <a:spcAft>
                <a:spcPts val="600"/>
              </a:spcAft>
            </a:pPr>
            <a:r>
              <a:rPr lang="en-US" dirty="0">
                <a:solidFill>
                  <a:schemeClr val="tx1"/>
                </a:solidFill>
              </a:rPr>
              <a:t>Shift factors and transmission constraint shadow</a:t>
            </a:r>
          </a:p>
        </p:txBody>
      </p:sp>
      <p:sp>
        <p:nvSpPr>
          <p:cNvPr id="2" name="Title 1">
            <a:extLst>
              <a:ext uri="{FF2B5EF4-FFF2-40B4-BE49-F238E27FC236}">
                <a16:creationId xmlns:a16="http://schemas.microsoft.com/office/drawing/2014/main" id="{117DA0D4-1972-ED6B-D4D8-B61BCD222301}"/>
              </a:ext>
            </a:extLst>
          </p:cNvPr>
          <p:cNvSpPr>
            <a:spLocks noGrp="1"/>
          </p:cNvSpPr>
          <p:nvPr>
            <p:ph type="title"/>
          </p:nvPr>
        </p:nvSpPr>
        <p:spPr/>
        <p:txBody>
          <a:bodyPr/>
          <a:lstStyle/>
          <a:p>
            <a:r>
              <a:rPr lang="en-US" dirty="0"/>
              <a:t>“826 Framework” continued</a:t>
            </a:r>
          </a:p>
        </p:txBody>
      </p:sp>
    </p:spTree>
    <p:extLst>
      <p:ext uri="{BB962C8B-B14F-4D97-AF65-F5344CB8AC3E}">
        <p14:creationId xmlns:p14="http://schemas.microsoft.com/office/powerpoint/2010/main" val="247327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7F17-F23F-536D-320B-D740E800DC61}"/>
              </a:ext>
            </a:extLst>
          </p:cNvPr>
          <p:cNvSpPr>
            <a:spLocks noGrp="1"/>
          </p:cNvSpPr>
          <p:nvPr>
            <p:ph type="title"/>
          </p:nvPr>
        </p:nvSpPr>
        <p:spPr/>
        <p:txBody>
          <a:bodyPr/>
          <a:lstStyle/>
          <a:p>
            <a:r>
              <a:rPr lang="en-US"/>
              <a:t>Purpose</a:t>
            </a:r>
            <a:endParaRPr lang="en-US" dirty="0"/>
          </a:p>
        </p:txBody>
      </p:sp>
      <p:sp>
        <p:nvSpPr>
          <p:cNvPr id="3" name="Content Placeholder 2">
            <a:extLst>
              <a:ext uri="{FF2B5EF4-FFF2-40B4-BE49-F238E27FC236}">
                <a16:creationId xmlns:a16="http://schemas.microsoft.com/office/drawing/2014/main" id="{B99086A4-E2D2-1C2A-A422-FDCC5E4874BA}"/>
              </a:ext>
            </a:extLst>
          </p:cNvPr>
          <p:cNvSpPr>
            <a:spLocks noGrp="1"/>
          </p:cNvSpPr>
          <p:nvPr>
            <p:ph idx="1"/>
          </p:nvPr>
        </p:nvSpPr>
        <p:spPr>
          <a:xfrm>
            <a:off x="304800" y="1161674"/>
            <a:ext cx="8534400" cy="4319832"/>
          </a:xfrm>
        </p:spPr>
        <p:txBody>
          <a:bodyPr/>
          <a:lstStyle/>
          <a:p>
            <a:pPr algn="just">
              <a:spcBef>
                <a:spcPts val="600"/>
              </a:spcBef>
              <a:spcAft>
                <a:spcPts val="600"/>
              </a:spcAft>
            </a:pPr>
            <a:r>
              <a:rPr lang="en-US" sz="2400" dirty="0"/>
              <a:t>ERCOT and stakeholders are required to provide a recommendation with respect to a Mitigated Offer Cap (MOC) framework for Energy Storage Resources (ESRs) pursuant to Protocol § 4.4.9.4.1(1)(b)</a:t>
            </a:r>
          </a:p>
          <a:p>
            <a:pPr lvl="1" algn="just">
              <a:spcBef>
                <a:spcPts val="600"/>
              </a:spcBef>
              <a:spcAft>
                <a:spcPts val="600"/>
              </a:spcAft>
            </a:pPr>
            <a:r>
              <a:rPr lang="en-US" sz="2000" dirty="0"/>
              <a:t>Discussion today will outline a proposed draft report based on consultation and a recommendation for discussion, input and direction from WMS stakeholders</a:t>
            </a:r>
          </a:p>
        </p:txBody>
      </p:sp>
      <p:sp>
        <p:nvSpPr>
          <p:cNvPr id="4" name="Slide Number Placeholder 3">
            <a:extLst>
              <a:ext uri="{FF2B5EF4-FFF2-40B4-BE49-F238E27FC236}">
                <a16:creationId xmlns:a16="http://schemas.microsoft.com/office/drawing/2014/main" id="{72047B89-B512-9550-9640-9BA8E3FB6507}"/>
              </a:ext>
            </a:extLst>
          </p:cNvPr>
          <p:cNvSpPr>
            <a:spLocks noGrp="1"/>
          </p:cNvSpPr>
          <p:nvPr>
            <p:ph type="sldNum" sz="quarter" idx="4"/>
          </p:nvPr>
        </p:nvSpPr>
        <p:spPr/>
        <p:txBody>
          <a:bodyPr/>
          <a:lstStyle/>
          <a:p>
            <a:fld id="{1D93BD3E-1E9A-4970-A6F7-E7AC52762E0C}" type="slidenum">
              <a:rPr lang="en-US" smtClean="0"/>
              <a:pPr/>
              <a:t>2</a:t>
            </a:fld>
            <a:endParaRPr lang="en-US"/>
          </a:p>
        </p:txBody>
      </p:sp>
      <p:sp>
        <p:nvSpPr>
          <p:cNvPr id="5" name="Content Placeholder 2">
            <a:extLst>
              <a:ext uri="{FF2B5EF4-FFF2-40B4-BE49-F238E27FC236}">
                <a16:creationId xmlns:a16="http://schemas.microsoft.com/office/drawing/2014/main" id="{6DDBDD19-2617-1F63-3D40-8564FEB297E7}"/>
              </a:ext>
            </a:extLst>
          </p:cNvPr>
          <p:cNvSpPr txBox="1">
            <a:spLocks/>
          </p:cNvSpPr>
          <p:nvPr/>
        </p:nvSpPr>
        <p:spPr>
          <a:xfrm>
            <a:off x="304800" y="4239716"/>
            <a:ext cx="8534400" cy="1981199"/>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spcBef>
                <a:spcPts val="2400"/>
              </a:spcBef>
              <a:spcAft>
                <a:spcPts val="1200"/>
              </a:spcAft>
              <a:buFont typeface="Arial" panose="020B0604020202020204" pitchFamily="34" charset="0"/>
              <a:buNone/>
            </a:pPr>
            <a:r>
              <a:rPr lang="en-US" sz="1800" b="1" i="1" dirty="0">
                <a:latin typeface="Calibri" panose="020F0502020204030204" pitchFamily="34" charset="0"/>
                <a:ea typeface="Calibri" panose="020F0502020204030204" pitchFamily="34" charset="0"/>
              </a:rPr>
              <a:t>4.4.9.4.1             Mitigated Offer Cap </a:t>
            </a:r>
          </a:p>
          <a:p>
            <a:pPr marL="0">
              <a:spcBef>
                <a:spcPts val="0"/>
              </a:spcBef>
            </a:pPr>
            <a:r>
              <a:rPr lang="en-US" sz="1800" dirty="0">
                <a:latin typeface="Calibri" panose="020F0502020204030204" pitchFamily="34" charset="0"/>
                <a:ea typeface="Calibri" panose="020F0502020204030204" pitchFamily="34" charset="0"/>
              </a:rPr>
              <a:t>(1)(b)    Notwithstanding the MOC calculation described in paragraph (1) above, the MOC for ESRs shall be set at the SWCAP.  </a:t>
            </a:r>
            <a:r>
              <a:rPr lang="en-US" sz="1800" dirty="0">
                <a:highlight>
                  <a:srgbClr val="FFFF00"/>
                </a:highlight>
                <a:latin typeface="Calibri" panose="020F0502020204030204" pitchFamily="34" charset="0"/>
                <a:ea typeface="Calibri" panose="020F0502020204030204" pitchFamily="34" charset="0"/>
              </a:rPr>
              <a:t>No later than December 31, 2023, ERCOT and stakeholders shall submit a report to TAC that includes a recommendation to continue the existing approach or a proposal to implement an alternative approach to determine the MOC for ESRs.</a:t>
            </a:r>
          </a:p>
          <a:p>
            <a:endParaRPr lang="en-US" dirty="0"/>
          </a:p>
        </p:txBody>
      </p:sp>
    </p:spTree>
    <p:extLst>
      <p:ext uri="{BB962C8B-B14F-4D97-AF65-F5344CB8AC3E}">
        <p14:creationId xmlns:p14="http://schemas.microsoft.com/office/powerpoint/2010/main" val="152344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4EA6E-EB4C-B386-05C1-965F21AC0F96}"/>
              </a:ext>
            </a:extLst>
          </p:cNvPr>
          <p:cNvSpPr>
            <a:spLocks noGrp="1"/>
          </p:cNvSpPr>
          <p:nvPr>
            <p:ph type="sldNum" sz="quarter" idx="12"/>
          </p:nvPr>
        </p:nvSpPr>
        <p:spPr/>
        <p:txBody>
          <a:bodyPr/>
          <a:lstStyle/>
          <a:p>
            <a:fld id="{CDB75BAC-74D7-43DA-9DE7-3912ED22B407}" type="slidenum">
              <a:rPr lang="en-US" smtClean="0"/>
              <a:pPr/>
              <a:t>20</a:t>
            </a:fld>
            <a:endParaRPr lang="en-US" dirty="0"/>
          </a:p>
        </p:txBody>
      </p:sp>
      <p:sp>
        <p:nvSpPr>
          <p:cNvPr id="7" name="Content Placeholder 6">
            <a:extLst>
              <a:ext uri="{FF2B5EF4-FFF2-40B4-BE49-F238E27FC236}">
                <a16:creationId xmlns:a16="http://schemas.microsoft.com/office/drawing/2014/main" id="{D38AB755-2BCD-85B3-367B-117AA1E44022}"/>
              </a:ext>
            </a:extLst>
          </p:cNvPr>
          <p:cNvSpPr>
            <a:spLocks noGrp="1"/>
          </p:cNvSpPr>
          <p:nvPr>
            <p:ph idx="13"/>
          </p:nvPr>
        </p:nvSpPr>
        <p:spPr>
          <a:xfrm>
            <a:off x="4636008" y="1418363"/>
            <a:ext cx="4206240" cy="4232773"/>
          </a:xfrm>
        </p:spPr>
        <p:txBody>
          <a:bodyPr/>
          <a:lstStyle/>
          <a:p>
            <a:r>
              <a:rPr lang="en-US" dirty="0">
                <a:solidFill>
                  <a:srgbClr val="00B050"/>
                </a:solidFill>
              </a:rPr>
              <a:t>Pro</a:t>
            </a:r>
          </a:p>
          <a:p>
            <a:pPr lvl="1" algn="just"/>
            <a:r>
              <a:rPr lang="en-US" sz="1800" dirty="0">
                <a:solidFill>
                  <a:schemeClr val="tx1"/>
                </a:solidFill>
              </a:rPr>
              <a:t>Applying similar last-in-line framework to ESRs would allow these resources to be utilized by SCED to resolve constraints in circumstances that cannot always be done today (and must instead be achieved through manual actions)</a:t>
            </a:r>
          </a:p>
          <a:p>
            <a:pPr algn="just"/>
            <a:r>
              <a:rPr lang="en-US" dirty="0">
                <a:solidFill>
                  <a:srgbClr val="FF0000"/>
                </a:solidFill>
              </a:rPr>
              <a:t>Con</a:t>
            </a:r>
          </a:p>
          <a:p>
            <a:pPr lvl="1" algn="just"/>
            <a:r>
              <a:rPr lang="en-US" dirty="0">
                <a:solidFill>
                  <a:schemeClr val="tx1"/>
                </a:solidFill>
              </a:rPr>
              <a:t>Derived MOC values may not always be an accurate reflection of opportunity cost (over-mitigate)</a:t>
            </a:r>
          </a:p>
          <a:p>
            <a:pPr lvl="1" algn="just"/>
            <a:r>
              <a:rPr lang="en-US" dirty="0">
                <a:solidFill>
                  <a:schemeClr val="tx1"/>
                </a:solidFill>
              </a:rPr>
              <a:t>May necessitate considering make-whole payments</a:t>
            </a:r>
          </a:p>
          <a:p>
            <a:pPr lvl="1"/>
            <a:endParaRPr lang="en-US" dirty="0"/>
          </a:p>
        </p:txBody>
      </p:sp>
      <p:sp>
        <p:nvSpPr>
          <p:cNvPr id="8" name="Content Placeholder 7">
            <a:extLst>
              <a:ext uri="{FF2B5EF4-FFF2-40B4-BE49-F238E27FC236}">
                <a16:creationId xmlns:a16="http://schemas.microsoft.com/office/drawing/2014/main" id="{008E8479-06EF-98BA-EAAD-51D181D7A286}"/>
              </a:ext>
            </a:extLst>
          </p:cNvPr>
          <p:cNvSpPr>
            <a:spLocks noGrp="1"/>
          </p:cNvSpPr>
          <p:nvPr>
            <p:ph idx="14"/>
          </p:nvPr>
        </p:nvSpPr>
        <p:spPr>
          <a:xfrm>
            <a:off x="304800" y="1418363"/>
            <a:ext cx="4206240" cy="4224833"/>
          </a:xfrm>
        </p:spPr>
        <p:txBody>
          <a:bodyPr/>
          <a:lstStyle/>
          <a:p>
            <a:r>
              <a:rPr lang="en-US" dirty="0">
                <a:solidFill>
                  <a:srgbClr val="00B050"/>
                </a:solidFill>
              </a:rPr>
              <a:t>Pro</a:t>
            </a:r>
          </a:p>
          <a:p>
            <a:pPr lvl="1" algn="just"/>
            <a:r>
              <a:rPr lang="en-US" dirty="0">
                <a:solidFill>
                  <a:schemeClr val="tx1"/>
                </a:solidFill>
              </a:rPr>
              <a:t>Comprehensive framework which includes all components of a MOC for ESRs</a:t>
            </a:r>
          </a:p>
          <a:p>
            <a:pPr lvl="1" algn="just"/>
            <a:r>
              <a:rPr lang="en-US" dirty="0">
                <a:solidFill>
                  <a:schemeClr val="tx1"/>
                </a:solidFill>
              </a:rPr>
              <a:t>Elements of design could be adjusted to better reflect ERCOT market (e.g., use of higher scaling factors based on historical DAM-RT results)</a:t>
            </a:r>
          </a:p>
          <a:p>
            <a:pPr algn="just"/>
            <a:r>
              <a:rPr lang="en-US" dirty="0">
                <a:solidFill>
                  <a:srgbClr val="FF0000"/>
                </a:solidFill>
              </a:rPr>
              <a:t>Con</a:t>
            </a:r>
          </a:p>
          <a:p>
            <a:pPr lvl="1" algn="just"/>
            <a:r>
              <a:rPr lang="en-US" dirty="0">
                <a:solidFill>
                  <a:schemeClr val="tx1"/>
                </a:solidFill>
              </a:rPr>
              <a:t>Opportunity cost may be difficult to capture accurately (may miss intra-day/hour dynamics)</a:t>
            </a:r>
          </a:p>
          <a:p>
            <a:pPr lvl="1" algn="just"/>
            <a:r>
              <a:rPr lang="en-US" dirty="0">
                <a:solidFill>
                  <a:schemeClr val="tx1"/>
                </a:solidFill>
              </a:rPr>
              <a:t>May tend to “over-mitigate” when opportunity cost input is too low </a:t>
            </a:r>
          </a:p>
        </p:txBody>
      </p:sp>
      <p:sp>
        <p:nvSpPr>
          <p:cNvPr id="9" name="Content Placeholder 8">
            <a:extLst>
              <a:ext uri="{FF2B5EF4-FFF2-40B4-BE49-F238E27FC236}">
                <a16:creationId xmlns:a16="http://schemas.microsoft.com/office/drawing/2014/main" id="{BF9CABE1-6071-14D1-DA98-77DEAA5945DC}"/>
              </a:ext>
            </a:extLst>
          </p:cNvPr>
          <p:cNvSpPr>
            <a:spLocks noGrp="1"/>
          </p:cNvSpPr>
          <p:nvPr>
            <p:ph idx="15"/>
          </p:nvPr>
        </p:nvSpPr>
        <p:spPr/>
        <p:txBody>
          <a:bodyPr/>
          <a:lstStyle/>
          <a:p>
            <a:r>
              <a:rPr lang="en-US" dirty="0"/>
              <a:t>Application of 826 Framework</a:t>
            </a:r>
          </a:p>
        </p:txBody>
      </p:sp>
      <p:sp>
        <p:nvSpPr>
          <p:cNvPr id="10" name="Content Placeholder 9">
            <a:extLst>
              <a:ext uri="{FF2B5EF4-FFF2-40B4-BE49-F238E27FC236}">
                <a16:creationId xmlns:a16="http://schemas.microsoft.com/office/drawing/2014/main" id="{DFDFBF6B-3473-3FEE-8ECB-436501E51F2F}"/>
              </a:ext>
            </a:extLst>
          </p:cNvPr>
          <p:cNvSpPr>
            <a:spLocks noGrp="1"/>
          </p:cNvSpPr>
          <p:nvPr>
            <p:ph idx="16"/>
          </p:nvPr>
        </p:nvSpPr>
        <p:spPr/>
        <p:txBody>
          <a:bodyPr/>
          <a:lstStyle/>
          <a:p>
            <a:r>
              <a:rPr lang="en-US" dirty="0"/>
              <a:t>CAISO DEB for ESRs	</a:t>
            </a:r>
          </a:p>
        </p:txBody>
      </p:sp>
      <p:sp>
        <p:nvSpPr>
          <p:cNvPr id="6" name="Title 5">
            <a:extLst>
              <a:ext uri="{FF2B5EF4-FFF2-40B4-BE49-F238E27FC236}">
                <a16:creationId xmlns:a16="http://schemas.microsoft.com/office/drawing/2014/main" id="{0F070ABB-D9D1-5778-7F62-1DCFA684002F}"/>
              </a:ext>
            </a:extLst>
          </p:cNvPr>
          <p:cNvSpPr>
            <a:spLocks noGrp="1"/>
          </p:cNvSpPr>
          <p:nvPr>
            <p:ph type="title"/>
          </p:nvPr>
        </p:nvSpPr>
        <p:spPr/>
        <p:txBody>
          <a:bodyPr/>
          <a:lstStyle/>
          <a:p>
            <a:r>
              <a:rPr lang="en-US" dirty="0"/>
              <a:t>Evaluation</a:t>
            </a:r>
          </a:p>
        </p:txBody>
      </p:sp>
    </p:spTree>
    <p:extLst>
      <p:ext uri="{BB962C8B-B14F-4D97-AF65-F5344CB8AC3E}">
        <p14:creationId xmlns:p14="http://schemas.microsoft.com/office/powerpoint/2010/main" val="206540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8B0F-5B43-1C4F-D658-F0141CC77351}"/>
              </a:ext>
            </a:extLst>
          </p:cNvPr>
          <p:cNvSpPr>
            <a:spLocks noGrp="1"/>
          </p:cNvSpPr>
          <p:nvPr>
            <p:ph type="title"/>
          </p:nvPr>
        </p:nvSpPr>
        <p:spPr/>
        <p:txBody>
          <a:bodyPr/>
          <a:lstStyle/>
          <a:p>
            <a:r>
              <a:rPr lang="en-US" dirty="0"/>
              <a:t>Considerations</a:t>
            </a:r>
          </a:p>
        </p:txBody>
      </p:sp>
      <p:graphicFrame>
        <p:nvGraphicFramePr>
          <p:cNvPr id="5" name="Content Placeholder 4">
            <a:extLst>
              <a:ext uri="{FF2B5EF4-FFF2-40B4-BE49-F238E27FC236}">
                <a16:creationId xmlns:a16="http://schemas.microsoft.com/office/drawing/2014/main" id="{B2507520-9F63-9A3B-A2EA-87B3FE0D4C2B}"/>
              </a:ext>
            </a:extLst>
          </p:cNvPr>
          <p:cNvGraphicFramePr>
            <a:graphicFrameLocks noGrp="1"/>
          </p:cNvGraphicFramePr>
          <p:nvPr>
            <p:ph idx="1"/>
            <p:extLst>
              <p:ext uri="{D42A27DB-BD31-4B8C-83A1-F6EECF244321}">
                <p14:modId xmlns:p14="http://schemas.microsoft.com/office/powerpoint/2010/main" val="1661233651"/>
              </p:ext>
            </p:extLst>
          </p:nvPr>
        </p:nvGraphicFramePr>
        <p:xfrm>
          <a:off x="304800" y="855406"/>
          <a:ext cx="8534400" cy="506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4D17895-1BD5-E6C1-40D9-9FDA68AFCB9C}"/>
              </a:ext>
            </a:extLst>
          </p:cNvPr>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339529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F048-0BB5-EDF7-5AA5-F190B9A5A84F}"/>
              </a:ext>
            </a:extLst>
          </p:cNvPr>
          <p:cNvSpPr>
            <a:spLocks noGrp="1"/>
          </p:cNvSpPr>
          <p:nvPr>
            <p:ph type="title"/>
          </p:nvPr>
        </p:nvSpPr>
        <p:spPr/>
        <p:txBody>
          <a:bodyPr/>
          <a:lstStyle/>
          <a:p>
            <a:r>
              <a:rPr lang="en-US" dirty="0"/>
              <a:t>Draft Recommendation</a:t>
            </a:r>
          </a:p>
        </p:txBody>
      </p:sp>
      <p:sp>
        <p:nvSpPr>
          <p:cNvPr id="3" name="Content Placeholder 2">
            <a:extLst>
              <a:ext uri="{FF2B5EF4-FFF2-40B4-BE49-F238E27FC236}">
                <a16:creationId xmlns:a16="http://schemas.microsoft.com/office/drawing/2014/main" id="{6C683530-9F80-F1B4-D8AF-CCED9CB61AB6}"/>
              </a:ext>
            </a:extLst>
          </p:cNvPr>
          <p:cNvSpPr>
            <a:spLocks noGrp="1"/>
          </p:cNvSpPr>
          <p:nvPr>
            <p:ph idx="1"/>
          </p:nvPr>
        </p:nvSpPr>
        <p:spPr>
          <a:xfrm>
            <a:off x="304800" y="2229374"/>
            <a:ext cx="8534400" cy="2644630"/>
          </a:xfrm>
          <a:ln>
            <a:solidFill>
              <a:schemeClr val="tx1"/>
            </a:solidFill>
          </a:ln>
        </p:spPr>
        <p:txBody>
          <a:bodyPr/>
          <a:lstStyle/>
          <a:p>
            <a:pPr marL="0" indent="0" algn="just">
              <a:buNone/>
            </a:pPr>
            <a:r>
              <a:rPr lang="en-US" sz="2400" i="1" dirty="0">
                <a:solidFill>
                  <a:schemeClr val="tx1"/>
                </a:solidFill>
              </a:rPr>
              <a:t>ERCOT and stakeholders recommend that no change be made to the existing Mitigated Offer Cap (MOC) methodology for ESRs at this time.  ERCOT and stakeholders will continue to monitor developments and work together to develop a fair, effective, and enduring MOC framework and will provide another report and recommendation to TAC no later than December 31, 2024.</a:t>
            </a:r>
          </a:p>
        </p:txBody>
      </p:sp>
      <p:sp>
        <p:nvSpPr>
          <p:cNvPr id="4" name="Slide Number Placeholder 3">
            <a:extLst>
              <a:ext uri="{FF2B5EF4-FFF2-40B4-BE49-F238E27FC236}">
                <a16:creationId xmlns:a16="http://schemas.microsoft.com/office/drawing/2014/main" id="{E47A14EC-122A-5342-ED9C-5065EA3DF5E8}"/>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343115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2360-748C-0401-9FF7-0397A5A365C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9173560-8847-762E-5B24-C2167BB50D7A}"/>
              </a:ext>
            </a:extLst>
          </p:cNvPr>
          <p:cNvSpPr>
            <a:spLocks noGrp="1"/>
          </p:cNvSpPr>
          <p:nvPr>
            <p:ph idx="1"/>
          </p:nvPr>
        </p:nvSpPr>
        <p:spPr>
          <a:xfrm>
            <a:off x="304800" y="1014797"/>
            <a:ext cx="8534400" cy="5064627"/>
          </a:xfrm>
        </p:spPr>
        <p:txBody>
          <a:bodyPr/>
          <a:lstStyle/>
          <a:p>
            <a:pPr>
              <a:spcBef>
                <a:spcPts val="600"/>
              </a:spcBef>
              <a:spcAft>
                <a:spcPts val="600"/>
              </a:spcAft>
            </a:pPr>
            <a:r>
              <a:rPr lang="en-US" sz="2400" dirty="0">
                <a:solidFill>
                  <a:schemeClr val="tx1"/>
                </a:solidFill>
              </a:rPr>
              <a:t>Feedback from WMS stakeholders on draft report/recommendation</a:t>
            </a:r>
          </a:p>
          <a:p>
            <a:pPr>
              <a:spcBef>
                <a:spcPts val="600"/>
              </a:spcBef>
              <a:spcAft>
                <a:spcPts val="600"/>
              </a:spcAft>
            </a:pPr>
            <a:r>
              <a:rPr lang="en-US" sz="2400" dirty="0">
                <a:solidFill>
                  <a:schemeClr val="tx1"/>
                </a:solidFill>
              </a:rPr>
              <a:t>Provide direction on future consultation</a:t>
            </a:r>
          </a:p>
          <a:p>
            <a:pPr lvl="1" algn="just">
              <a:spcBef>
                <a:spcPts val="600"/>
              </a:spcBef>
              <a:spcAft>
                <a:spcPts val="600"/>
              </a:spcAft>
            </a:pPr>
            <a:r>
              <a:rPr lang="en-US" sz="2400" dirty="0">
                <a:solidFill>
                  <a:schemeClr val="tx1"/>
                </a:solidFill>
              </a:rPr>
              <a:t>Propose to continue working with Congestion Management Working Group to monitor circumstances and develop an enduring MOC framework for ESRs</a:t>
            </a:r>
          </a:p>
          <a:p>
            <a:pPr algn="just">
              <a:spcBef>
                <a:spcPts val="600"/>
              </a:spcBef>
              <a:spcAft>
                <a:spcPts val="600"/>
              </a:spcAft>
            </a:pPr>
            <a:r>
              <a:rPr lang="en-US" sz="2400" dirty="0">
                <a:solidFill>
                  <a:schemeClr val="tx1"/>
                </a:solidFill>
              </a:rPr>
              <a:t>Present report and recommendation at December 4, 2023 TAC meeting</a:t>
            </a:r>
          </a:p>
          <a:p>
            <a:pPr lvl="1"/>
            <a:endParaRPr lang="en-US" dirty="0"/>
          </a:p>
        </p:txBody>
      </p:sp>
      <p:sp>
        <p:nvSpPr>
          <p:cNvPr id="4" name="Slide Number Placeholder 3">
            <a:extLst>
              <a:ext uri="{FF2B5EF4-FFF2-40B4-BE49-F238E27FC236}">
                <a16:creationId xmlns:a16="http://schemas.microsoft.com/office/drawing/2014/main" id="{C68C8703-5CC3-D5FC-4A8C-EB1B4022220E}"/>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246548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48DE-D838-C5C0-D74F-54F037340161}"/>
              </a:ext>
            </a:extLst>
          </p:cNvPr>
          <p:cNvSpPr>
            <a:spLocks noGrp="1"/>
          </p:cNvSpPr>
          <p:nvPr>
            <p:ph type="ctrTitle"/>
          </p:nvPr>
        </p:nvSpPr>
        <p:spPr/>
        <p:txBody>
          <a:bodyPr/>
          <a:lstStyle/>
          <a:p>
            <a:r>
              <a:rPr lang="en-US" dirty="0"/>
              <a:t>Appendix</a:t>
            </a:r>
          </a:p>
        </p:txBody>
      </p:sp>
      <p:sp>
        <p:nvSpPr>
          <p:cNvPr id="5" name="Subtitle 4">
            <a:extLst>
              <a:ext uri="{FF2B5EF4-FFF2-40B4-BE49-F238E27FC236}">
                <a16:creationId xmlns:a16="http://schemas.microsoft.com/office/drawing/2014/main" id="{FD8807E4-DA85-0646-2FCD-FE059B161B8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80A04D5-D443-DD27-8425-632C493EA11C}"/>
              </a:ext>
            </a:extLst>
          </p:cNvPr>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258134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CF19-7DCA-82E8-180D-677B88CA490F}"/>
              </a:ext>
            </a:extLst>
          </p:cNvPr>
          <p:cNvSpPr>
            <a:spLocks noGrp="1"/>
          </p:cNvSpPr>
          <p:nvPr>
            <p:ph type="title"/>
          </p:nvPr>
        </p:nvSpPr>
        <p:spPr/>
        <p:txBody>
          <a:bodyPr/>
          <a:lstStyle/>
          <a:p>
            <a:r>
              <a:rPr lang="en-US" dirty="0"/>
              <a:t>CAISO Overview</a:t>
            </a:r>
          </a:p>
        </p:txBody>
      </p:sp>
      <p:sp>
        <p:nvSpPr>
          <p:cNvPr id="3" name="Content Placeholder 2">
            <a:extLst>
              <a:ext uri="{FF2B5EF4-FFF2-40B4-BE49-F238E27FC236}">
                <a16:creationId xmlns:a16="http://schemas.microsoft.com/office/drawing/2014/main" id="{ED9B965F-484F-5A5A-E26A-93F4A63C7C3C}"/>
              </a:ext>
            </a:extLst>
          </p:cNvPr>
          <p:cNvSpPr>
            <a:spLocks noGrp="1"/>
          </p:cNvSpPr>
          <p:nvPr>
            <p:ph idx="1"/>
          </p:nvPr>
        </p:nvSpPr>
        <p:spPr/>
        <p:txBody>
          <a:bodyPr/>
          <a:lstStyle/>
          <a:p>
            <a:pPr algn="just">
              <a:spcBef>
                <a:spcPts val="600"/>
              </a:spcBef>
              <a:spcAft>
                <a:spcPts val="600"/>
              </a:spcAft>
            </a:pPr>
            <a:r>
              <a:rPr lang="en-US" sz="2800" dirty="0"/>
              <a:t>Three components of default energy bid (DEB) formulation:</a:t>
            </a:r>
          </a:p>
          <a:p>
            <a:pPr marL="971550" lvl="1" indent="-514350" algn="just">
              <a:spcBef>
                <a:spcPts val="600"/>
              </a:spcBef>
              <a:spcAft>
                <a:spcPts val="600"/>
              </a:spcAft>
              <a:buFont typeface="+mj-lt"/>
              <a:buAutoNum type="arabicPeriod"/>
            </a:pPr>
            <a:r>
              <a:rPr lang="en-US" sz="2400" dirty="0"/>
              <a:t>Energy Costs</a:t>
            </a:r>
          </a:p>
          <a:p>
            <a:pPr marL="971550" lvl="1" indent="-514350" algn="just">
              <a:spcBef>
                <a:spcPts val="600"/>
              </a:spcBef>
              <a:spcAft>
                <a:spcPts val="600"/>
              </a:spcAft>
              <a:buFont typeface="+mj-lt"/>
              <a:buAutoNum type="arabicPeriod"/>
            </a:pPr>
            <a:r>
              <a:rPr lang="en-US" sz="2400" dirty="0"/>
              <a:t>Variable Operations Costs, including Cycling and Cell Degradation Costs</a:t>
            </a:r>
          </a:p>
          <a:p>
            <a:pPr marL="971550" lvl="1" indent="-514350" algn="just">
              <a:spcBef>
                <a:spcPts val="600"/>
              </a:spcBef>
              <a:spcAft>
                <a:spcPts val="600"/>
              </a:spcAft>
              <a:buFont typeface="+mj-lt"/>
              <a:buAutoNum type="arabicPeriod"/>
            </a:pPr>
            <a:r>
              <a:rPr lang="en-US" sz="2400" dirty="0"/>
              <a:t>Opportunity Costs</a:t>
            </a:r>
          </a:p>
          <a:p>
            <a:pPr algn="just">
              <a:spcBef>
                <a:spcPts val="600"/>
              </a:spcBef>
              <a:spcAft>
                <a:spcPts val="600"/>
              </a:spcAft>
            </a:pPr>
            <a:r>
              <a:rPr lang="en-US" sz="2800" dirty="0"/>
              <a:t>The entire bid curve is subject to mitigation</a:t>
            </a:r>
          </a:p>
        </p:txBody>
      </p:sp>
      <p:sp>
        <p:nvSpPr>
          <p:cNvPr id="4" name="Slide Number Placeholder 3">
            <a:extLst>
              <a:ext uri="{FF2B5EF4-FFF2-40B4-BE49-F238E27FC236}">
                <a16:creationId xmlns:a16="http://schemas.microsoft.com/office/drawing/2014/main" id="{55A4C5A6-95C9-A95E-3725-1EE25E2C0A13}"/>
              </a:ext>
            </a:extLst>
          </p:cNvPr>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385574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318A-7DC1-980E-04F3-15B59DC3077B}"/>
              </a:ext>
            </a:extLst>
          </p:cNvPr>
          <p:cNvSpPr>
            <a:spLocks noGrp="1"/>
          </p:cNvSpPr>
          <p:nvPr>
            <p:ph type="title"/>
          </p:nvPr>
        </p:nvSpPr>
        <p:spPr/>
        <p:txBody>
          <a:bodyPr/>
          <a:lstStyle/>
          <a:p>
            <a:r>
              <a:rPr lang="en-US" dirty="0"/>
              <a:t>Components</a:t>
            </a:r>
          </a:p>
        </p:txBody>
      </p:sp>
      <p:sp>
        <p:nvSpPr>
          <p:cNvPr id="3" name="Content Placeholder 2">
            <a:extLst>
              <a:ext uri="{FF2B5EF4-FFF2-40B4-BE49-F238E27FC236}">
                <a16:creationId xmlns:a16="http://schemas.microsoft.com/office/drawing/2014/main" id="{5A1072F1-52CF-A72B-6C5D-8F70E2D434E2}"/>
              </a:ext>
            </a:extLst>
          </p:cNvPr>
          <p:cNvSpPr>
            <a:spLocks noGrp="1"/>
          </p:cNvSpPr>
          <p:nvPr>
            <p:ph idx="1"/>
          </p:nvPr>
        </p:nvSpPr>
        <p:spPr/>
        <p:txBody>
          <a:bodyPr/>
          <a:lstStyle/>
          <a:p>
            <a:pPr algn="just">
              <a:spcBef>
                <a:spcPts val="600"/>
              </a:spcBef>
              <a:spcAft>
                <a:spcPts val="600"/>
              </a:spcAft>
            </a:pPr>
            <a:r>
              <a:rPr lang="en-US" sz="2800" dirty="0"/>
              <a:t>Mitigation applied in both day-ahead and real-time</a:t>
            </a:r>
          </a:p>
          <a:p>
            <a:pPr lvl="1" algn="just">
              <a:spcBef>
                <a:spcPts val="600"/>
              </a:spcBef>
              <a:spcAft>
                <a:spcPts val="600"/>
              </a:spcAft>
            </a:pPr>
            <a:r>
              <a:rPr lang="en-US" sz="2400" dirty="0"/>
              <a:t>DA considers expected costs to buy energy and expected costs for variable operating cost including cycling</a:t>
            </a:r>
          </a:p>
          <a:p>
            <a:pPr lvl="1" algn="just">
              <a:spcBef>
                <a:spcPts val="600"/>
              </a:spcBef>
              <a:spcAft>
                <a:spcPts val="600"/>
              </a:spcAft>
            </a:pPr>
            <a:r>
              <a:rPr lang="en-US" sz="2400" dirty="0"/>
              <a:t>RT includes DA elements with an additional component that captures expected opportunity costs for the resource to discharge energy</a:t>
            </a:r>
          </a:p>
        </p:txBody>
      </p:sp>
      <p:sp>
        <p:nvSpPr>
          <p:cNvPr id="4" name="Slide Number Placeholder 3">
            <a:extLst>
              <a:ext uri="{FF2B5EF4-FFF2-40B4-BE49-F238E27FC236}">
                <a16:creationId xmlns:a16="http://schemas.microsoft.com/office/drawing/2014/main" id="{2478873A-2045-200E-9293-4A9CDE4670ED}"/>
              </a:ext>
            </a:extLst>
          </p:cNvPr>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88614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DA04-682A-D690-5990-D6AF9B8823BF}"/>
              </a:ext>
            </a:extLst>
          </p:cNvPr>
          <p:cNvSpPr>
            <a:spLocks noGrp="1"/>
          </p:cNvSpPr>
          <p:nvPr>
            <p:ph type="title"/>
          </p:nvPr>
        </p:nvSpPr>
        <p:spPr/>
        <p:txBody>
          <a:bodyPr/>
          <a:lstStyle/>
          <a:p>
            <a:r>
              <a:rPr lang="en-US" dirty="0"/>
              <a:t>Mitigation Formula</a:t>
            </a:r>
          </a:p>
        </p:txBody>
      </p:sp>
      <p:pic>
        <p:nvPicPr>
          <p:cNvPr id="6" name="Content Placeholder 5">
            <a:extLst>
              <a:ext uri="{FF2B5EF4-FFF2-40B4-BE49-F238E27FC236}">
                <a16:creationId xmlns:a16="http://schemas.microsoft.com/office/drawing/2014/main" id="{C88A953A-584C-6A4E-4F3F-C792E8CFD6E5}"/>
              </a:ext>
            </a:extLst>
          </p:cNvPr>
          <p:cNvPicPr>
            <a:picLocks noGrp="1" noChangeAspect="1"/>
          </p:cNvPicPr>
          <p:nvPr>
            <p:ph idx="1"/>
          </p:nvPr>
        </p:nvPicPr>
        <p:blipFill rotWithShape="1">
          <a:blip r:embed="rId2"/>
          <a:srcRect l="18750" t="49839" r="58929" b="23887"/>
          <a:stretch/>
        </p:blipFill>
        <p:spPr>
          <a:xfrm>
            <a:off x="466725" y="2209800"/>
            <a:ext cx="8286750" cy="3048000"/>
          </a:xfrm>
        </p:spPr>
      </p:pic>
      <p:sp>
        <p:nvSpPr>
          <p:cNvPr id="4" name="Slide Number Placeholder 3">
            <a:extLst>
              <a:ext uri="{FF2B5EF4-FFF2-40B4-BE49-F238E27FC236}">
                <a16:creationId xmlns:a16="http://schemas.microsoft.com/office/drawing/2014/main" id="{AEB8753D-6ED9-7C10-41E7-843C3583A60E}"/>
              </a:ext>
            </a:extLst>
          </p:cNvPr>
          <p:cNvSpPr>
            <a:spLocks noGrp="1"/>
          </p:cNvSpPr>
          <p:nvPr>
            <p:ph type="sldNum" sz="quarter" idx="4"/>
          </p:nvPr>
        </p:nvSpPr>
        <p:spPr/>
        <p:txBody>
          <a:bodyPr/>
          <a:lstStyle/>
          <a:p>
            <a:fld id="{1D93BD3E-1E9A-4970-A6F7-E7AC52762E0C}" type="slidenum">
              <a:rPr lang="en-US" smtClean="0"/>
              <a:pPr/>
              <a:t>27</a:t>
            </a:fld>
            <a:endParaRPr lang="en-US"/>
          </a:p>
        </p:txBody>
      </p:sp>
      <p:sp>
        <p:nvSpPr>
          <p:cNvPr id="7" name="TextBox 6">
            <a:extLst>
              <a:ext uri="{FF2B5EF4-FFF2-40B4-BE49-F238E27FC236}">
                <a16:creationId xmlns:a16="http://schemas.microsoft.com/office/drawing/2014/main" id="{9B978155-058F-8CBE-0418-1F05B203829F}"/>
              </a:ext>
            </a:extLst>
          </p:cNvPr>
          <p:cNvSpPr txBox="1"/>
          <p:nvPr/>
        </p:nvSpPr>
        <p:spPr>
          <a:xfrm>
            <a:off x="3657600" y="5867400"/>
            <a:ext cx="5486400" cy="523220"/>
          </a:xfrm>
          <a:prstGeom prst="rect">
            <a:avLst/>
          </a:prstGeom>
          <a:noFill/>
        </p:spPr>
        <p:txBody>
          <a:bodyPr wrap="square" rtlCol="0">
            <a:spAutoFit/>
          </a:bodyPr>
          <a:lstStyle/>
          <a:p>
            <a:r>
              <a:rPr lang="en-US" sz="1400" dirty="0"/>
              <a:t>The additional 10% to this calculation is to account for variation in prices between the day-ahead and real-time markets. </a:t>
            </a:r>
          </a:p>
        </p:txBody>
      </p:sp>
    </p:spTree>
    <p:extLst>
      <p:ext uri="{BB962C8B-B14F-4D97-AF65-F5344CB8AC3E}">
        <p14:creationId xmlns:p14="http://schemas.microsoft.com/office/powerpoint/2010/main" val="98316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B02F-02B7-5445-EC12-266C3DE01A35}"/>
              </a:ext>
            </a:extLst>
          </p:cNvPr>
          <p:cNvSpPr>
            <a:spLocks noGrp="1"/>
          </p:cNvSpPr>
          <p:nvPr>
            <p:ph type="title"/>
          </p:nvPr>
        </p:nvSpPr>
        <p:spPr/>
        <p:txBody>
          <a:bodyPr/>
          <a:lstStyle/>
          <a:p>
            <a:r>
              <a:rPr lang="en-US" dirty="0"/>
              <a:t>Energy Cost</a:t>
            </a:r>
          </a:p>
        </p:txBody>
      </p:sp>
      <p:sp>
        <p:nvSpPr>
          <p:cNvPr id="3" name="Content Placeholder 2">
            <a:extLst>
              <a:ext uri="{FF2B5EF4-FFF2-40B4-BE49-F238E27FC236}">
                <a16:creationId xmlns:a16="http://schemas.microsoft.com/office/drawing/2014/main" id="{059CBD3A-641F-E335-893E-2AFB1BB3F4AC}"/>
              </a:ext>
            </a:extLst>
          </p:cNvPr>
          <p:cNvSpPr>
            <a:spLocks noGrp="1"/>
          </p:cNvSpPr>
          <p:nvPr>
            <p:ph idx="1"/>
          </p:nvPr>
        </p:nvSpPr>
        <p:spPr>
          <a:xfrm>
            <a:off x="304800" y="1371600"/>
            <a:ext cx="8534400" cy="4319832"/>
          </a:xfrm>
        </p:spPr>
        <p:txBody>
          <a:bodyPr/>
          <a:lstStyle/>
          <a:p>
            <a:pPr algn="just">
              <a:spcBef>
                <a:spcPts val="600"/>
              </a:spcBef>
              <a:spcAft>
                <a:spcPts val="600"/>
              </a:spcAft>
            </a:pPr>
            <a:r>
              <a:rPr lang="en-US" sz="2400" dirty="0"/>
              <a:t>Assume one cycle per day</a:t>
            </a:r>
          </a:p>
          <a:p>
            <a:pPr algn="just">
              <a:spcBef>
                <a:spcPts val="600"/>
              </a:spcBef>
              <a:spcAft>
                <a:spcPts val="600"/>
              </a:spcAft>
            </a:pPr>
            <a:r>
              <a:rPr lang="en-US" sz="2400" dirty="0"/>
              <a:t>Charging during the least expensive continuous block of time during the day</a:t>
            </a:r>
          </a:p>
          <a:p>
            <a:pPr algn="just">
              <a:spcBef>
                <a:spcPts val="600"/>
              </a:spcBef>
              <a:spcAft>
                <a:spcPts val="600"/>
              </a:spcAft>
            </a:pPr>
            <a:r>
              <a:rPr lang="en-US" sz="2400" dirty="0"/>
              <a:t>DA</a:t>
            </a:r>
          </a:p>
          <a:p>
            <a:pPr lvl="1" algn="just">
              <a:spcBef>
                <a:spcPts val="600"/>
              </a:spcBef>
              <a:spcAft>
                <a:spcPts val="600"/>
              </a:spcAft>
            </a:pPr>
            <a:r>
              <a:rPr lang="en-US" sz="2000" dirty="0"/>
              <a:t>Actual prices from initial run (MPM) to inform energy cost component prior to subsequent Integrated Forward Market (IFM) run</a:t>
            </a:r>
          </a:p>
          <a:p>
            <a:pPr algn="just">
              <a:spcBef>
                <a:spcPts val="600"/>
              </a:spcBef>
              <a:spcAft>
                <a:spcPts val="600"/>
              </a:spcAft>
            </a:pPr>
            <a:r>
              <a:rPr lang="en-US" sz="2400" dirty="0"/>
              <a:t>RT</a:t>
            </a:r>
          </a:p>
          <a:p>
            <a:pPr lvl="1" algn="just">
              <a:spcBef>
                <a:spcPts val="600"/>
              </a:spcBef>
              <a:spcAft>
                <a:spcPts val="600"/>
              </a:spcAft>
            </a:pPr>
            <a:r>
              <a:rPr lang="en-US" sz="2000" dirty="0"/>
              <a:t>Actual DA LMP results from IFM run used to determine costs for DEBs</a:t>
            </a:r>
          </a:p>
        </p:txBody>
      </p:sp>
      <p:sp>
        <p:nvSpPr>
          <p:cNvPr id="4" name="Slide Number Placeholder 3">
            <a:extLst>
              <a:ext uri="{FF2B5EF4-FFF2-40B4-BE49-F238E27FC236}">
                <a16:creationId xmlns:a16="http://schemas.microsoft.com/office/drawing/2014/main" id="{5DDCE7AC-AE67-1792-8308-5FE0B01E8026}"/>
              </a:ext>
            </a:extLst>
          </p:cNvPr>
          <p:cNvSpPr>
            <a:spLocks noGrp="1"/>
          </p:cNvSpPr>
          <p:nvPr>
            <p:ph type="sldNum" sz="quarter" idx="4"/>
          </p:nvPr>
        </p:nvSpPr>
        <p:spPr/>
        <p:txBody>
          <a:bodyPr/>
          <a:lstStyle/>
          <a:p>
            <a:fld id="{1D93BD3E-1E9A-4970-A6F7-E7AC52762E0C}" type="slidenum">
              <a:rPr lang="en-US" smtClean="0"/>
              <a:pPr/>
              <a:t>28</a:t>
            </a:fld>
            <a:endParaRPr lang="en-US"/>
          </a:p>
        </p:txBody>
      </p:sp>
    </p:spTree>
    <p:extLst>
      <p:ext uri="{BB962C8B-B14F-4D97-AF65-F5344CB8AC3E}">
        <p14:creationId xmlns:p14="http://schemas.microsoft.com/office/powerpoint/2010/main" val="306419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FED3-4C59-4082-8173-2763766FF8C8}"/>
              </a:ext>
            </a:extLst>
          </p:cNvPr>
          <p:cNvSpPr>
            <a:spLocks noGrp="1"/>
          </p:cNvSpPr>
          <p:nvPr>
            <p:ph type="title"/>
          </p:nvPr>
        </p:nvSpPr>
        <p:spPr/>
        <p:txBody>
          <a:bodyPr/>
          <a:lstStyle/>
          <a:p>
            <a:r>
              <a:rPr lang="en-US" dirty="0"/>
              <a:t>Variable Costs including cycling</a:t>
            </a:r>
          </a:p>
        </p:txBody>
      </p:sp>
      <p:sp>
        <p:nvSpPr>
          <p:cNvPr id="3" name="Content Placeholder 2">
            <a:extLst>
              <a:ext uri="{FF2B5EF4-FFF2-40B4-BE49-F238E27FC236}">
                <a16:creationId xmlns:a16="http://schemas.microsoft.com/office/drawing/2014/main" id="{E8D11BBD-725D-9EBA-B59E-F8B4C5D08F91}"/>
              </a:ext>
            </a:extLst>
          </p:cNvPr>
          <p:cNvSpPr>
            <a:spLocks noGrp="1"/>
          </p:cNvSpPr>
          <p:nvPr>
            <p:ph idx="1"/>
          </p:nvPr>
        </p:nvSpPr>
        <p:spPr/>
        <p:txBody>
          <a:bodyPr/>
          <a:lstStyle/>
          <a:p>
            <a:pPr algn="just">
              <a:spcBef>
                <a:spcPts val="600"/>
              </a:spcBef>
              <a:spcAft>
                <a:spcPts val="600"/>
              </a:spcAft>
            </a:pPr>
            <a:r>
              <a:rPr lang="en-US" sz="2800" dirty="0"/>
              <a:t>Value submitted by Market Participant to CAISO and vetted</a:t>
            </a:r>
          </a:p>
          <a:p>
            <a:pPr lvl="1" algn="just">
              <a:spcBef>
                <a:spcPts val="600"/>
              </a:spcBef>
              <a:spcAft>
                <a:spcPts val="600"/>
              </a:spcAft>
            </a:pPr>
            <a:r>
              <a:rPr lang="en-US" sz="2400" dirty="0"/>
              <a:t>Expected to be less than $30/MWh for most new lithium-ion based resources</a:t>
            </a:r>
          </a:p>
          <a:p>
            <a:pPr lvl="1" algn="just">
              <a:spcBef>
                <a:spcPts val="600"/>
              </a:spcBef>
              <a:spcAft>
                <a:spcPts val="600"/>
              </a:spcAft>
            </a:pPr>
            <a:r>
              <a:rPr lang="en-US" sz="2400" dirty="0"/>
              <a:t>Validation in the form of estimates from manufacturers may suffice</a:t>
            </a:r>
          </a:p>
        </p:txBody>
      </p:sp>
      <p:sp>
        <p:nvSpPr>
          <p:cNvPr id="4" name="Slide Number Placeholder 3">
            <a:extLst>
              <a:ext uri="{FF2B5EF4-FFF2-40B4-BE49-F238E27FC236}">
                <a16:creationId xmlns:a16="http://schemas.microsoft.com/office/drawing/2014/main" id="{41440DF8-FDBC-3CB1-FB30-A904B7735AF4}"/>
              </a:ext>
            </a:extLst>
          </p:cNvPr>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165144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D8F8-1E11-2B85-2B51-C73A1169FDE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59D8174-047D-0FAE-B4D3-92B297F4A2C3}"/>
              </a:ext>
            </a:extLst>
          </p:cNvPr>
          <p:cNvSpPr>
            <a:spLocks noGrp="1"/>
          </p:cNvSpPr>
          <p:nvPr>
            <p:ph idx="1"/>
          </p:nvPr>
        </p:nvSpPr>
        <p:spPr/>
        <p:txBody>
          <a:bodyPr/>
          <a:lstStyle/>
          <a:p>
            <a:r>
              <a:rPr lang="en-US" sz="2800" dirty="0"/>
              <a:t>Background</a:t>
            </a:r>
          </a:p>
          <a:p>
            <a:r>
              <a:rPr lang="en-US" sz="2800" dirty="0"/>
              <a:t>Consultation Timeline</a:t>
            </a:r>
          </a:p>
          <a:p>
            <a:r>
              <a:rPr lang="en-US" sz="2800" dirty="0"/>
              <a:t>Analysis and Observations</a:t>
            </a:r>
          </a:p>
          <a:p>
            <a:r>
              <a:rPr lang="en-US" sz="2800" dirty="0"/>
              <a:t>Review of Frameworks</a:t>
            </a:r>
            <a:endParaRPr lang="en-US" sz="2400" dirty="0"/>
          </a:p>
          <a:p>
            <a:r>
              <a:rPr lang="en-US" sz="2800" dirty="0"/>
              <a:t>Evaluation and Considerations</a:t>
            </a:r>
          </a:p>
          <a:p>
            <a:r>
              <a:rPr lang="en-US" sz="2800" dirty="0"/>
              <a:t>Draft Recommendation</a:t>
            </a:r>
          </a:p>
          <a:p>
            <a:r>
              <a:rPr lang="en-US" sz="2800" dirty="0"/>
              <a:t>Next Steps</a:t>
            </a:r>
          </a:p>
        </p:txBody>
      </p:sp>
      <p:sp>
        <p:nvSpPr>
          <p:cNvPr id="4" name="Slide Number Placeholder 3">
            <a:extLst>
              <a:ext uri="{FF2B5EF4-FFF2-40B4-BE49-F238E27FC236}">
                <a16:creationId xmlns:a16="http://schemas.microsoft.com/office/drawing/2014/main" id="{FE7E1B79-0E38-8746-612F-F23C1DB21B91}"/>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8703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1724-BE07-CFDC-8298-FAAFF5633F05}"/>
              </a:ext>
            </a:extLst>
          </p:cNvPr>
          <p:cNvSpPr>
            <a:spLocks noGrp="1"/>
          </p:cNvSpPr>
          <p:nvPr>
            <p:ph type="title"/>
          </p:nvPr>
        </p:nvSpPr>
        <p:spPr/>
        <p:txBody>
          <a:bodyPr/>
          <a:lstStyle/>
          <a:p>
            <a:r>
              <a:rPr lang="en-US" dirty="0"/>
              <a:t>Opportunity Cost</a:t>
            </a:r>
          </a:p>
        </p:txBody>
      </p:sp>
      <p:sp>
        <p:nvSpPr>
          <p:cNvPr id="3" name="Content Placeholder 2">
            <a:extLst>
              <a:ext uri="{FF2B5EF4-FFF2-40B4-BE49-F238E27FC236}">
                <a16:creationId xmlns:a16="http://schemas.microsoft.com/office/drawing/2014/main" id="{2D9974D5-9A0E-5AB6-D49B-77FC2C9E92DD}"/>
              </a:ext>
            </a:extLst>
          </p:cNvPr>
          <p:cNvSpPr>
            <a:spLocks noGrp="1"/>
          </p:cNvSpPr>
          <p:nvPr>
            <p:ph idx="1"/>
          </p:nvPr>
        </p:nvSpPr>
        <p:spPr/>
        <p:txBody>
          <a:bodyPr/>
          <a:lstStyle/>
          <a:p>
            <a:pPr algn="just">
              <a:spcBef>
                <a:spcPts val="600"/>
              </a:spcBef>
              <a:spcAft>
                <a:spcPts val="600"/>
              </a:spcAft>
            </a:pPr>
            <a:r>
              <a:rPr lang="en-US" sz="2800" dirty="0"/>
              <a:t>Including the highest price, corresponding to the storage duration of the resource in the default energy bids for storage resources.</a:t>
            </a:r>
          </a:p>
          <a:p>
            <a:pPr lvl="1" algn="just">
              <a:spcBef>
                <a:spcPts val="600"/>
              </a:spcBef>
              <a:spcAft>
                <a:spcPts val="600"/>
              </a:spcAft>
            </a:pPr>
            <a:r>
              <a:rPr lang="en-US" sz="2400" dirty="0"/>
              <a:t>For example, if a specific storage resource is capable of storing 4 hours of energy, the opportunity cost included in the real-time default energy bid will be equal to estimated prices in the 4th highest hours of the day from the day-ahead market.</a:t>
            </a:r>
          </a:p>
        </p:txBody>
      </p:sp>
      <p:sp>
        <p:nvSpPr>
          <p:cNvPr id="4" name="Slide Number Placeholder 3">
            <a:extLst>
              <a:ext uri="{FF2B5EF4-FFF2-40B4-BE49-F238E27FC236}">
                <a16:creationId xmlns:a16="http://schemas.microsoft.com/office/drawing/2014/main" id="{518A1C5B-BBD3-E5BC-E2AA-16D1D9B8B9F7}"/>
              </a:ext>
            </a:extLst>
          </p:cNvPr>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1680264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ACB05-0A18-9321-9DE8-DC1C6D3186DE}"/>
              </a:ext>
            </a:extLst>
          </p:cNvPr>
          <p:cNvSpPr>
            <a:spLocks noGrp="1"/>
          </p:cNvSpPr>
          <p:nvPr>
            <p:ph type="ctrTitle"/>
          </p:nvPr>
        </p:nvSpPr>
        <p:spPr/>
        <p:txBody>
          <a:bodyPr/>
          <a:lstStyle/>
          <a:p>
            <a:r>
              <a:rPr lang="en-US" dirty="0"/>
              <a:t>“NPRR 826” Framework</a:t>
            </a:r>
          </a:p>
        </p:txBody>
      </p:sp>
      <p:sp>
        <p:nvSpPr>
          <p:cNvPr id="4" name="Slide Number Placeholder 3">
            <a:extLst>
              <a:ext uri="{FF2B5EF4-FFF2-40B4-BE49-F238E27FC236}">
                <a16:creationId xmlns:a16="http://schemas.microsoft.com/office/drawing/2014/main" id="{E50DB93C-1E22-3797-5E7A-5F065EDF8B2F}"/>
              </a:ext>
            </a:extLst>
          </p:cNvPr>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225344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6DA1-4A8E-EE8C-04A0-F2D7A734370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C1B92C3-DAB6-6200-362C-085352043A77}"/>
              </a:ext>
            </a:extLst>
          </p:cNvPr>
          <p:cNvSpPr>
            <a:spLocks noGrp="1"/>
          </p:cNvSpPr>
          <p:nvPr>
            <p:ph idx="1"/>
          </p:nvPr>
        </p:nvSpPr>
        <p:spPr/>
        <p:txBody>
          <a:bodyPr/>
          <a:lstStyle/>
          <a:p>
            <a:pPr algn="just">
              <a:spcBef>
                <a:spcPts val="600"/>
              </a:spcBef>
              <a:spcAft>
                <a:spcPts val="600"/>
              </a:spcAft>
            </a:pPr>
            <a:r>
              <a:rPr lang="en-US" sz="2400" dirty="0"/>
              <a:t>Established a methodology to set MOCs for RMR Resources based on a “last in line” concept.</a:t>
            </a:r>
          </a:p>
          <a:p>
            <a:pPr algn="just">
              <a:spcBef>
                <a:spcPts val="600"/>
              </a:spcBef>
              <a:spcAft>
                <a:spcPts val="600"/>
              </a:spcAft>
            </a:pPr>
            <a:r>
              <a:rPr lang="en-US" sz="2400" dirty="0"/>
              <a:t>Purpose was to allow RMR Resources to be dispatched to solve a constraint while minimizing impact on competitive market outcomes from contracted resources.</a:t>
            </a:r>
          </a:p>
          <a:p>
            <a:pPr lvl="1"/>
            <a:endParaRPr lang="en-US" dirty="0"/>
          </a:p>
        </p:txBody>
      </p:sp>
      <p:sp>
        <p:nvSpPr>
          <p:cNvPr id="4" name="Slide Number Placeholder 3">
            <a:extLst>
              <a:ext uri="{FF2B5EF4-FFF2-40B4-BE49-F238E27FC236}">
                <a16:creationId xmlns:a16="http://schemas.microsoft.com/office/drawing/2014/main" id="{6DF94B8C-91D5-7605-9701-09FB50CED018}"/>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07489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E9AC-0F50-F13A-BA29-23721A44F504}"/>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40B9476B-FCFB-FD30-B2F5-F3BAC02AFB40}"/>
              </a:ext>
            </a:extLst>
          </p:cNvPr>
          <p:cNvSpPr>
            <a:spLocks noGrp="1"/>
          </p:cNvSpPr>
          <p:nvPr>
            <p:ph idx="1"/>
          </p:nvPr>
        </p:nvSpPr>
        <p:spPr>
          <a:xfrm>
            <a:off x="304800" y="1633946"/>
            <a:ext cx="8534400" cy="3590108"/>
          </a:xfrm>
        </p:spPr>
        <p:txBody>
          <a:bodyPr/>
          <a:lstStyle/>
          <a:p>
            <a:pPr marL="560070" marR="0" algn="just">
              <a:spcBef>
                <a:spcPts val="600"/>
              </a:spcBef>
              <a:spcAft>
                <a:spcPts val="600"/>
              </a:spcAft>
              <a:buFont typeface="+mj-lt"/>
              <a:buAutoNum type="arabicPeriod"/>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Identify all non-RMR Resources that have a 5%* or more unloading Shift Factor on the Transmission Facility;</a:t>
            </a:r>
          </a:p>
          <a:p>
            <a:pPr marL="560070" marR="0" algn="just">
              <a:spcBef>
                <a:spcPts val="600"/>
              </a:spcBef>
              <a:spcAft>
                <a:spcPts val="600"/>
              </a:spcAft>
              <a:buFont typeface="+mj-lt"/>
              <a:buAutoNum type="arabicPeriod"/>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Collect the highest energy offer point for each Resource in step 1 and convert to a Shadow Price equivalent;</a:t>
            </a:r>
          </a:p>
          <a:p>
            <a:pPr marL="560070" marR="0" algn="just">
              <a:spcBef>
                <a:spcPts val="600"/>
              </a:spcBef>
              <a:spcAft>
                <a:spcPts val="600"/>
              </a:spcAft>
              <a:buFont typeface="+mj-lt"/>
              <a:buAutoNum type="arabicPeriod"/>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Select the highest value from step 2 and ensure it is less than the Shadow Price cap for the constraint by $1;</a:t>
            </a:r>
          </a:p>
          <a:p>
            <a:pPr marL="560070" marR="0" algn="just">
              <a:spcBef>
                <a:spcPts val="600"/>
              </a:spcBef>
              <a:spcAft>
                <a:spcPts val="600"/>
              </a:spcAft>
              <a:buFont typeface="+mj-lt"/>
              <a:buAutoNum type="arabicPeriod"/>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 $0.01 to the value from step 3, multiply by the Shift Factor of the RMR Resource to convert back to an energy offer equivalent, and set as the RMR MOC; and</a:t>
            </a:r>
          </a:p>
          <a:p>
            <a:pPr marL="560070" marR="0" algn="just">
              <a:spcBef>
                <a:spcPts val="600"/>
              </a:spcBef>
              <a:spcAft>
                <a:spcPts val="600"/>
              </a:spcAft>
              <a:buFont typeface="+mj-lt"/>
              <a:buAutoNum type="arabicPeriod"/>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If there are multiple constraints, use the lowest value from step 4.</a:t>
            </a:r>
          </a:p>
        </p:txBody>
      </p:sp>
      <p:sp>
        <p:nvSpPr>
          <p:cNvPr id="4" name="Slide Number Placeholder 3">
            <a:extLst>
              <a:ext uri="{FF2B5EF4-FFF2-40B4-BE49-F238E27FC236}">
                <a16:creationId xmlns:a16="http://schemas.microsoft.com/office/drawing/2014/main" id="{D52E676D-8654-DC5D-0F32-836D30380A79}"/>
              </a:ext>
            </a:extLst>
          </p:cNvPr>
          <p:cNvSpPr>
            <a:spLocks noGrp="1"/>
          </p:cNvSpPr>
          <p:nvPr>
            <p:ph type="sldNum" sz="quarter" idx="4"/>
          </p:nvPr>
        </p:nvSpPr>
        <p:spPr/>
        <p:txBody>
          <a:bodyPr/>
          <a:lstStyle/>
          <a:p>
            <a:fld id="{1D93BD3E-1E9A-4970-A6F7-E7AC52762E0C}" type="slidenum">
              <a:rPr lang="en-US" smtClean="0"/>
              <a:pPr/>
              <a:t>33</a:t>
            </a:fld>
            <a:endParaRPr lang="en-US"/>
          </a:p>
        </p:txBody>
      </p:sp>
      <p:sp>
        <p:nvSpPr>
          <p:cNvPr id="5" name="TextBox 4">
            <a:extLst>
              <a:ext uri="{FF2B5EF4-FFF2-40B4-BE49-F238E27FC236}">
                <a16:creationId xmlns:a16="http://schemas.microsoft.com/office/drawing/2014/main" id="{A0F619DD-05D9-F951-AECC-30151636F649}"/>
              </a:ext>
            </a:extLst>
          </p:cNvPr>
          <p:cNvSpPr txBox="1"/>
          <p:nvPr/>
        </p:nvSpPr>
        <p:spPr>
          <a:xfrm>
            <a:off x="156754" y="5921829"/>
            <a:ext cx="4284617" cy="246221"/>
          </a:xfrm>
          <a:prstGeom prst="rect">
            <a:avLst/>
          </a:prstGeom>
          <a:noFill/>
        </p:spPr>
        <p:txBody>
          <a:bodyPr wrap="square" rtlCol="0">
            <a:spAutoFit/>
          </a:bodyPr>
          <a:lstStyle/>
          <a:p>
            <a:r>
              <a:rPr lang="en-US" sz="1000" dirty="0"/>
              <a:t>* Default value can be updated by TAC</a:t>
            </a:r>
          </a:p>
        </p:txBody>
      </p:sp>
    </p:spTree>
    <p:extLst>
      <p:ext uri="{BB962C8B-B14F-4D97-AF65-F5344CB8AC3E}">
        <p14:creationId xmlns:p14="http://schemas.microsoft.com/office/powerpoint/2010/main" val="4269889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1603-8882-BE2C-1636-5F0012A50880}"/>
              </a:ext>
            </a:extLst>
          </p:cNvPr>
          <p:cNvSpPr>
            <a:spLocks noGrp="1"/>
          </p:cNvSpPr>
          <p:nvPr>
            <p:ph type="title"/>
          </p:nvPr>
        </p:nvSpPr>
        <p:spPr/>
        <p:txBody>
          <a:bodyPr/>
          <a:lstStyle/>
          <a:p>
            <a:r>
              <a:rPr lang="en-US" dirty="0"/>
              <a:t>Potential Application to ESRs</a:t>
            </a:r>
          </a:p>
        </p:txBody>
      </p:sp>
      <p:sp>
        <p:nvSpPr>
          <p:cNvPr id="3" name="Content Placeholder 2">
            <a:extLst>
              <a:ext uri="{FF2B5EF4-FFF2-40B4-BE49-F238E27FC236}">
                <a16:creationId xmlns:a16="http://schemas.microsoft.com/office/drawing/2014/main" id="{25B9A36B-A06B-6BAB-54F0-C2052C255D9F}"/>
              </a:ext>
            </a:extLst>
          </p:cNvPr>
          <p:cNvSpPr>
            <a:spLocks noGrp="1"/>
          </p:cNvSpPr>
          <p:nvPr>
            <p:ph idx="1"/>
          </p:nvPr>
        </p:nvSpPr>
        <p:spPr/>
        <p:txBody>
          <a:bodyPr/>
          <a:lstStyle/>
          <a:p>
            <a:pPr algn="just">
              <a:spcBef>
                <a:spcPts val="600"/>
              </a:spcBef>
              <a:spcAft>
                <a:spcPts val="600"/>
              </a:spcAft>
            </a:pPr>
            <a:r>
              <a:rPr lang="en-US" sz="2400" dirty="0"/>
              <a:t>Applying similar ‘last in line’ framework to ESRs would allow these resources to be utilized by SCED to resolve constraints in circumstances that cannot be done today (and must instead be achieved through manual actions).</a:t>
            </a:r>
          </a:p>
          <a:p>
            <a:pPr lvl="1" algn="just">
              <a:spcBef>
                <a:spcPts val="600"/>
              </a:spcBef>
              <a:spcAft>
                <a:spcPts val="600"/>
              </a:spcAft>
            </a:pPr>
            <a:r>
              <a:rPr lang="en-US" sz="2000" dirty="0"/>
              <a:t>In cases where an ESR has a significant helping shift factor        (e.g., -0.20 or better) the MOC derived would be just high enough to allow the ESR to be dispatched by SCED if necessary. </a:t>
            </a:r>
          </a:p>
        </p:txBody>
      </p:sp>
      <p:sp>
        <p:nvSpPr>
          <p:cNvPr id="4" name="Slide Number Placeholder 3">
            <a:extLst>
              <a:ext uri="{FF2B5EF4-FFF2-40B4-BE49-F238E27FC236}">
                <a16:creationId xmlns:a16="http://schemas.microsoft.com/office/drawing/2014/main" id="{8B2A541C-D440-6EA8-C881-B85BE805DB48}"/>
              </a:ext>
            </a:extLst>
          </p:cNvPr>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147534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09800" y="2133600"/>
            <a:ext cx="3429000" cy="228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905000" y="1524000"/>
            <a:ext cx="2705100" cy="304800"/>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43682"/>
            <a:ext cx="8458200" cy="670718"/>
          </a:xfrm>
        </p:spPr>
        <p:txBody>
          <a:bodyPr/>
          <a:lstStyle/>
          <a:p>
            <a:r>
              <a:rPr lang="en-US" dirty="0"/>
              <a:t>Background: Mitigated Offer Cap for Traditional Resources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Rectangle 4"/>
          <p:cNvSpPr/>
          <p:nvPr/>
        </p:nvSpPr>
        <p:spPr>
          <a:xfrm>
            <a:off x="285750" y="1524000"/>
            <a:ext cx="8782050" cy="892552"/>
          </a:xfrm>
          <a:prstGeom prst="rect">
            <a:avLst/>
          </a:prstGeom>
        </p:spPr>
        <p:txBody>
          <a:bodyPr wrap="square">
            <a:spAutoFit/>
          </a:bodyPr>
          <a:lstStyle/>
          <a:p>
            <a:pPr marL="457200" marR="0" indent="-457200">
              <a:spcBef>
                <a:spcPts val="1200"/>
              </a:spcBef>
              <a:spcAft>
                <a:spcPts val="1200"/>
              </a:spcAft>
            </a:pPr>
            <a:r>
              <a:rPr lang="en-US" sz="1600" dirty="0">
                <a:latin typeface="Times New Roman" panose="02020603050405020304" pitchFamily="18" charset="0"/>
                <a:ea typeface="Times New Roman" panose="02020603050405020304" pitchFamily="18" charset="0"/>
              </a:rPr>
              <a:t>MOC</a:t>
            </a:r>
            <a:r>
              <a:rPr lang="en-US" sz="1600" i="1" baseline="-25000" dirty="0">
                <a:latin typeface="Times New Roman" panose="02020603050405020304" pitchFamily="18" charset="0"/>
                <a:ea typeface="Times New Roman" panose="02020603050405020304" pitchFamily="18" charset="0"/>
              </a:rPr>
              <a:t> q, r, h</a:t>
            </a:r>
            <a:r>
              <a:rPr lang="en-US" sz="1600" dirty="0">
                <a:latin typeface="Times New Roman" panose="02020603050405020304" pitchFamily="18" charset="0"/>
                <a:ea typeface="Times New Roman" panose="02020603050405020304" pitchFamily="18" charset="0"/>
              </a:rPr>
              <a:t> = Max [GIHR</a:t>
            </a:r>
            <a:r>
              <a:rPr lang="en-US" sz="1600" i="1" baseline="-25000" dirty="0">
                <a:latin typeface="Times New Roman" panose="02020603050405020304" pitchFamily="18" charset="0"/>
                <a:ea typeface="Times New Roman" panose="02020603050405020304" pitchFamily="18" charset="0"/>
              </a:rPr>
              <a:t> q, r</a:t>
            </a:r>
            <a:r>
              <a:rPr lang="en-US" sz="1600" dirty="0">
                <a:latin typeface="Times New Roman" panose="02020603050405020304" pitchFamily="18" charset="0"/>
                <a:ea typeface="Times New Roman" panose="02020603050405020304" pitchFamily="18" charset="0"/>
              </a:rPr>
              <a:t> * Max(FIP, WAFP </a:t>
            </a:r>
            <a:r>
              <a:rPr lang="en-US" sz="1600" i="1" baseline="-25000" dirty="0">
                <a:latin typeface="Times New Roman" panose="02020603050405020304" pitchFamily="18" charset="0"/>
                <a:ea typeface="Times New Roman" panose="02020603050405020304" pitchFamily="18" charset="0"/>
              </a:rPr>
              <a:t>q, r, h</a:t>
            </a:r>
            <a:r>
              <a:rPr lang="en-US" sz="1600" dirty="0">
                <a:latin typeface="Times New Roman" panose="02020603050405020304" pitchFamily="18" charset="0"/>
                <a:ea typeface="Times New Roman" panose="02020603050405020304" pitchFamily="18" charset="0"/>
              </a:rPr>
              <a:t>), </a:t>
            </a:r>
          </a:p>
          <a:p>
            <a:pPr marL="457200" marR="0" indent="-457200">
              <a:spcBef>
                <a:spcPts val="1200"/>
              </a:spcBef>
              <a:spcAft>
                <a:spcPts val="1200"/>
              </a:spcAft>
            </a:pPr>
            <a:r>
              <a:rPr lang="en-US" sz="1600" dirty="0">
                <a:latin typeface="Times New Roman" panose="02020603050405020304" pitchFamily="18" charset="0"/>
                <a:ea typeface="Times New Roman" panose="02020603050405020304" pitchFamily="18" charset="0"/>
              </a:rPr>
              <a:t>			(IHR</a:t>
            </a:r>
            <a:r>
              <a:rPr lang="en-US" sz="1600" i="1" baseline="-25000" dirty="0">
                <a:latin typeface="Times New Roman" panose="02020603050405020304" pitchFamily="18" charset="0"/>
                <a:ea typeface="Times New Roman" panose="02020603050405020304" pitchFamily="18" charset="0"/>
              </a:rPr>
              <a:t> q, r</a:t>
            </a:r>
            <a:r>
              <a:rPr lang="en-US" sz="1600" dirty="0">
                <a:latin typeface="Times New Roman" panose="02020603050405020304" pitchFamily="18" charset="0"/>
                <a:ea typeface="Times New Roman" panose="02020603050405020304" pitchFamily="18" charset="0"/>
              </a:rPr>
              <a:t> * FPRC</a:t>
            </a:r>
            <a:r>
              <a:rPr lang="en-US" sz="1600" i="1" baseline="-25000" dirty="0">
                <a:latin typeface="Times New Roman" panose="02020603050405020304" pitchFamily="18" charset="0"/>
                <a:ea typeface="Times New Roman" panose="02020603050405020304" pitchFamily="18" charset="0"/>
              </a:rPr>
              <a:t> q, r </a:t>
            </a:r>
            <a:r>
              <a:rPr lang="en-US" sz="1600" dirty="0">
                <a:latin typeface="Times New Roman" panose="02020603050405020304" pitchFamily="18" charset="0"/>
                <a:ea typeface="Times New Roman" panose="02020603050405020304" pitchFamily="18" charset="0"/>
              </a:rPr>
              <a:t>+ OM</a:t>
            </a:r>
            <a:r>
              <a:rPr lang="en-US" sz="1600" i="1" baseline="-25000" dirty="0">
                <a:latin typeface="Times New Roman" panose="02020603050405020304" pitchFamily="18" charset="0"/>
                <a:ea typeface="Times New Roman" panose="02020603050405020304" pitchFamily="18" charset="0"/>
              </a:rPr>
              <a:t> q, r</a:t>
            </a:r>
            <a:r>
              <a:rPr lang="en-US" sz="1600" dirty="0">
                <a:latin typeface="Times New Roman" panose="02020603050405020304" pitchFamily="18" charset="0"/>
                <a:ea typeface="Times New Roman" panose="02020603050405020304" pitchFamily="18" charset="0"/>
              </a:rPr>
              <a:t>) * CFMLT</a:t>
            </a:r>
            <a:r>
              <a:rPr lang="en-US" sz="1600" i="1" baseline="-25000" dirty="0">
                <a:latin typeface="Times New Roman" panose="02020603050405020304" pitchFamily="18" charset="0"/>
                <a:ea typeface="Times New Roman" panose="02020603050405020304" pitchFamily="18" charset="0"/>
              </a:rPr>
              <a:t> q, r</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7" name="Rounded Rectangle 6"/>
          <p:cNvSpPr/>
          <p:nvPr/>
        </p:nvSpPr>
        <p:spPr>
          <a:xfrm>
            <a:off x="329234" y="4495800"/>
            <a:ext cx="381000" cy="366107"/>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2500" y="4346882"/>
            <a:ext cx="6705600" cy="646331"/>
          </a:xfrm>
          <a:prstGeom prst="rect">
            <a:avLst/>
          </a:prstGeom>
          <a:noFill/>
        </p:spPr>
        <p:txBody>
          <a:bodyPr wrap="square" rtlCol="0">
            <a:spAutoFit/>
          </a:bodyPr>
          <a:lstStyle/>
          <a:p>
            <a:r>
              <a:rPr lang="en-US" dirty="0"/>
              <a:t>Generic marginal cost for the Resource using set heat rate. Heat rate is dependent on the commercial operations date. </a:t>
            </a:r>
          </a:p>
        </p:txBody>
      </p:sp>
      <p:sp>
        <p:nvSpPr>
          <p:cNvPr id="11" name="Rounded Rectangle 10"/>
          <p:cNvSpPr/>
          <p:nvPr/>
        </p:nvSpPr>
        <p:spPr>
          <a:xfrm>
            <a:off x="329234" y="5257799"/>
            <a:ext cx="381000" cy="36610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5257800"/>
            <a:ext cx="5943600" cy="366107"/>
          </a:xfrm>
          <a:prstGeom prst="rect">
            <a:avLst/>
          </a:prstGeom>
          <a:noFill/>
        </p:spPr>
        <p:txBody>
          <a:bodyPr wrap="square" rtlCol="0">
            <a:spAutoFit/>
          </a:bodyPr>
          <a:lstStyle/>
          <a:p>
            <a:r>
              <a:rPr lang="en-US" dirty="0"/>
              <a:t>Estimation of operating costs for Resource above LSL. </a:t>
            </a:r>
          </a:p>
        </p:txBody>
      </p:sp>
      <p:cxnSp>
        <p:nvCxnSpPr>
          <p:cNvPr id="14" name="Straight Arrow Connector 13"/>
          <p:cNvCxnSpPr/>
          <p:nvPr/>
        </p:nvCxnSpPr>
        <p:spPr>
          <a:xfrm flipV="1">
            <a:off x="1371600" y="1970276"/>
            <a:ext cx="533400" cy="4462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47800" y="2266480"/>
            <a:ext cx="698721" cy="2481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1763" y="2311688"/>
            <a:ext cx="1232866" cy="307777"/>
          </a:xfrm>
          <a:prstGeom prst="rect">
            <a:avLst/>
          </a:prstGeom>
          <a:noFill/>
        </p:spPr>
        <p:txBody>
          <a:bodyPr wrap="square" rtlCol="0">
            <a:spAutoFit/>
          </a:bodyPr>
          <a:lstStyle/>
          <a:p>
            <a:r>
              <a:rPr lang="en-US" sz="1400" dirty="0"/>
              <a:t>Heat Rates</a:t>
            </a:r>
          </a:p>
        </p:txBody>
      </p:sp>
      <p:cxnSp>
        <p:nvCxnSpPr>
          <p:cNvPr id="19" name="Straight Arrow Connector 18"/>
          <p:cNvCxnSpPr/>
          <p:nvPr/>
        </p:nvCxnSpPr>
        <p:spPr>
          <a:xfrm flipV="1">
            <a:off x="3276600" y="2467065"/>
            <a:ext cx="0" cy="3048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7000" y="2781750"/>
            <a:ext cx="1323230" cy="307777"/>
          </a:xfrm>
          <a:prstGeom prst="rect">
            <a:avLst/>
          </a:prstGeom>
          <a:noFill/>
        </p:spPr>
        <p:txBody>
          <a:bodyPr wrap="square" rtlCol="0">
            <a:spAutoFit/>
          </a:bodyPr>
          <a:lstStyle/>
          <a:p>
            <a:r>
              <a:rPr lang="en-US" sz="1400" dirty="0"/>
              <a:t>Fuel Price</a:t>
            </a:r>
          </a:p>
        </p:txBody>
      </p:sp>
      <p:cxnSp>
        <p:nvCxnSpPr>
          <p:cNvPr id="22" name="Straight Arrow Connector 21"/>
          <p:cNvCxnSpPr/>
          <p:nvPr/>
        </p:nvCxnSpPr>
        <p:spPr>
          <a:xfrm flipH="1" flipV="1">
            <a:off x="4305300" y="2514600"/>
            <a:ext cx="190500" cy="381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91000" y="2880583"/>
            <a:ext cx="1371600" cy="523220"/>
          </a:xfrm>
          <a:prstGeom prst="rect">
            <a:avLst/>
          </a:prstGeom>
          <a:noFill/>
        </p:spPr>
        <p:txBody>
          <a:bodyPr wrap="square" rtlCol="0">
            <a:spAutoFit/>
          </a:bodyPr>
          <a:lstStyle/>
          <a:p>
            <a:r>
              <a:rPr lang="en-US" sz="1400" dirty="0"/>
              <a:t>Operations &amp; Maintenance</a:t>
            </a:r>
          </a:p>
        </p:txBody>
      </p:sp>
      <p:cxnSp>
        <p:nvCxnSpPr>
          <p:cNvPr id="25" name="Straight Arrow Connector 24"/>
          <p:cNvCxnSpPr/>
          <p:nvPr/>
        </p:nvCxnSpPr>
        <p:spPr>
          <a:xfrm flipH="1" flipV="1">
            <a:off x="5448300" y="2476500"/>
            <a:ext cx="495300" cy="36823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38800" y="2869337"/>
            <a:ext cx="1752600" cy="523220"/>
          </a:xfrm>
          <a:prstGeom prst="rect">
            <a:avLst/>
          </a:prstGeom>
          <a:noFill/>
        </p:spPr>
        <p:txBody>
          <a:bodyPr wrap="square" rtlCol="0">
            <a:spAutoFit/>
          </a:bodyPr>
          <a:lstStyle/>
          <a:p>
            <a:r>
              <a:rPr lang="en-US" sz="1400" dirty="0"/>
              <a:t>Capacity Factor Multiplier</a:t>
            </a:r>
          </a:p>
        </p:txBody>
      </p:sp>
      <p:cxnSp>
        <p:nvCxnSpPr>
          <p:cNvPr id="28" name="Straight Arrow Connector 27"/>
          <p:cNvCxnSpPr/>
          <p:nvPr/>
        </p:nvCxnSpPr>
        <p:spPr>
          <a:xfrm flipH="1">
            <a:off x="3990230" y="1219200"/>
            <a:ext cx="353170" cy="2286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43400" y="995518"/>
            <a:ext cx="1323230" cy="307777"/>
          </a:xfrm>
          <a:prstGeom prst="rect">
            <a:avLst/>
          </a:prstGeom>
          <a:noFill/>
        </p:spPr>
        <p:txBody>
          <a:bodyPr wrap="square" rtlCol="0">
            <a:spAutoFit/>
          </a:bodyPr>
          <a:lstStyle/>
          <a:p>
            <a:r>
              <a:rPr lang="en-US" sz="1400" dirty="0"/>
              <a:t>Fuel Price</a:t>
            </a:r>
          </a:p>
        </p:txBody>
      </p:sp>
    </p:spTree>
    <p:extLst>
      <p:ext uri="{BB962C8B-B14F-4D97-AF65-F5344CB8AC3E}">
        <p14:creationId xmlns:p14="http://schemas.microsoft.com/office/powerpoint/2010/main" val="19108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p:bldP spid="11" grpId="0" animBg="1"/>
      <p:bldP spid="12" grpId="0"/>
      <p:bldP spid="17" grpId="0"/>
      <p:bldP spid="21" grpId="0"/>
      <p:bldP spid="24" grpId="0"/>
      <p:bldP spid="27"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a:solidFill>
                  <a:schemeClr val="accent1"/>
                </a:solidFill>
              </a:rPr>
              <a:t>Background: ESR Challenges</a:t>
            </a:r>
          </a:p>
        </p:txBody>
      </p:sp>
      <p:sp>
        <p:nvSpPr>
          <p:cNvPr id="3" name="Content Placeholder 2"/>
          <p:cNvSpPr>
            <a:spLocks noGrp="1"/>
          </p:cNvSpPr>
          <p:nvPr>
            <p:ph idx="1"/>
          </p:nvPr>
        </p:nvSpPr>
        <p:spPr>
          <a:xfrm>
            <a:off x="304800" y="1219200"/>
            <a:ext cx="8610600" cy="4876800"/>
          </a:xfrm>
        </p:spPr>
        <p:txBody>
          <a:bodyPr/>
          <a:lstStyle/>
          <a:p>
            <a:pPr algn="just">
              <a:spcBef>
                <a:spcPts val="600"/>
              </a:spcBef>
              <a:spcAft>
                <a:spcPts val="600"/>
              </a:spcAft>
            </a:pPr>
            <a:r>
              <a:rPr lang="en-US" sz="2400" dirty="0"/>
              <a:t>MOC is calculated using fuel price and heat rate, which are not applicable to ESRs.</a:t>
            </a:r>
          </a:p>
          <a:p>
            <a:pPr lvl="1" algn="just">
              <a:spcBef>
                <a:spcPts val="600"/>
              </a:spcBef>
              <a:spcAft>
                <a:spcPts val="600"/>
              </a:spcAft>
            </a:pPr>
            <a:r>
              <a:rPr lang="en-US" sz="2000" dirty="0"/>
              <a:t>For ESRs, opportunity cost is most important factor due to their time dependent capacity state of charge (SOC).</a:t>
            </a:r>
          </a:p>
          <a:p>
            <a:pPr algn="just">
              <a:spcBef>
                <a:spcPts val="600"/>
              </a:spcBef>
              <a:spcAft>
                <a:spcPts val="600"/>
              </a:spcAft>
            </a:pPr>
            <a:r>
              <a:rPr lang="en-US" sz="2400" dirty="0"/>
              <a:t>Time-constrained capacity (SOC limits): </a:t>
            </a:r>
          </a:p>
          <a:p>
            <a:pPr lvl="1" algn="just">
              <a:spcBef>
                <a:spcPts val="600"/>
              </a:spcBef>
              <a:spcAft>
                <a:spcPts val="600"/>
              </a:spcAft>
            </a:pPr>
            <a:r>
              <a:rPr lang="en-US" sz="2000" dirty="0"/>
              <a:t>Results in different economic offer behavior by ESRs in order to  preserve their energy (SOC) </a:t>
            </a:r>
          </a:p>
          <a:p>
            <a:pPr algn="just">
              <a:spcBef>
                <a:spcPts val="600"/>
              </a:spcBef>
              <a:spcAft>
                <a:spcPts val="600"/>
              </a:spcAft>
            </a:pPr>
            <a:r>
              <a:rPr lang="en-US" sz="2400" dirty="0"/>
              <a:t>Current optimization processes do not fully reflect SOC</a:t>
            </a:r>
          </a:p>
          <a:p>
            <a:pPr lvl="1" algn="just">
              <a:spcBef>
                <a:spcPts val="600"/>
              </a:spcBef>
              <a:spcAft>
                <a:spcPts val="600"/>
              </a:spcAft>
            </a:pPr>
            <a:r>
              <a:rPr lang="en-US" sz="2000" dirty="0"/>
              <a:t>Because tools look at the next 5 minutes, an ESR’s capacity could be used as soon as deemed economic rather then at the peak (or net peak) time of the day when most needed.</a:t>
            </a:r>
          </a:p>
          <a:p>
            <a:pPr>
              <a:lnSpc>
                <a:spcPct val="150000"/>
              </a:lnSpc>
            </a:pPr>
            <a:endParaRPr lang="en-US" sz="20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403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A648-6FE9-7CF4-C582-2E521AD808C5}"/>
              </a:ext>
            </a:extLst>
          </p:cNvPr>
          <p:cNvSpPr>
            <a:spLocks noGrp="1"/>
          </p:cNvSpPr>
          <p:nvPr>
            <p:ph type="title"/>
          </p:nvPr>
        </p:nvSpPr>
        <p:spPr/>
        <p:txBody>
          <a:bodyPr/>
          <a:lstStyle/>
          <a:p>
            <a:r>
              <a:rPr lang="en-US" dirty="0"/>
              <a:t>Consultation Timeline</a:t>
            </a:r>
          </a:p>
        </p:txBody>
      </p:sp>
      <p:graphicFrame>
        <p:nvGraphicFramePr>
          <p:cNvPr id="6" name="Content Placeholder 5">
            <a:extLst>
              <a:ext uri="{FF2B5EF4-FFF2-40B4-BE49-F238E27FC236}">
                <a16:creationId xmlns:a16="http://schemas.microsoft.com/office/drawing/2014/main" id="{184DE982-F519-19AB-7BD1-438173ACC66B}"/>
              </a:ext>
            </a:extLst>
          </p:cNvPr>
          <p:cNvGraphicFramePr>
            <a:graphicFrameLocks noGrp="1"/>
          </p:cNvGraphicFramePr>
          <p:nvPr>
            <p:ph idx="1"/>
            <p:extLst>
              <p:ext uri="{D42A27DB-BD31-4B8C-83A1-F6EECF244321}">
                <p14:modId xmlns:p14="http://schemas.microsoft.com/office/powerpoint/2010/main" val="575022059"/>
              </p:ext>
            </p:extLst>
          </p:nvPr>
        </p:nvGraphicFramePr>
        <p:xfrm>
          <a:off x="83127" y="1386682"/>
          <a:ext cx="8984673" cy="457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DF45CE1-8F97-A0A6-86E2-5B4FA6CE1E5F}"/>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272522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8A68-3132-988A-8E71-94D07571BB61}"/>
              </a:ext>
            </a:extLst>
          </p:cNvPr>
          <p:cNvSpPr>
            <a:spLocks noGrp="1"/>
          </p:cNvSpPr>
          <p:nvPr>
            <p:ph type="title"/>
          </p:nvPr>
        </p:nvSpPr>
        <p:spPr/>
        <p:txBody>
          <a:bodyPr/>
          <a:lstStyle/>
          <a:p>
            <a:r>
              <a:rPr lang="en-US" dirty="0"/>
              <a:t>Key Questions to Inform Decision</a:t>
            </a:r>
          </a:p>
        </p:txBody>
      </p:sp>
      <p:sp>
        <p:nvSpPr>
          <p:cNvPr id="3" name="Content Placeholder 2">
            <a:extLst>
              <a:ext uri="{FF2B5EF4-FFF2-40B4-BE49-F238E27FC236}">
                <a16:creationId xmlns:a16="http://schemas.microsoft.com/office/drawing/2014/main" id="{B420D2CB-EB51-4065-CE49-073B6BD849AA}"/>
              </a:ext>
            </a:extLst>
          </p:cNvPr>
          <p:cNvSpPr>
            <a:spLocks noGrp="1"/>
          </p:cNvSpPr>
          <p:nvPr>
            <p:ph idx="1"/>
          </p:nvPr>
        </p:nvSpPr>
        <p:spPr/>
        <p:txBody>
          <a:bodyPr/>
          <a:lstStyle/>
          <a:p>
            <a:pPr algn="just">
              <a:spcBef>
                <a:spcPts val="600"/>
              </a:spcBef>
              <a:spcAft>
                <a:spcPts val="600"/>
              </a:spcAft>
            </a:pPr>
            <a:r>
              <a:rPr lang="en-US" sz="2400" dirty="0"/>
              <a:t>What is being observed today?</a:t>
            </a:r>
          </a:p>
          <a:p>
            <a:pPr lvl="1" algn="just">
              <a:spcBef>
                <a:spcPts val="600"/>
              </a:spcBef>
              <a:spcAft>
                <a:spcPts val="600"/>
              </a:spcAft>
            </a:pPr>
            <a:r>
              <a:rPr lang="en-US" sz="2000" dirty="0"/>
              <a:t>What is the scope of the issue today and how could it evolve?</a:t>
            </a:r>
          </a:p>
          <a:p>
            <a:pPr algn="just">
              <a:spcBef>
                <a:spcPts val="600"/>
              </a:spcBef>
              <a:spcAft>
                <a:spcPts val="600"/>
              </a:spcAft>
            </a:pPr>
            <a:r>
              <a:rPr lang="en-US" sz="2400" dirty="0"/>
              <a:t>What are the key inputs for a MOC?</a:t>
            </a:r>
          </a:p>
          <a:p>
            <a:pPr algn="just">
              <a:spcBef>
                <a:spcPts val="600"/>
              </a:spcBef>
              <a:spcAft>
                <a:spcPts val="600"/>
              </a:spcAft>
            </a:pPr>
            <a:r>
              <a:rPr lang="en-US" sz="2400" dirty="0"/>
              <a:t>How will the market design evolve and how will it impact the participation framework for ESRs?</a:t>
            </a:r>
          </a:p>
          <a:p>
            <a:pPr algn="just">
              <a:spcBef>
                <a:spcPts val="600"/>
              </a:spcBef>
              <a:spcAft>
                <a:spcPts val="600"/>
              </a:spcAft>
            </a:pPr>
            <a:r>
              <a:rPr lang="en-US" sz="2400" dirty="0"/>
              <a:t>How have other jurisdictions applied mitigation to ESRs?</a:t>
            </a:r>
          </a:p>
          <a:p>
            <a:pPr lvl="1" algn="just">
              <a:spcBef>
                <a:spcPts val="600"/>
              </a:spcBef>
              <a:spcAft>
                <a:spcPts val="600"/>
              </a:spcAft>
            </a:pPr>
            <a:r>
              <a:rPr lang="en-US" sz="2000" dirty="0"/>
              <a:t>What is instructive for ERCOT?</a:t>
            </a:r>
          </a:p>
        </p:txBody>
      </p:sp>
      <p:sp>
        <p:nvSpPr>
          <p:cNvPr id="4" name="Slide Number Placeholder 3">
            <a:extLst>
              <a:ext uri="{FF2B5EF4-FFF2-40B4-BE49-F238E27FC236}">
                <a16:creationId xmlns:a16="http://schemas.microsoft.com/office/drawing/2014/main" id="{77231DB3-3942-0979-C244-FD2C93A9E933}"/>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200794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F8DBB0-6322-4194-D039-1B8CAA5ACCF5}"/>
              </a:ext>
            </a:extLst>
          </p:cNvPr>
          <p:cNvSpPr>
            <a:spLocks noGrp="1"/>
          </p:cNvSpPr>
          <p:nvPr>
            <p:ph type="ctrTitle"/>
          </p:nvPr>
        </p:nvSpPr>
        <p:spPr/>
        <p:txBody>
          <a:bodyPr/>
          <a:lstStyle/>
          <a:p>
            <a:r>
              <a:rPr lang="en-US" dirty="0"/>
              <a:t>Analysis and Observations</a:t>
            </a:r>
            <a:br>
              <a:rPr lang="en-US" dirty="0"/>
            </a:br>
            <a:endParaRPr lang="en-US" dirty="0"/>
          </a:p>
        </p:txBody>
      </p:sp>
      <p:sp>
        <p:nvSpPr>
          <p:cNvPr id="4" name="Slide Number Placeholder 3">
            <a:extLst>
              <a:ext uri="{FF2B5EF4-FFF2-40B4-BE49-F238E27FC236}">
                <a16:creationId xmlns:a16="http://schemas.microsoft.com/office/drawing/2014/main" id="{F35A2344-D51A-A803-E8D2-96A27FA2AB6A}"/>
              </a:ext>
            </a:extLst>
          </p:cNvPr>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246492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FA36-B4D0-111B-6EB2-BF194D36D782}"/>
              </a:ext>
            </a:extLst>
          </p:cNvPr>
          <p:cNvSpPr>
            <a:spLocks noGrp="1"/>
          </p:cNvSpPr>
          <p:nvPr>
            <p:ph type="title"/>
          </p:nvPr>
        </p:nvSpPr>
        <p:spPr/>
        <p:txBody>
          <a:bodyPr/>
          <a:lstStyle/>
          <a:p>
            <a:r>
              <a:rPr lang="en-US" dirty="0"/>
              <a:t>ESRs are flagged as part of the mitigation process in 4.2% of SCED intervals</a:t>
            </a:r>
          </a:p>
        </p:txBody>
      </p:sp>
      <p:sp>
        <p:nvSpPr>
          <p:cNvPr id="4" name="Slide Number Placeholder 3">
            <a:extLst>
              <a:ext uri="{FF2B5EF4-FFF2-40B4-BE49-F238E27FC236}">
                <a16:creationId xmlns:a16="http://schemas.microsoft.com/office/drawing/2014/main" id="{2AB9E666-6636-FFC4-EB14-16AD81709CA6}"/>
              </a:ext>
            </a:extLst>
          </p:cNvPr>
          <p:cNvSpPr>
            <a:spLocks noGrp="1"/>
          </p:cNvSpPr>
          <p:nvPr>
            <p:ph type="sldNum" sz="quarter" idx="4"/>
          </p:nvPr>
        </p:nvSpPr>
        <p:spPr/>
        <p:txBody>
          <a:bodyPr/>
          <a:lstStyle/>
          <a:p>
            <a:fld id="{1D93BD3E-1E9A-4970-A6F7-E7AC52762E0C}" type="slidenum">
              <a:rPr lang="en-US" smtClean="0"/>
              <a:pPr/>
              <a:t>9</a:t>
            </a:fld>
            <a:endParaRPr lang="en-US"/>
          </a:p>
        </p:txBody>
      </p:sp>
      <p:graphicFrame>
        <p:nvGraphicFramePr>
          <p:cNvPr id="7" name="Content Placeholder 6">
            <a:extLst>
              <a:ext uri="{FF2B5EF4-FFF2-40B4-BE49-F238E27FC236}">
                <a16:creationId xmlns:a16="http://schemas.microsoft.com/office/drawing/2014/main" id="{16577C10-8A3B-8C8E-255E-D023AC81E68B}"/>
              </a:ext>
            </a:extLst>
          </p:cNvPr>
          <p:cNvGraphicFramePr>
            <a:graphicFrameLocks noGrp="1"/>
          </p:cNvGraphicFramePr>
          <p:nvPr>
            <p:ph idx="1"/>
          </p:nvPr>
        </p:nvGraphicFramePr>
        <p:xfrm>
          <a:off x="304800" y="1371442"/>
          <a:ext cx="8534400" cy="43195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3E8142B-14CA-56A7-FBDA-F8CE23A58F79}"/>
              </a:ext>
            </a:extLst>
          </p:cNvPr>
          <p:cNvSpPr txBox="1"/>
          <p:nvPr/>
        </p:nvSpPr>
        <p:spPr>
          <a:xfrm>
            <a:off x="658210" y="5685453"/>
            <a:ext cx="7903780" cy="523220"/>
          </a:xfrm>
          <a:prstGeom prst="rect">
            <a:avLst/>
          </a:prstGeom>
          <a:noFill/>
        </p:spPr>
        <p:txBody>
          <a:bodyPr wrap="square" rtlCol="0">
            <a:spAutoFit/>
          </a:bodyPr>
          <a:lstStyle/>
          <a:p>
            <a:pPr algn="just"/>
            <a:r>
              <a:rPr lang="en-US" sz="1400" dirty="0">
                <a:solidFill>
                  <a:schemeClr val="tx2"/>
                </a:solidFill>
              </a:rPr>
              <a:t>While the MOCs for ESRs are currently set to the SWCAP, these Resources are still flagged as part of the SCED Constraint Competitiveness Test (CCT) process.</a:t>
            </a:r>
          </a:p>
        </p:txBody>
      </p:sp>
    </p:spTree>
    <p:extLst>
      <p:ext uri="{BB962C8B-B14F-4D97-AF65-F5344CB8AC3E}">
        <p14:creationId xmlns:p14="http://schemas.microsoft.com/office/powerpoint/2010/main" val="115520919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DE896BEB19F40A8ECC8C772B1EEFE" ma:contentTypeVersion="10" ma:contentTypeDescription="Create a new document." ma:contentTypeScope="" ma:versionID="2970e12fa0e53856f95f85990551f723">
  <xsd:schema xmlns:xsd="http://www.w3.org/2001/XMLSchema" xmlns:xs="http://www.w3.org/2001/XMLSchema" xmlns:p="http://schemas.microsoft.com/office/2006/metadata/properties" xmlns:ns3="e642cdfb-3a96-41c1-8159-5de9a5b192bc" xmlns:ns4="2acd5412-1a0a-46e5-a64d-892655bbb31c" targetNamespace="http://schemas.microsoft.com/office/2006/metadata/properties" ma:root="true" ma:fieldsID="cf6c3e39e82508b8ee031c5bc0c0080b" ns3:_="" ns4:_="">
    <xsd:import namespace="e642cdfb-3a96-41c1-8159-5de9a5b192bc"/>
    <xsd:import namespace="2acd5412-1a0a-46e5-a64d-892655bbb31c"/>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2cdfb-3a96-41c1-8159-5de9a5b19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cd5412-1a0a-46e5-a64d-892655bbb31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642cdfb-3a96-41c1-8159-5de9a5b192bc" xsi:nil="true"/>
  </documentManagement>
</p:properties>
</file>

<file path=customXml/itemProps1.xml><?xml version="1.0" encoding="utf-8"?>
<ds:datastoreItem xmlns:ds="http://schemas.openxmlformats.org/officeDocument/2006/customXml" ds:itemID="{94C102AB-CFD6-427B-8C8B-D97FEC135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2cdfb-3a96-41c1-8159-5de9a5b192bc"/>
    <ds:schemaRef ds:uri="2acd5412-1a0a-46e5-a64d-892655bbb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2acd5412-1a0a-46e5-a64d-892655bbb31c"/>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terms/"/>
    <ds:schemaRef ds:uri="http://purl.org/dc/elements/1.1/"/>
    <ds:schemaRef ds:uri="http://schemas.openxmlformats.org/package/2006/metadata/core-properties"/>
    <ds:schemaRef ds:uri="e642cdfb-3a96-41c1-8159-5de9a5b192b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307232</TotalTime>
  <Words>2409</Words>
  <Application>Microsoft Office PowerPoint</Application>
  <PresentationFormat>On-screen Show (4:3)</PresentationFormat>
  <Paragraphs>263</Paragraphs>
  <Slides>34</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Arial</vt:lpstr>
      <vt:lpstr>Calibri</vt:lpstr>
      <vt:lpstr>Courier New</vt:lpstr>
      <vt:lpstr>Times New Roman</vt:lpstr>
      <vt:lpstr>Wingdings</vt:lpstr>
      <vt:lpstr>1_Custom Design</vt:lpstr>
      <vt:lpstr>Office Theme</vt:lpstr>
      <vt:lpstr>Custom Design</vt:lpstr>
      <vt:lpstr>1_Office Theme</vt:lpstr>
      <vt:lpstr>PowerPoint Presentation</vt:lpstr>
      <vt:lpstr>Purpose</vt:lpstr>
      <vt:lpstr>Agenda</vt:lpstr>
      <vt:lpstr>Background: Mitigated Offer Cap for Traditional Resources</vt:lpstr>
      <vt:lpstr>Background: ESR Challenges</vt:lpstr>
      <vt:lpstr>Consultation Timeline</vt:lpstr>
      <vt:lpstr>Key Questions to Inform Decision</vt:lpstr>
      <vt:lpstr>Analysis and Observations </vt:lpstr>
      <vt:lpstr>ESRs are flagged as part of the mitigation process in 4.2% of SCED intervals</vt:lpstr>
      <vt:lpstr>There is a large difference in mitigated intervals between Resources</vt:lpstr>
      <vt:lpstr>Offers are changed more frequently during evenings and since April 2023</vt:lpstr>
      <vt:lpstr>Intra-hour offer changes follow a similar trend </vt:lpstr>
      <vt:lpstr>ESR Capacity Offered</vt:lpstr>
      <vt:lpstr>Key Observations</vt:lpstr>
      <vt:lpstr>Review of Different Frameworks</vt:lpstr>
      <vt:lpstr>Frameworks Reviewed</vt:lpstr>
      <vt:lpstr>CAISO Default Energy Bid (DEB) Components </vt:lpstr>
      <vt:lpstr>Application of “NPRR 826” Framework</vt:lpstr>
      <vt:lpstr>“826 Framework” continued</vt:lpstr>
      <vt:lpstr>Evaluation</vt:lpstr>
      <vt:lpstr>Considerations</vt:lpstr>
      <vt:lpstr>Draft Recommendation</vt:lpstr>
      <vt:lpstr>Next Steps</vt:lpstr>
      <vt:lpstr>Appendix</vt:lpstr>
      <vt:lpstr>CAISO Overview</vt:lpstr>
      <vt:lpstr>Components</vt:lpstr>
      <vt:lpstr>Mitigation Formula</vt:lpstr>
      <vt:lpstr>Energy Cost</vt:lpstr>
      <vt:lpstr>Variable Costs including cycling</vt:lpstr>
      <vt:lpstr>Opportunity Cost</vt:lpstr>
      <vt:lpstr>“NPRR 826” Framework</vt:lpstr>
      <vt:lpstr>Background</vt:lpstr>
      <vt:lpstr>Methodology</vt:lpstr>
      <vt:lpstr>Potential Application to ESRs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King, Ryan</cp:lastModifiedBy>
  <cp:revision>2978</cp:revision>
  <cp:lastPrinted>2020-02-05T17:47:59Z</cp:lastPrinted>
  <dcterms:created xsi:type="dcterms:W3CDTF">2016-01-21T15:20:31Z</dcterms:created>
  <dcterms:modified xsi:type="dcterms:W3CDTF">2023-10-25T17:08:37Z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0x010100D9ADE896BEB19F40A8ECC8C772B1EEFE</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2023-10-02T21:10:34Z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965b25f0-5394-44a9-a1c0-9b753d6ecf7e</vt:lpwstr>
  </property>
  <property fmtid="{D5CDD505-2E9C-101B-9397-08002B2CF9AE}" pid="10" name="MSIP_Label_c144db1d-993e-40da-980d-6eea152adc50_ContentBits">
    <vt:lpwstr>0</vt:lpwstr>
  </property>
</Properties>
</file>