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21"/>
  </p:notesMasterIdLst>
  <p:handoutMasterIdLst>
    <p:handoutMasterId r:id="rId22"/>
  </p:handoutMasterIdLst>
  <p:sldIdLst>
    <p:sldId id="260" r:id="rId7"/>
    <p:sldId id="274" r:id="rId8"/>
    <p:sldId id="257" r:id="rId9"/>
    <p:sldId id="275" r:id="rId10"/>
    <p:sldId id="279" r:id="rId11"/>
    <p:sldId id="262" r:id="rId12"/>
    <p:sldId id="277" r:id="rId13"/>
    <p:sldId id="263" r:id="rId14"/>
    <p:sldId id="278" r:id="rId15"/>
    <p:sldId id="264" r:id="rId16"/>
    <p:sldId id="265" r:id="rId17"/>
    <p:sldId id="280" r:id="rId18"/>
    <p:sldId id="282" r:id="rId19"/>
    <p:sldId id="28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10/23/2023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14073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6525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26692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38298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74455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751344"/>
            <a:ext cx="5334000" cy="4431983"/>
          </a:xfrm>
          <a:prstGeom prst="rect">
            <a:avLst/>
          </a:prstGeom>
          <a:noFill/>
        </p:spPr>
        <p:txBody>
          <a:bodyPr wrap="square" rtlCol="0">
            <a:spAutoFit/>
          </a:bodyPr>
          <a:lstStyle/>
          <a:p>
            <a:r>
              <a:rPr lang="en-US" sz="3000" b="1" dirty="0"/>
              <a:t>Workshop on NPRR 1199, Implementation of Lone Star Infrastructure Protection Act (LSIPA) Requirements</a:t>
            </a:r>
            <a:endParaRPr lang="en-US" dirty="0"/>
          </a:p>
          <a:p>
            <a:endParaRPr lang="en-US" dirty="0"/>
          </a:p>
          <a:p>
            <a:r>
              <a:rPr lang="en-US" dirty="0"/>
              <a:t>Brandon Gleason, Deputy General Counsel </a:t>
            </a:r>
          </a:p>
          <a:p>
            <a:r>
              <a:rPr lang="en-US" dirty="0"/>
              <a:t>Douglas Fohn, Assistant General Counsel  </a:t>
            </a:r>
          </a:p>
          <a:p>
            <a:r>
              <a:rPr lang="en-US" dirty="0"/>
              <a:t>Holly Heinrich, Associate Regulatory Counsel </a:t>
            </a:r>
          </a:p>
          <a:p>
            <a:r>
              <a:rPr lang="en-US" dirty="0"/>
              <a:t>Kennedy Meier, Regulatory Counsel </a:t>
            </a:r>
          </a:p>
          <a:p>
            <a:endParaRPr lang="en-US" dirty="0"/>
          </a:p>
          <a:p>
            <a:r>
              <a:rPr lang="en-US" dirty="0"/>
              <a:t>ERCOT Legal </a:t>
            </a:r>
          </a:p>
          <a:p>
            <a:endParaRPr lang="en-US" dirty="0"/>
          </a:p>
          <a:p>
            <a:r>
              <a:rPr lang="en-US" dirty="0"/>
              <a:t>October 24,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19980"/>
          </a:xfrm>
        </p:spPr>
        <p:txBody>
          <a:bodyPr/>
          <a:lstStyle/>
          <a:p>
            <a:r>
              <a:rPr lang="en-US" sz="3200" b="1" dirty="0">
                <a:solidFill>
                  <a:schemeClr val="accent1"/>
                </a:solidFill>
              </a:rPr>
              <a:t>Statutory Language – 5-Year Reporting Requirement, SB 2013, Section 7(a)</a:t>
            </a:r>
          </a:p>
        </p:txBody>
      </p:sp>
      <p:sp>
        <p:nvSpPr>
          <p:cNvPr id="3" name="Content Placeholder 2"/>
          <p:cNvSpPr>
            <a:spLocks noGrp="1"/>
          </p:cNvSpPr>
          <p:nvPr>
            <p:ph idx="1"/>
          </p:nvPr>
        </p:nvSpPr>
        <p:spPr>
          <a:xfrm>
            <a:off x="380260" y="1752600"/>
            <a:ext cx="8458200" cy="3962400"/>
          </a:xfrm>
        </p:spPr>
        <p:txBody>
          <a:bodyPr/>
          <a:lstStyle/>
          <a:p>
            <a:pPr marL="0" indent="0" algn="just">
              <a:buNone/>
            </a:pPr>
            <a:r>
              <a:rPr lang="en-US" dirty="0"/>
              <a:t>“For the purposes of Section 39.360(c), Utilities Code, as added by this Act, a business entity operating in a power region on the effective date of this Act shall report to the independent organization certified for that power region under Section 39.151, Utilities Code, any purchase made within the five years preceding the effective date of this Act.”</a:t>
            </a: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83607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NERC CIP</a:t>
            </a:r>
          </a:p>
        </p:txBody>
      </p:sp>
      <p:sp>
        <p:nvSpPr>
          <p:cNvPr id="3" name="Content Placeholder 2"/>
          <p:cNvSpPr>
            <a:spLocks noGrp="1"/>
          </p:cNvSpPr>
          <p:nvPr>
            <p:ph idx="1"/>
          </p:nvPr>
        </p:nvSpPr>
        <p:spPr>
          <a:xfrm>
            <a:off x="304800" y="1600201"/>
            <a:ext cx="8534400" cy="4319832"/>
          </a:xfrm>
        </p:spPr>
        <p:txBody>
          <a:bodyPr/>
          <a:lstStyle/>
          <a:p>
            <a:r>
              <a:rPr lang="en-US" dirty="0"/>
              <a:t>NERC CIP Reliability Standards are narrower than LSIPA</a:t>
            </a:r>
          </a:p>
          <a:p>
            <a:pPr lvl="1"/>
            <a:r>
              <a:rPr lang="en-US" dirty="0"/>
              <a:t>Bulk-Power System (BPS)</a:t>
            </a:r>
          </a:p>
          <a:p>
            <a:pPr lvl="2"/>
            <a:r>
              <a:rPr lang="en-US" dirty="0"/>
              <a:t>“Facilities and control systems necessary for operating an interconnected electric energy transmission network (or any portion thereof); and</a:t>
            </a:r>
          </a:p>
          <a:p>
            <a:pPr lvl="2"/>
            <a:r>
              <a:rPr lang="en-US" dirty="0"/>
              <a:t>Electric energy from generation facilities needed to maintain transmission system reliability.”</a:t>
            </a:r>
          </a:p>
          <a:p>
            <a:pPr lvl="2"/>
            <a:r>
              <a:rPr lang="en-US" dirty="0"/>
              <a:t>Does not include local distribution facilities</a:t>
            </a: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11</a:t>
            </a:fld>
            <a:endParaRPr lang="en-US" dirty="0"/>
          </a:p>
        </p:txBody>
      </p:sp>
    </p:spTree>
    <p:extLst>
      <p:ext uri="{BB962C8B-B14F-4D97-AF65-F5344CB8AC3E}">
        <p14:creationId xmlns:p14="http://schemas.microsoft.com/office/powerpoint/2010/main" val="126296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NERC CIP</a:t>
            </a:r>
          </a:p>
        </p:txBody>
      </p:sp>
      <p:sp>
        <p:nvSpPr>
          <p:cNvPr id="3" name="Content Placeholder 2"/>
          <p:cNvSpPr>
            <a:spLocks noGrp="1"/>
          </p:cNvSpPr>
          <p:nvPr>
            <p:ph idx="1"/>
          </p:nvPr>
        </p:nvSpPr>
        <p:spPr>
          <a:xfrm>
            <a:off x="304800" y="1600201"/>
            <a:ext cx="8534400" cy="4319832"/>
          </a:xfrm>
        </p:spPr>
        <p:txBody>
          <a:bodyPr/>
          <a:lstStyle/>
          <a:p>
            <a:r>
              <a:rPr lang="en-US" dirty="0"/>
              <a:t>NERC CIP Reliability Standards are narrower than LSIPA</a:t>
            </a:r>
          </a:p>
          <a:p>
            <a:pPr lvl="1"/>
            <a:r>
              <a:rPr lang="en-US" dirty="0"/>
              <a:t>Bulk Electric System (BES)</a:t>
            </a:r>
          </a:p>
          <a:p>
            <a:pPr lvl="2"/>
            <a:r>
              <a:rPr lang="en-US" dirty="0"/>
              <a:t>Subject to various inclusions and exclusions, “Transmission Elements operated at 100 kV or higher and Real and Reactive Power resources connected at 100 kV or higher.”</a:t>
            </a:r>
          </a:p>
          <a:p>
            <a:pPr lvl="2"/>
            <a:r>
              <a:rPr lang="en-US" dirty="0"/>
              <a:t>Does not include local distribution facilities.</a:t>
            </a:r>
          </a:p>
          <a:p>
            <a:pPr lvl="1"/>
            <a:r>
              <a:rPr lang="en-US" dirty="0"/>
              <a:t>Contrast with 16 TAC § 25.5(138), which uses a 60 kV threshold for defining a Transmission line.</a:t>
            </a: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12</a:t>
            </a:fld>
            <a:endParaRPr lang="en-US" dirty="0"/>
          </a:p>
        </p:txBody>
      </p:sp>
    </p:spTree>
    <p:extLst>
      <p:ext uri="{BB962C8B-B14F-4D97-AF65-F5344CB8AC3E}">
        <p14:creationId xmlns:p14="http://schemas.microsoft.com/office/powerpoint/2010/main" val="351277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NERC CIP</a:t>
            </a:r>
          </a:p>
        </p:txBody>
      </p:sp>
      <p:sp>
        <p:nvSpPr>
          <p:cNvPr id="3" name="Content Placeholder 2"/>
          <p:cNvSpPr>
            <a:spLocks noGrp="1"/>
          </p:cNvSpPr>
          <p:nvPr>
            <p:ph idx="1"/>
          </p:nvPr>
        </p:nvSpPr>
        <p:spPr>
          <a:xfrm>
            <a:off x="304800" y="1600201"/>
            <a:ext cx="8534400" cy="4319832"/>
          </a:xfrm>
        </p:spPr>
        <p:txBody>
          <a:bodyPr/>
          <a:lstStyle/>
          <a:p>
            <a:r>
              <a:rPr lang="en-US" dirty="0"/>
              <a:t>NERC CIP Reliability Standards are narrower than LSIPA</a:t>
            </a:r>
          </a:p>
          <a:p>
            <a:pPr lvl="1"/>
            <a:r>
              <a:rPr lang="en-US" dirty="0"/>
              <a:t>CIP-002-5.1a</a:t>
            </a:r>
          </a:p>
          <a:p>
            <a:pPr lvl="2"/>
            <a:endParaRPr lang="en-US" dirty="0"/>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13</a:t>
            </a:fld>
            <a:endParaRPr lang="en-US" dirty="0"/>
          </a:p>
        </p:txBody>
      </p:sp>
      <p:pic>
        <p:nvPicPr>
          <p:cNvPr id="5" name="Picture 4">
            <a:extLst>
              <a:ext uri="{FF2B5EF4-FFF2-40B4-BE49-F238E27FC236}">
                <a16:creationId xmlns:a16="http://schemas.microsoft.com/office/drawing/2014/main" id="{FC8F13F3-54CF-535C-9FCE-F9909F9BC944}"/>
              </a:ext>
            </a:extLst>
          </p:cNvPr>
          <p:cNvPicPr>
            <a:picLocks noChangeAspect="1"/>
          </p:cNvPicPr>
          <p:nvPr/>
        </p:nvPicPr>
        <p:blipFill>
          <a:blip r:embed="rId3"/>
          <a:stretch>
            <a:fillRect/>
          </a:stretch>
        </p:blipFill>
        <p:spPr>
          <a:xfrm>
            <a:off x="990600" y="3276600"/>
            <a:ext cx="8096250" cy="2590800"/>
          </a:xfrm>
          <a:prstGeom prst="rect">
            <a:avLst/>
          </a:prstGeom>
        </p:spPr>
      </p:pic>
    </p:spTree>
    <p:extLst>
      <p:ext uri="{BB962C8B-B14F-4D97-AF65-F5344CB8AC3E}">
        <p14:creationId xmlns:p14="http://schemas.microsoft.com/office/powerpoint/2010/main" val="298184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NERC CIP</a:t>
            </a:r>
          </a:p>
        </p:txBody>
      </p:sp>
      <p:sp>
        <p:nvSpPr>
          <p:cNvPr id="3" name="Content Placeholder 2"/>
          <p:cNvSpPr>
            <a:spLocks noGrp="1"/>
          </p:cNvSpPr>
          <p:nvPr>
            <p:ph idx="1"/>
          </p:nvPr>
        </p:nvSpPr>
        <p:spPr>
          <a:xfrm>
            <a:off x="304800" y="1600201"/>
            <a:ext cx="8534400" cy="4319832"/>
          </a:xfrm>
        </p:spPr>
        <p:txBody>
          <a:bodyPr/>
          <a:lstStyle/>
          <a:p>
            <a:r>
              <a:rPr lang="en-US" dirty="0"/>
              <a:t>CIP-002-5.1a – CIP-013-2: </a:t>
            </a:r>
          </a:p>
          <a:p>
            <a:pPr lvl="1"/>
            <a:r>
              <a:rPr lang="en-US" dirty="0"/>
              <a:t>BES Cyber Systems</a:t>
            </a:r>
          </a:p>
          <a:p>
            <a:pPr lvl="2"/>
            <a:r>
              <a:rPr lang="en-US" dirty="0"/>
              <a:t>Ultimately consist of programmable electronic devices that meet certain criteria</a:t>
            </a:r>
          </a:p>
          <a:p>
            <a:r>
              <a:rPr lang="en-US" dirty="0"/>
              <a:t>CIP-014-3</a:t>
            </a:r>
          </a:p>
          <a:p>
            <a:pPr lvl="1"/>
            <a:r>
              <a:rPr lang="en-US" dirty="0"/>
              <a:t>Generally focuses on facilities ≥ 200 kV</a:t>
            </a:r>
          </a:p>
          <a:p>
            <a:r>
              <a:rPr lang="en-US" dirty="0"/>
              <a:t>LSIPA: </a:t>
            </a:r>
          </a:p>
          <a:p>
            <a:pPr lvl="1"/>
            <a:r>
              <a:rPr lang="en-US" dirty="0"/>
              <a:t>Critical Electric Grid Equipment and Services</a:t>
            </a:r>
          </a:p>
          <a:p>
            <a:endParaRPr lang="en-US" dirty="0"/>
          </a:p>
          <a:p>
            <a:pPr lvl="1"/>
            <a:endParaRPr lang="en-US" dirty="0"/>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14</a:t>
            </a:fld>
            <a:endParaRPr lang="en-US" dirty="0"/>
          </a:p>
        </p:txBody>
      </p:sp>
    </p:spTree>
    <p:extLst>
      <p:ext uri="{BB962C8B-B14F-4D97-AF65-F5344CB8AC3E}">
        <p14:creationId xmlns:p14="http://schemas.microsoft.com/office/powerpoint/2010/main" val="396326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7509" y="381001"/>
            <a:ext cx="4501582" cy="762000"/>
          </a:xfrm>
        </p:spPr>
        <p:txBody>
          <a:bodyPr>
            <a:normAutofit/>
          </a:bodyPr>
          <a:lstStyle/>
          <a:p>
            <a:r>
              <a:rPr lang="en-US" sz="4000" dirty="0"/>
              <a:t>Agenda</a:t>
            </a:r>
            <a:endParaRPr lang="en-US" sz="4000" b="1" dirty="0"/>
          </a:p>
        </p:txBody>
      </p:sp>
      <p:sp>
        <p:nvSpPr>
          <p:cNvPr id="7" name="Content Placeholder 3">
            <a:extLst>
              <a:ext uri="{FF2B5EF4-FFF2-40B4-BE49-F238E27FC236}">
                <a16:creationId xmlns:a16="http://schemas.microsoft.com/office/drawing/2014/main" id="{9B776E9E-6E9A-F577-674B-E89C60345CF3}"/>
              </a:ext>
            </a:extLst>
          </p:cNvPr>
          <p:cNvSpPr>
            <a:spLocks noGrp="1"/>
          </p:cNvSpPr>
          <p:nvPr>
            <p:ph idx="1"/>
          </p:nvPr>
        </p:nvSpPr>
        <p:spPr>
          <a:xfrm>
            <a:off x="627510" y="1371600"/>
            <a:ext cx="4401690" cy="4762501"/>
          </a:xfrm>
        </p:spPr>
        <p:txBody>
          <a:bodyPr>
            <a:normAutofit/>
          </a:bodyPr>
          <a:lstStyle/>
          <a:p>
            <a:r>
              <a:rPr lang="en-US" sz="3000" dirty="0"/>
              <a:t>Overview of SB 2013</a:t>
            </a:r>
          </a:p>
          <a:p>
            <a:r>
              <a:rPr lang="en-US" sz="3000" dirty="0"/>
              <a:t>NERC CIP </a:t>
            </a:r>
          </a:p>
          <a:p>
            <a:pPr lvl="1"/>
            <a:r>
              <a:rPr lang="en-US" sz="2600" dirty="0"/>
              <a:t>Difficulties in relying on CIP standards for SB 2013 purposes</a:t>
            </a:r>
          </a:p>
          <a:p>
            <a:r>
              <a:rPr lang="en-US" sz="3000" dirty="0"/>
              <a:t>NPRR 1199</a:t>
            </a:r>
          </a:p>
          <a:p>
            <a:pPr lvl="1"/>
            <a:r>
              <a:rPr lang="en-US" sz="2600" dirty="0"/>
              <a:t>Review language </a:t>
            </a:r>
          </a:p>
          <a:p>
            <a:pPr lvl="1"/>
            <a:r>
              <a:rPr lang="en-US" sz="2600" dirty="0"/>
              <a:t>Discuss MP comments and questions</a:t>
            </a:r>
          </a:p>
        </p:txBody>
      </p:sp>
      <p:pic>
        <p:nvPicPr>
          <p:cNvPr id="9" name="Picture 8" descr="Transparent padlock">
            <a:extLst>
              <a:ext uri="{FF2B5EF4-FFF2-40B4-BE49-F238E27FC236}">
                <a16:creationId xmlns:a16="http://schemas.microsoft.com/office/drawing/2014/main" id="{8B686979-1551-B136-5332-8140B2D2E4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37" r="49601" b="2"/>
          <a:stretch/>
        </p:blipFill>
        <p:spPr>
          <a:xfrm>
            <a:off x="5399580" y="10"/>
            <a:ext cx="3744420" cy="6857990"/>
          </a:xfrm>
          <a:prstGeom prst="rect">
            <a:avLst/>
          </a:prstGeom>
          <a:effectLst/>
        </p:spPr>
      </p:pic>
      <p:sp>
        <p:nvSpPr>
          <p:cNvPr id="6" name="Slide Number Placeholder 5"/>
          <p:cNvSpPr>
            <a:spLocks noGrp="1"/>
          </p:cNvSpPr>
          <p:nvPr>
            <p:ph type="sldNum" sz="quarter" idx="4"/>
          </p:nvPr>
        </p:nvSpPr>
        <p:spPr>
          <a:xfrm>
            <a:off x="6457950" y="6356350"/>
            <a:ext cx="2057400" cy="365125"/>
          </a:xfrm>
        </p:spPr>
        <p:txBody>
          <a:bodyPr>
            <a:normAutofit/>
          </a:bodyPr>
          <a:lstStyle/>
          <a:p>
            <a:pPr>
              <a:spcAft>
                <a:spcPts val="600"/>
              </a:spcAft>
            </a:pPr>
            <a:fld id="{1D93BD3E-1E9A-4970-A6F7-E7AC52762E0C}"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163162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1" y="304800"/>
            <a:ext cx="4824291" cy="1495425"/>
          </a:xfrm>
        </p:spPr>
        <p:txBody>
          <a:bodyPr>
            <a:normAutofit/>
          </a:bodyPr>
          <a:lstStyle/>
          <a:p>
            <a:r>
              <a:rPr lang="en-US" sz="3500" dirty="0"/>
              <a:t>Senate Bill (SB) 2013 (88-R)</a:t>
            </a:r>
            <a:endParaRPr lang="en-US" sz="3500" b="1" dirty="0"/>
          </a:p>
        </p:txBody>
      </p:sp>
      <p:sp>
        <p:nvSpPr>
          <p:cNvPr id="3" name="Content Placeholder 2"/>
          <p:cNvSpPr>
            <a:spLocks noGrp="1"/>
          </p:cNvSpPr>
          <p:nvPr>
            <p:ph idx="1"/>
          </p:nvPr>
        </p:nvSpPr>
        <p:spPr>
          <a:xfrm>
            <a:off x="152400" y="1752600"/>
            <a:ext cx="4976692" cy="4381501"/>
          </a:xfrm>
        </p:spPr>
        <p:txBody>
          <a:bodyPr>
            <a:noAutofit/>
          </a:bodyPr>
          <a:lstStyle/>
          <a:p>
            <a:pPr lvl="1">
              <a:buFont typeface="Arial" panose="020B0604020202020204" pitchFamily="34" charset="0"/>
              <a:buChar char="•"/>
            </a:pPr>
            <a:r>
              <a:rPr lang="en-US" sz="2500" dirty="0"/>
              <a:t>Establishes new reporting and attestation requirements for critical electric grid equipment and critical electric grid services purchases in the Lone Star Infrastructure Protection Act (LSIPA) </a:t>
            </a:r>
          </a:p>
          <a:p>
            <a:pPr marL="457200" lvl="1" indent="0">
              <a:buNone/>
            </a:pPr>
            <a:endParaRPr lang="en-US" sz="1000" dirty="0"/>
          </a:p>
          <a:p>
            <a:pPr lvl="1">
              <a:buFont typeface="Arial" panose="020B0604020202020204" pitchFamily="34" charset="0"/>
              <a:buChar char="•"/>
            </a:pPr>
            <a:r>
              <a:rPr lang="en-US" sz="2500" dirty="0"/>
              <a:t>Requires implementation by ERCOT</a:t>
            </a:r>
          </a:p>
        </p:txBody>
      </p:sp>
      <p:pic>
        <p:nvPicPr>
          <p:cNvPr id="5" name="Picture 4" descr="Law books section in library">
            <a:extLst>
              <a:ext uri="{FF2B5EF4-FFF2-40B4-BE49-F238E27FC236}">
                <a16:creationId xmlns:a16="http://schemas.microsoft.com/office/drawing/2014/main" id="{CC8EC09E-3715-E7DB-0734-0F59EA1F65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449" r="26106" b="-1"/>
          <a:stretch/>
        </p:blipFill>
        <p:spPr>
          <a:xfrm>
            <a:off x="5399580" y="10"/>
            <a:ext cx="3744420" cy="6857990"/>
          </a:xfrm>
          <a:prstGeom prst="rect">
            <a:avLst/>
          </a:prstGeom>
          <a:effectLst/>
        </p:spPr>
      </p:pic>
      <p:sp>
        <p:nvSpPr>
          <p:cNvPr id="6" name="Slide Number Placeholder 5"/>
          <p:cNvSpPr>
            <a:spLocks noGrp="1"/>
          </p:cNvSpPr>
          <p:nvPr>
            <p:ph type="sldNum" sz="quarter" idx="4"/>
          </p:nvPr>
        </p:nvSpPr>
        <p:spPr>
          <a:xfrm>
            <a:off x="6457950" y="6356350"/>
            <a:ext cx="2057400" cy="365125"/>
          </a:xfrm>
        </p:spPr>
        <p:txBody>
          <a:bodyPr>
            <a:normAutofit/>
          </a:bodyPr>
          <a:lstStyle/>
          <a:p>
            <a:pPr>
              <a:spcAft>
                <a:spcPts val="600"/>
              </a:spcAft>
            </a:pPr>
            <a:fld id="{1D93BD3E-1E9A-4970-A6F7-E7AC52762E0C}"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102405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8031-2F1D-9381-E807-13E09FC953F6}"/>
              </a:ext>
            </a:extLst>
          </p:cNvPr>
          <p:cNvSpPr>
            <a:spLocks noGrp="1"/>
          </p:cNvSpPr>
          <p:nvPr>
            <p:ph type="title"/>
          </p:nvPr>
        </p:nvSpPr>
        <p:spPr/>
        <p:txBody>
          <a:bodyPr/>
          <a:lstStyle/>
          <a:p>
            <a:r>
              <a:rPr lang="en-US" sz="3500" dirty="0"/>
              <a:t>LSIPA Overview</a:t>
            </a:r>
          </a:p>
        </p:txBody>
      </p:sp>
      <p:sp>
        <p:nvSpPr>
          <p:cNvPr id="3" name="Content Placeholder 2">
            <a:extLst>
              <a:ext uri="{FF2B5EF4-FFF2-40B4-BE49-F238E27FC236}">
                <a16:creationId xmlns:a16="http://schemas.microsoft.com/office/drawing/2014/main" id="{F433B145-9D55-3150-75B1-A4A4F4B80F33}"/>
              </a:ext>
            </a:extLst>
          </p:cNvPr>
          <p:cNvSpPr>
            <a:spLocks noGrp="1"/>
          </p:cNvSpPr>
          <p:nvPr>
            <p:ph idx="1"/>
          </p:nvPr>
        </p:nvSpPr>
        <p:spPr>
          <a:xfrm>
            <a:off x="304800" y="1219200"/>
            <a:ext cx="8534400" cy="4724400"/>
          </a:xfrm>
        </p:spPr>
        <p:txBody>
          <a:bodyPr/>
          <a:lstStyle/>
          <a:p>
            <a:pPr algn="just"/>
            <a:r>
              <a:rPr lang="en-US" sz="2000" dirty="0"/>
              <a:t>Originally passed in the 87</a:t>
            </a:r>
            <a:r>
              <a:rPr lang="en-US" sz="2000" baseline="30000" dirty="0"/>
              <a:t>th</a:t>
            </a:r>
            <a:r>
              <a:rPr lang="en-US" sz="2000" dirty="0"/>
              <a:t> legislative session (2021) </a:t>
            </a:r>
          </a:p>
          <a:p>
            <a:pPr marL="0" indent="0" algn="just">
              <a:buNone/>
            </a:pPr>
            <a:endParaRPr lang="en-US" sz="800" dirty="0"/>
          </a:p>
          <a:p>
            <a:pPr algn="just"/>
            <a:r>
              <a:rPr lang="en-US" sz="2000" dirty="0"/>
              <a:t>Prohibits a business entity from entering into an agreement relating to critical infrastructure in Texas with a company that would be granted direct or remote access to or control of critical infrastructure in Texas, excluding product warranty/support, if the company is owned by citizens of, headquartered in, or meets certain other ownership criteria linking it to China, Iran, North Korea, Russia, or another country designated by the Governor as a threat to critical infrastructure.</a:t>
            </a:r>
          </a:p>
          <a:p>
            <a:pPr marL="0" indent="0" algn="just">
              <a:buNone/>
            </a:pPr>
            <a:endParaRPr lang="en-US" sz="800" dirty="0"/>
          </a:p>
          <a:p>
            <a:pPr algn="just"/>
            <a:r>
              <a:rPr lang="en-US" sz="2000" dirty="0"/>
              <a:t>ERCOT sponsored NPRR 1155, which created an attestation for all Market Participants to attest that they comply with the ownership, citizenship, and headquarters requirements in LSIPA. </a:t>
            </a:r>
          </a:p>
          <a:p>
            <a:pPr lvl="1" algn="just"/>
            <a:r>
              <a:rPr lang="en-US" sz="1600" dirty="0"/>
              <a:t>Section 23, Form Q of the Protocols </a:t>
            </a:r>
          </a:p>
        </p:txBody>
      </p:sp>
      <p:sp>
        <p:nvSpPr>
          <p:cNvPr id="4" name="Slide Number Placeholder 3">
            <a:extLst>
              <a:ext uri="{FF2B5EF4-FFF2-40B4-BE49-F238E27FC236}">
                <a16:creationId xmlns:a16="http://schemas.microsoft.com/office/drawing/2014/main" id="{0C734F51-22AC-CD4E-1FD9-57D9202A287A}"/>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247331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8999-374B-1268-6392-BF899F981AD9}"/>
              </a:ext>
            </a:extLst>
          </p:cNvPr>
          <p:cNvSpPr>
            <a:spLocks noGrp="1"/>
          </p:cNvSpPr>
          <p:nvPr>
            <p:ph type="title"/>
          </p:nvPr>
        </p:nvSpPr>
        <p:spPr/>
        <p:txBody>
          <a:bodyPr/>
          <a:lstStyle/>
          <a:p>
            <a:r>
              <a:rPr lang="en-US" sz="3500" dirty="0"/>
              <a:t>SB 2013</a:t>
            </a:r>
          </a:p>
        </p:txBody>
      </p:sp>
      <p:sp>
        <p:nvSpPr>
          <p:cNvPr id="3" name="Content Placeholder 2">
            <a:extLst>
              <a:ext uri="{FF2B5EF4-FFF2-40B4-BE49-F238E27FC236}">
                <a16:creationId xmlns:a16="http://schemas.microsoft.com/office/drawing/2014/main" id="{B04070B7-5BB0-44C6-9361-2A219FA425A7}"/>
              </a:ext>
            </a:extLst>
          </p:cNvPr>
          <p:cNvSpPr>
            <a:spLocks noGrp="1"/>
          </p:cNvSpPr>
          <p:nvPr>
            <p:ph idx="1"/>
          </p:nvPr>
        </p:nvSpPr>
        <p:spPr>
          <a:xfrm>
            <a:off x="304800" y="1143000"/>
            <a:ext cx="8534400" cy="5105400"/>
          </a:xfrm>
        </p:spPr>
        <p:txBody>
          <a:bodyPr/>
          <a:lstStyle/>
          <a:p>
            <a:pPr algn="just"/>
            <a:r>
              <a:rPr lang="en-US" sz="3100" dirty="0"/>
              <a:t>In the 88</a:t>
            </a:r>
            <a:r>
              <a:rPr lang="en-US" sz="3100" baseline="30000" dirty="0"/>
              <a:t>th</a:t>
            </a:r>
            <a:r>
              <a:rPr lang="en-US" sz="3100" dirty="0"/>
              <a:t> legislative session (2023), the Legislature added new requirements into the LSIPA that ERCOT seeks to implement through NPRR 1199. </a:t>
            </a:r>
          </a:p>
          <a:p>
            <a:pPr algn="just"/>
            <a:r>
              <a:rPr lang="en-US" sz="3100" dirty="0"/>
              <a:t>SB 2013 includes a new requirement for ERCOT to adopt rules requiring MPs to report and submit attestations relating to critical electric grid equipment and services purchases from a company that meets LSIPA criteria</a:t>
            </a:r>
          </a:p>
        </p:txBody>
      </p:sp>
      <p:sp>
        <p:nvSpPr>
          <p:cNvPr id="4" name="Slide Number Placeholder 3">
            <a:extLst>
              <a:ext uri="{FF2B5EF4-FFF2-40B4-BE49-F238E27FC236}">
                <a16:creationId xmlns:a16="http://schemas.microsoft.com/office/drawing/2014/main" id="{2659129B-05BE-1100-6CEC-25C99FFCF29E}"/>
              </a:ext>
            </a:extLst>
          </p:cNvPr>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50625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10600" cy="1143000"/>
          </a:xfrm>
        </p:spPr>
        <p:txBody>
          <a:bodyPr/>
          <a:lstStyle/>
          <a:p>
            <a:r>
              <a:rPr lang="en-US" sz="3200" b="1" dirty="0">
                <a:solidFill>
                  <a:schemeClr val="accent1"/>
                </a:solidFill>
              </a:rPr>
              <a:t>Statutory Language – Reporting Requirement, Tex. Util. Code Sec. 39.360(c) </a:t>
            </a:r>
          </a:p>
        </p:txBody>
      </p:sp>
      <p:sp>
        <p:nvSpPr>
          <p:cNvPr id="3" name="Content Placeholder 2"/>
          <p:cNvSpPr>
            <a:spLocks noGrp="1"/>
          </p:cNvSpPr>
          <p:nvPr>
            <p:ph idx="1"/>
          </p:nvPr>
        </p:nvSpPr>
        <p:spPr>
          <a:xfrm>
            <a:off x="381000" y="1676400"/>
            <a:ext cx="8382000" cy="4396033"/>
          </a:xfrm>
        </p:spPr>
        <p:txBody>
          <a:bodyPr/>
          <a:lstStyle/>
          <a:p>
            <a:pPr marL="0" indent="0" algn="just">
              <a:buNone/>
            </a:pPr>
            <a:r>
              <a:rPr lang="en-US" sz="2900" dirty="0"/>
              <a:t>“An independent organization certified under Section 39.151 </a:t>
            </a:r>
            <a:r>
              <a:rPr lang="en-US" sz="2900" b="1" dirty="0"/>
              <a:t>shall require as a condition of operating in the power region </a:t>
            </a:r>
            <a:r>
              <a:rPr lang="en-US" sz="2900" dirty="0"/>
              <a:t>for which the independent organization is certified that </a:t>
            </a:r>
            <a:r>
              <a:rPr lang="en-US" sz="2900" b="1" dirty="0"/>
              <a:t>a business entity report to the independent organization the purchase of any critical electric grid equipment or service </a:t>
            </a:r>
            <a:r>
              <a:rPr lang="en-US" sz="2900" dirty="0"/>
              <a:t>from [an LSIPA Designated Company]...”</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70552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3010-ADAE-496C-1B09-49DAD74403A4}"/>
              </a:ext>
            </a:extLst>
          </p:cNvPr>
          <p:cNvSpPr>
            <a:spLocks noGrp="1"/>
          </p:cNvSpPr>
          <p:nvPr>
            <p:ph type="title"/>
          </p:nvPr>
        </p:nvSpPr>
        <p:spPr>
          <a:xfrm>
            <a:off x="381000" y="243682"/>
            <a:ext cx="8534400" cy="1737518"/>
          </a:xfrm>
        </p:spPr>
        <p:txBody>
          <a:bodyPr/>
          <a:lstStyle/>
          <a:p>
            <a:r>
              <a:rPr lang="en-US" sz="3100" dirty="0"/>
              <a:t>Statutory Language – Attestation Regarding Access or Control, Tex. Util. Code Sec. 39.360(d)</a:t>
            </a:r>
          </a:p>
        </p:txBody>
      </p:sp>
      <p:sp>
        <p:nvSpPr>
          <p:cNvPr id="3" name="Content Placeholder 2">
            <a:extLst>
              <a:ext uri="{FF2B5EF4-FFF2-40B4-BE49-F238E27FC236}">
                <a16:creationId xmlns:a16="http://schemas.microsoft.com/office/drawing/2014/main" id="{45093C82-734C-71D5-D25D-46E66B2147FD}"/>
              </a:ext>
            </a:extLst>
          </p:cNvPr>
          <p:cNvSpPr>
            <a:spLocks noGrp="1"/>
          </p:cNvSpPr>
          <p:nvPr>
            <p:ph idx="1"/>
          </p:nvPr>
        </p:nvSpPr>
        <p:spPr>
          <a:xfrm>
            <a:off x="304800" y="1981200"/>
            <a:ext cx="8534400" cy="4038600"/>
          </a:xfrm>
        </p:spPr>
        <p:txBody>
          <a:bodyPr/>
          <a:lstStyle/>
          <a:p>
            <a:pPr marL="0" indent="0" algn="just">
              <a:buNone/>
            </a:pPr>
            <a:r>
              <a:rPr lang="en-US" sz="2800" dirty="0"/>
              <a:t>“For each purchase reported by a business entity under Subsection (c), the business entity shall submit an attestation to the independent organization that the purchase will not result in access to or control of its critical electric grid equipment by [an LSIPA Designated Company]…excluding access specifically allowed by the business entity for product warranty and support purposes.”</a:t>
            </a:r>
          </a:p>
        </p:txBody>
      </p:sp>
      <p:sp>
        <p:nvSpPr>
          <p:cNvPr id="4" name="Slide Number Placeholder 3">
            <a:extLst>
              <a:ext uri="{FF2B5EF4-FFF2-40B4-BE49-F238E27FC236}">
                <a16:creationId xmlns:a16="http://schemas.microsoft.com/office/drawing/2014/main" id="{A1969915-5BC2-F412-C47E-B25FD411B168}"/>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305496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sz="3500" b="1" dirty="0">
                <a:solidFill>
                  <a:schemeClr val="accent1"/>
                </a:solidFill>
              </a:rPr>
              <a:t>Statutory Language – ERCOT Rules, Tex. Util. Code Sec. 39.360(g)</a:t>
            </a:r>
          </a:p>
        </p:txBody>
      </p:sp>
      <p:sp>
        <p:nvSpPr>
          <p:cNvPr id="3" name="Content Placeholder 2"/>
          <p:cNvSpPr>
            <a:spLocks noGrp="1"/>
          </p:cNvSpPr>
          <p:nvPr>
            <p:ph idx="1"/>
          </p:nvPr>
        </p:nvSpPr>
        <p:spPr>
          <a:xfrm>
            <a:off x="457200" y="1852368"/>
            <a:ext cx="8153400" cy="4319832"/>
          </a:xfrm>
        </p:spPr>
        <p:txBody>
          <a:bodyPr/>
          <a:lstStyle/>
          <a:p>
            <a:pPr marL="0" indent="0" algn="just">
              <a:buNone/>
            </a:pPr>
            <a:r>
              <a:rPr lang="en-US" dirty="0"/>
              <a:t>“An independent organization certified under Section 39.151 may adopt guidelines or procedures relating to the requirements in this section, including the qualification of electric grid equipment or services as critical.”</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410877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85BA-34B9-C9E6-31BB-48BA5D0ECBBB}"/>
              </a:ext>
            </a:extLst>
          </p:cNvPr>
          <p:cNvSpPr>
            <a:spLocks noGrp="1"/>
          </p:cNvSpPr>
          <p:nvPr>
            <p:ph type="title"/>
          </p:nvPr>
        </p:nvSpPr>
        <p:spPr/>
        <p:txBody>
          <a:bodyPr/>
          <a:lstStyle/>
          <a:p>
            <a:r>
              <a:rPr lang="en-US" sz="3500" dirty="0"/>
              <a:t>SB 2013</a:t>
            </a:r>
          </a:p>
        </p:txBody>
      </p:sp>
      <p:sp>
        <p:nvSpPr>
          <p:cNvPr id="3" name="Content Placeholder 2">
            <a:extLst>
              <a:ext uri="{FF2B5EF4-FFF2-40B4-BE49-F238E27FC236}">
                <a16:creationId xmlns:a16="http://schemas.microsoft.com/office/drawing/2014/main" id="{103ACFD9-5D68-96DB-8FAA-BC473E5A1A21}"/>
              </a:ext>
            </a:extLst>
          </p:cNvPr>
          <p:cNvSpPr>
            <a:spLocks noGrp="1"/>
          </p:cNvSpPr>
          <p:nvPr>
            <p:ph idx="1"/>
          </p:nvPr>
        </p:nvSpPr>
        <p:spPr/>
        <p:txBody>
          <a:bodyPr/>
          <a:lstStyle/>
          <a:p>
            <a:pPr marL="0" indent="0" algn="just">
              <a:buNone/>
            </a:pPr>
            <a:r>
              <a:rPr lang="en-US" dirty="0"/>
              <a:t>The Legislature has required reporting and attestation not only for critical electric grid services and purchases going forward, but also for purchases made within five years of the date of the Act.</a:t>
            </a:r>
          </a:p>
        </p:txBody>
      </p:sp>
      <p:sp>
        <p:nvSpPr>
          <p:cNvPr id="4" name="Slide Number Placeholder 3">
            <a:extLst>
              <a:ext uri="{FF2B5EF4-FFF2-40B4-BE49-F238E27FC236}">
                <a16:creationId xmlns:a16="http://schemas.microsoft.com/office/drawing/2014/main" id="{338B4AD9-44F3-B83B-B6D6-29346805A3D4}"/>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780448673"/>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945C67476FF448CFF43821F0CE7A6" ma:contentTypeVersion="40" ma:contentTypeDescription="Create a new document." ma:contentTypeScope="" ma:versionID="c9798de07d3c72d77674b47bd8c8a041">
  <xsd:schema xmlns:xsd="http://www.w3.org/2001/XMLSchema" xmlns:xs="http://www.w3.org/2001/XMLSchema" xmlns:p="http://schemas.microsoft.com/office/2006/metadata/properties" xmlns:ns1="http://schemas.microsoft.com/sharepoint/v3" xmlns:ns2="http://schemas.microsoft.com/sharepoint/v4" xmlns:ns3="fb08df7b-1cc7-46da-b2b5-908352a34036" xmlns:ns4="344f560a-88f6-462e-96a6-e44784eab4f1" xmlns:ns5="19344e22-ce21-4cdd-b58c-dc4e3444480d" targetNamespace="http://schemas.microsoft.com/office/2006/metadata/properties" ma:root="true" ma:fieldsID="274626aa67f4f6bffb92af35b33eec0b" ns1:_="" ns2:_="" ns3:_="" ns4:_="" ns5:_="">
    <xsd:import namespace="http://schemas.microsoft.com/sharepoint/v3"/>
    <xsd:import namespace="http://schemas.microsoft.com/sharepoint/v4"/>
    <xsd:import namespace="fb08df7b-1cc7-46da-b2b5-908352a34036"/>
    <xsd:import namespace="344f560a-88f6-462e-96a6-e44784eab4f1"/>
    <xsd:import namespace="19344e22-ce21-4cdd-b58c-dc4e3444480d"/>
    <xsd:element name="properties">
      <xsd:complexType>
        <xsd:sequence>
          <xsd:element name="documentManagement">
            <xsd:complexType>
              <xsd:all>
                <xsd:element ref="ns2:IconOverlay" minOccurs="0"/>
                <xsd:element ref="ns1:_vti_ItemDeclaredRecord" minOccurs="0"/>
                <xsd:element ref="ns1:_vti_ItemHoldRecordStatus" minOccurs="0"/>
                <xsd:element ref="ns3:MediaServiceMetadata" minOccurs="0"/>
                <xsd:element ref="ns3:MediaServiceFastMetadata"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5:SharedWithUsers" minOccurs="0"/>
                <xsd:element ref="ns5:SharedWithDetails" minOccurs="0"/>
                <xsd:element ref="ns3:MediaLengthInSeconds" minOccurs="0"/>
                <xsd:element ref="ns3:MediaServiceDateTaken"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9" nillable="true" ma:displayName="Declared Record" ma:description="" ma:hidden="true" ma:internalName="_vti_ItemDeclaredRecord" ma:readOnly="true">
      <xsd:simpleType>
        <xsd:restriction base="dms:DateTime"/>
      </xsd:simpleType>
    </xsd:element>
    <xsd:element name="_vti_ItemHoldRecordStatus" ma:index="1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df7b-1cc7-46da-b2b5-908352a340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4f560a-88f6-462e-96a6-e44784eab4f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0a4a147-c0cd-4f09-bd1c-6047f6f3071c}" ma:internalName="TaxCatchAll" ma:showField="CatchAllData" ma:web="344f560a-88f6-462e-96a6-e44784eab4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344e22-ce21-4cdd-b58c-dc4e344448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fb08df7b-1cc7-46da-b2b5-908352a34036">
      <Terms xmlns="http://schemas.microsoft.com/office/infopath/2007/PartnerControls"/>
    </lcf76f155ced4ddcb4097134ff3c332f>
    <TaxCatchAll xmlns="344f560a-88f6-462e-96a6-e44784eab4f1" xsi:nil="true"/>
    <_vti_ItemDeclaredRecord xmlns="http://schemas.microsoft.com/sharepoint/v3" xsi:nil="true"/>
    <_vti_ItemHoldRecordStatus xmlns="http://schemas.microsoft.com/sharepoint/v3">0</_vti_ItemHoldRecordStatus>
  </documentManagement>
</p:properties>
</file>

<file path=customXml/itemProps1.xml><?xml version="1.0" encoding="utf-8"?>
<ds:datastoreItem xmlns:ds="http://schemas.openxmlformats.org/officeDocument/2006/customXml" ds:itemID="{97ACF2E1-A99A-4FF3-BAE3-19896974F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fb08df7b-1cc7-46da-b2b5-908352a34036"/>
    <ds:schemaRef ds:uri="344f560a-88f6-462e-96a6-e44784eab4f1"/>
    <ds:schemaRef ds:uri="19344e22-ce21-4cdd-b58c-dc4e344448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8A7D3-6DF3-4D99-9B9C-14A8EFBBFE79}">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schemas.microsoft.com/office/2006/metadata/properties"/>
    <ds:schemaRef ds:uri="http://schemas.microsoft.com/office/infopath/2007/PartnerControls"/>
    <ds:schemaRef ds:uri="http://schemas.microsoft.com/sharepoint/v4"/>
    <ds:schemaRef ds:uri="fb08df7b-1cc7-46da-b2b5-908352a34036"/>
    <ds:schemaRef ds:uri="344f560a-88f6-462e-96a6-e44784eab4f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650</TotalTime>
  <Words>821</Words>
  <Application>Microsoft Office PowerPoint</Application>
  <PresentationFormat>On-screen Show (4:3)</PresentationFormat>
  <Paragraphs>86</Paragraphs>
  <Slides>14</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14</vt:i4>
      </vt:variant>
    </vt:vector>
  </HeadingPairs>
  <TitlesOfParts>
    <vt:vector size="19" baseType="lpstr">
      <vt:lpstr>Arial</vt:lpstr>
      <vt:lpstr>Calibri</vt:lpstr>
      <vt:lpstr>1_Custom Design</vt:lpstr>
      <vt:lpstr>Office Theme</vt:lpstr>
      <vt:lpstr>Custom Design</vt:lpstr>
      <vt:lpstr>PowerPoint Presentation</vt:lpstr>
      <vt:lpstr>Agenda</vt:lpstr>
      <vt:lpstr>Senate Bill (SB) 2013 (88-R)</vt:lpstr>
      <vt:lpstr>LSIPA Overview</vt:lpstr>
      <vt:lpstr>SB 2013</vt:lpstr>
      <vt:lpstr>Statutory Language – Reporting Requirement, Tex. Util. Code Sec. 39.360(c) </vt:lpstr>
      <vt:lpstr>Statutory Language – Attestation Regarding Access or Control, Tex. Util. Code Sec. 39.360(d)</vt:lpstr>
      <vt:lpstr>Statutory Language – ERCOT Rules, Tex. Util. Code Sec. 39.360(g)</vt:lpstr>
      <vt:lpstr>SB 2013</vt:lpstr>
      <vt:lpstr>Statutory Language – 5-Year Reporting Requirement, SB 2013, Section 7(a)</vt:lpstr>
      <vt:lpstr>NERC CIP</vt:lpstr>
      <vt:lpstr>NERC CIP</vt:lpstr>
      <vt:lpstr>NERC CIP</vt:lpstr>
      <vt:lpstr>NERC CIP</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Heinrich, Holly</cp:lastModifiedBy>
  <cp:revision>42</cp:revision>
  <cp:lastPrinted>2016-01-21T20:53:15Z</cp:lastPrinted>
  <dcterms:created xsi:type="dcterms:W3CDTF">2016-01-21T15:20:31Z</dcterms:created>
  <dcterms:modified xsi:type="dcterms:W3CDTF">2023-10-23T16:02:12Z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0x010100213945C67476FF448CFF43821F0CE7A6</vt:lpwstr>
  </property>
  <property fmtid="{D5CDD505-2E9C-101B-9397-08002B2CF9AE}" pid="3" name="Order">
    <vt:r8>22784600</vt:r8>
  </property>
  <property fmtid="{D5CDD505-2E9C-101B-9397-08002B2CF9AE}" pid="4" name="Information Classification0">
    <vt:lpwstr/>
  </property>
  <property fmtid="{D5CDD505-2E9C-101B-9397-08002B2CF9AE}" pid="5" name="test">
    <vt:lpwstr/>
  </property>
  <property fmtid="{D5CDD505-2E9C-101B-9397-08002B2CF9AE}" pid="6" name="URL">
    <vt:lpwstr/>
  </property>
  <property fmtid="{D5CDD505-2E9C-101B-9397-08002B2CF9AE}" pid="7" name="Schedule Code">
    <vt:lpwstr/>
  </property>
  <property fmtid="{D5CDD505-2E9C-101B-9397-08002B2CF9AE}" pid="8" name="ecm_ItemDeleteBlockHolders">
    <vt:lpwstr/>
  </property>
  <property fmtid="{D5CDD505-2E9C-101B-9397-08002B2CF9AE}" pid="9" name="Declaration Context">
    <vt:lpwstr/>
  </property>
  <property fmtid="{D5CDD505-2E9C-101B-9397-08002B2CF9AE}" pid="10" name="Activity">
    <vt:lpwstr/>
  </property>
  <property fmtid="{D5CDD505-2E9C-101B-9397-08002B2CF9AE}" pid="11" name="ecm_RecordRestrictions">
    <vt:lpwstr/>
  </property>
  <property fmtid="{D5CDD505-2E9C-101B-9397-08002B2CF9AE}" pid="12" name="ecm_ItemLockHolders">
    <vt:lpwstr/>
  </property>
  <property fmtid="{D5CDD505-2E9C-101B-9397-08002B2CF9AE}" pid="13" name="Declared By">
    <vt:lpwstr/>
  </property>
  <property fmtid="{D5CDD505-2E9C-101B-9397-08002B2CF9AE}" pid="14" name="Function">
    <vt:lpwstr/>
  </property>
  <property fmtid="{D5CDD505-2E9C-101B-9397-08002B2CF9AE}" pid="15" name="MSIP_Label_7084cbda-52b8-46fb-a7b7-cb5bd465ed85_Enabled">
    <vt:lpwstr>true</vt:lpwstr>
  </property>
  <property fmtid="{D5CDD505-2E9C-101B-9397-08002B2CF9AE}" pid="16" name="MSIP_Label_7084cbda-52b8-46fb-a7b7-cb5bd465ed85_SetDate">
    <vt:lpwstr>2023-10-17T21:02:29Z</vt:lpwstr>
  </property>
  <property fmtid="{D5CDD505-2E9C-101B-9397-08002B2CF9AE}" pid="17" name="MSIP_Label_7084cbda-52b8-46fb-a7b7-cb5bd465ed85_Method">
    <vt:lpwstr>Standard</vt:lpwstr>
  </property>
  <property fmtid="{D5CDD505-2E9C-101B-9397-08002B2CF9AE}" pid="18" name="MSIP_Label_7084cbda-52b8-46fb-a7b7-cb5bd465ed85_Name">
    <vt:lpwstr>Internal</vt:lpwstr>
  </property>
  <property fmtid="{D5CDD505-2E9C-101B-9397-08002B2CF9AE}" pid="19" name="MSIP_Label_7084cbda-52b8-46fb-a7b7-cb5bd465ed85_SiteId">
    <vt:lpwstr>0afb747d-bff7-4596-a9fc-950ef9e0ec45</vt:lpwstr>
  </property>
  <property fmtid="{D5CDD505-2E9C-101B-9397-08002B2CF9AE}" pid="20" name="MSIP_Label_7084cbda-52b8-46fb-a7b7-cb5bd465ed85_ActionId">
    <vt:lpwstr>a962aa55-ba7a-4659-b0a3-929c11170274</vt:lpwstr>
  </property>
  <property fmtid="{D5CDD505-2E9C-101B-9397-08002B2CF9AE}" pid="21" name="MSIP_Label_7084cbda-52b8-46fb-a7b7-cb5bd465ed85_ContentBits">
    <vt:lpwstr>0</vt:lpwstr>
  </property>
</Properties>
</file>