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45" d="100"/>
          <a:sy n="145" d="100"/>
        </p:scale>
        <p:origin x="114" y="30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a:solidFill>
                  <a:schemeClr val="tx2"/>
                </a:solidFill>
              </a:rPr>
              <a:t>Item XXX</a:t>
            </a:r>
          </a:p>
          <a:p>
            <a:pPr algn="l"/>
            <a:r>
              <a:rPr lang="en-US" sz="1000" b="0" baseline="0" dirty="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TAC Goals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18315" y="814633"/>
            <a:ext cx="8444685" cy="6230937"/>
          </a:xfrm>
          <a:prstGeom prst="rect">
            <a:avLst/>
          </a:prstGeom>
        </p:spPr>
        <p:txBody>
          <a:bodyPr wrap="square">
            <a:spAutoFit/>
          </a:bodyPr>
          <a:lstStyle/>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Align TAC and Subcommittee Goals with the ERCOT Board of Director’s strategic vision to work with ERCOT Staff to achieve the Board’s vision for ERCOT.</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Develop and implement market design changes and other reliability enhancements that are promulgated by the PUCT in the furtherance of statutory changes originating from the latest session of the Texas Legislature.</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Maintain rules that support ERCOT system reliability, promote market solutions, support open access to the ERCOT markets and transmission network, and are consistent with PURA, PUCT Substantive Rules, and NERC Reliability Standards.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Pursue clarifications to market rules and guides, which enhance the transparency of resource registration and requirements and clarify the entry process for new resources, with the explicit understanding that no changes will be made that discriminately affects the rights and obligations of resources currently participating in the wholesale and ancillary services markets.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Improve the monitoring of resource adequacy by ensuring that studies and reports provide a representative view of evolving risks to resource adequacy as a fundamental element of system reliability and resiliency.  Recommend market improvements to support resource adequacy, including the recognition of limitations due to GTCs and the reactive needs of the system.</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Collaborate with ERCOT Staff on current trends in fuel prices and installed resource costs through market changes.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Develop and implement needed market design corrections and improvements, which are cost effective.</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Pursue policies and market rules that encourage the appropriate implementation of load participation.</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Pursue policies and market rules that encourage the appropriate integration of emerging technologies.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Implement Retail Market improvements and requirements.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Facilitate market improvements necessary to leverage the capabilities of Advanced Metering Systems (AMS) in the retail market and improve the integrity and availability of AMS data to Market Participants.  </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Improve settlement processes to facilitate changes in the ERCOT market design.</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Collaborate with ERCOT Staff on the review of ancillary service needs and implement changes as necessary.</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Work with ERCOT Staff to develop Protocols and market improvements that support increased data transparency and data availability to the market.</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Work with ERCOT Staff to ensure appropriate credit and collateral rules exist or are created to facilitate market participation.  Review available means to eliminate or substantially mitigate default uplift.</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Develop analysis and implement reporting on the measures of the costs and benefits of changes in reliability requirements and actions, to include but not be limited to RUC impacts, changes in Ancillary Service quantities, and actions during emergency conditions. </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Review integration and optimization of limited-duration Resources in the energy and Ancillary Service markets.</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Review market design changes and reliability enhancements implemented following Winter Storm Uri and the subsequent legislative and regulatory requirements to ensure consistency of holistic market design.  At each meeting of the TAC in 2023, review and discuss one adopted element, including items such as FFS, NPRR1105, NPRR1108, ERS, ORDC, etc.</a:t>
            </a:r>
          </a:p>
          <a:p>
            <a:pPr marL="285750" indent="-285750">
              <a:lnSpc>
                <a:spcPct val="115000"/>
              </a:lnSpc>
              <a:buFont typeface="+mj-lt"/>
              <a:buAutoNum type="arabicPeriod"/>
            </a:pPr>
            <a:r>
              <a:rPr lang="en-US" sz="950" dirty="0">
                <a:effectLst/>
                <a:latin typeface="Times New Roman" panose="02020603050405020304" pitchFamily="18" charset="0"/>
                <a:ea typeface="Calibri" panose="020F0502020204030204" pitchFamily="34" charset="0"/>
                <a:cs typeface="Times New Roman" panose="02020603050405020304" pitchFamily="18" charset="0"/>
              </a:rPr>
              <a:t>Support ERCOT in the identification, development, and implementation of bridging solutions in advance of longer term market design modifications</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a:t>
            </a:r>
          </a:p>
          <a:p>
            <a:pPr marL="342900" indent="-342900">
              <a:buFont typeface="+mj-lt"/>
              <a:buAutoNum type="arabicPeriod"/>
            </a:pPr>
            <a:endParaRPr lang="en-US" sz="1400" dirty="0"/>
          </a:p>
          <a:p>
            <a:r>
              <a:rPr lang="en-US" sz="1400" dirty="0"/>
              <a:t>														</a:t>
            </a:r>
          </a:p>
          <a:p>
            <a:r>
              <a:rPr lang="en-US" sz="1400" dirty="0"/>
              <a:t>																</a:t>
            </a:r>
          </a:p>
        </p:txBody>
      </p:sp>
    </p:spTree>
    <p:extLst>
      <p:ext uri="{BB962C8B-B14F-4D97-AF65-F5344CB8AC3E}">
        <p14:creationId xmlns:p14="http://schemas.microsoft.com/office/powerpoint/2010/main" val="3078763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91049"/>
            <a:ext cx="8458200" cy="570951"/>
          </a:xfrm>
        </p:spPr>
        <p:txBody>
          <a:bodyPr/>
          <a:lstStyle/>
          <a:p>
            <a:r>
              <a:rPr lang="en-US" sz="1800" dirty="0"/>
              <a:t>Alignment of TAC Goals and Revision Requests with ERCOT Strategic Plan Objectives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1524000" y="5638065"/>
            <a:ext cx="8610599" cy="830997"/>
          </a:xfrm>
          <a:prstGeom prst="rect">
            <a:avLst/>
          </a:prstGeom>
        </p:spPr>
        <p:txBody>
          <a:bodyPr wrap="square" numCol="2">
            <a:spAutoFit/>
          </a:bodyPr>
          <a:lstStyle/>
          <a:p>
            <a:endParaRPr lang="en-US" sz="1200" dirty="0"/>
          </a:p>
          <a:p>
            <a:pPr marL="742950" lvl="1" indent="-285750">
              <a:buFont typeface="Arial" panose="020B0604020202020204" pitchFamily="34" charset="0"/>
              <a:buChar char="•"/>
            </a:pPr>
            <a:r>
              <a:rPr lang="en-US" sz="1200" b="1" dirty="0">
                <a:solidFill>
                  <a:schemeClr val="tx1">
                    <a:lumMod val="65000"/>
                    <a:lumOff val="35000"/>
                  </a:schemeClr>
                </a:solidFill>
              </a:rPr>
              <a:t>Optimize use of ERCOT, Inc.’s Resources</a:t>
            </a:r>
            <a:endParaRPr lang="en-US" sz="1200" dirty="0">
              <a:solidFill>
                <a:schemeClr val="tx1">
                  <a:lumMod val="65000"/>
                  <a:lumOff val="35000"/>
                </a:schemeClr>
              </a:solidFill>
            </a:endParaRPr>
          </a:p>
          <a:p>
            <a:pPr marL="742950" lvl="1" indent="-285750">
              <a:buFont typeface="Arial" panose="020B0604020202020204" pitchFamily="34" charset="0"/>
              <a:buChar char="•"/>
            </a:pPr>
            <a:r>
              <a:rPr lang="en-US" sz="1200" b="1" dirty="0">
                <a:solidFill>
                  <a:schemeClr val="accent4">
                    <a:lumMod val="75000"/>
                    <a:lumOff val="25000"/>
                  </a:schemeClr>
                </a:solidFill>
              </a:rPr>
              <a:t>Advance Competitive Solutions</a:t>
            </a:r>
          </a:p>
          <a:p>
            <a:pPr marL="742950" lvl="1" indent="-285750">
              <a:buFont typeface="Arial" panose="020B0604020202020204" pitchFamily="34" charset="0"/>
              <a:buChar char="•"/>
            </a:pPr>
            <a:endParaRPr lang="en-US" sz="1200" b="1" dirty="0">
              <a:solidFill>
                <a:schemeClr val="accent1">
                  <a:lumMod val="75000"/>
                </a:schemeClr>
              </a:solidFill>
            </a:endParaRPr>
          </a:p>
          <a:p>
            <a:pPr marL="742950" lvl="1" indent="-285750">
              <a:buFont typeface="Arial" panose="020B0604020202020204" pitchFamily="34" charset="0"/>
              <a:buChar char="•"/>
            </a:pPr>
            <a:endParaRPr lang="en-US" sz="1200" b="1" dirty="0">
              <a:solidFill>
                <a:schemeClr val="accent1">
                  <a:lumMod val="75000"/>
                </a:schemeClr>
              </a:solidFill>
            </a:endParaRPr>
          </a:p>
          <a:p>
            <a:pPr marL="742950" lvl="1" indent="-285750">
              <a:buFont typeface="Arial" panose="020B0604020202020204" pitchFamily="34" charset="0"/>
              <a:buChar char="•"/>
            </a:pPr>
            <a:r>
              <a:rPr lang="en-US" sz="1200" b="1" dirty="0">
                <a:solidFill>
                  <a:schemeClr val="accent1">
                    <a:lumMod val="75000"/>
                  </a:schemeClr>
                </a:solidFill>
              </a:rPr>
              <a:t>Enhance Operating Capabilities</a:t>
            </a:r>
            <a:endParaRPr lang="en-US" sz="1200" b="1" dirty="0">
              <a:solidFill>
                <a:schemeClr val="accent4"/>
              </a:solidFill>
            </a:endParaRPr>
          </a:p>
          <a:p>
            <a:pPr marL="742950" lvl="1" indent="-285750">
              <a:buFont typeface="Arial" panose="020B0604020202020204" pitchFamily="34" charset="0"/>
              <a:buChar char="•"/>
            </a:pPr>
            <a:r>
              <a:rPr lang="en-US" sz="1200" b="1" dirty="0">
                <a:solidFill>
                  <a:schemeClr val="accent4"/>
                </a:solidFill>
              </a:rPr>
              <a:t>Improve Information Exchange</a:t>
            </a:r>
            <a:endParaRPr lang="en-US" sz="1200" dirty="0">
              <a:solidFill>
                <a:schemeClr val="accent4"/>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82647732"/>
              </p:ext>
            </p:extLst>
          </p:nvPr>
        </p:nvGraphicFramePr>
        <p:xfrm>
          <a:off x="154572" y="762000"/>
          <a:ext cx="8837027" cy="5029206"/>
        </p:xfrm>
        <a:graphic>
          <a:graphicData uri="http://schemas.openxmlformats.org/drawingml/2006/table">
            <a:tbl>
              <a:tblPr>
                <a:tableStyleId>{5C22544A-7EE6-4342-B048-85BDC9FD1C3A}</a:tableStyleId>
              </a:tblPr>
              <a:tblGrid>
                <a:gridCol w="629698">
                  <a:extLst>
                    <a:ext uri="{9D8B030D-6E8A-4147-A177-3AD203B41FA5}">
                      <a16:colId xmlns:a16="http://schemas.microsoft.com/office/drawing/2014/main" val="20000"/>
                    </a:ext>
                  </a:extLst>
                </a:gridCol>
                <a:gridCol w="358730">
                  <a:extLst>
                    <a:ext uri="{9D8B030D-6E8A-4147-A177-3AD203B41FA5}">
                      <a16:colId xmlns:a16="http://schemas.microsoft.com/office/drawing/2014/main" val="4267700084"/>
                    </a:ext>
                  </a:extLst>
                </a:gridCol>
                <a:gridCol w="457200">
                  <a:extLst>
                    <a:ext uri="{9D8B030D-6E8A-4147-A177-3AD203B41FA5}">
                      <a16:colId xmlns:a16="http://schemas.microsoft.com/office/drawing/2014/main" val="275825672"/>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457200">
                  <a:extLst>
                    <a:ext uri="{9D8B030D-6E8A-4147-A177-3AD203B41FA5}">
                      <a16:colId xmlns:a16="http://schemas.microsoft.com/office/drawing/2014/main" val="20004"/>
                    </a:ext>
                  </a:extLst>
                </a:gridCol>
                <a:gridCol w="381000">
                  <a:extLst>
                    <a:ext uri="{9D8B030D-6E8A-4147-A177-3AD203B41FA5}">
                      <a16:colId xmlns:a16="http://schemas.microsoft.com/office/drawing/2014/main" val="20005"/>
                    </a:ext>
                  </a:extLst>
                </a:gridCol>
                <a:gridCol w="381000">
                  <a:extLst>
                    <a:ext uri="{9D8B030D-6E8A-4147-A177-3AD203B41FA5}">
                      <a16:colId xmlns:a16="http://schemas.microsoft.com/office/drawing/2014/main" val="20006"/>
                    </a:ext>
                  </a:extLst>
                </a:gridCol>
                <a:gridCol w="381000">
                  <a:extLst>
                    <a:ext uri="{9D8B030D-6E8A-4147-A177-3AD203B41FA5}">
                      <a16:colId xmlns:a16="http://schemas.microsoft.com/office/drawing/2014/main" val="20007"/>
                    </a:ext>
                  </a:extLst>
                </a:gridCol>
                <a:gridCol w="414261">
                  <a:extLst>
                    <a:ext uri="{9D8B030D-6E8A-4147-A177-3AD203B41FA5}">
                      <a16:colId xmlns:a16="http://schemas.microsoft.com/office/drawing/2014/main" val="20008"/>
                    </a:ext>
                  </a:extLst>
                </a:gridCol>
                <a:gridCol w="423939">
                  <a:extLst>
                    <a:ext uri="{9D8B030D-6E8A-4147-A177-3AD203B41FA5}">
                      <a16:colId xmlns:a16="http://schemas.microsoft.com/office/drawing/2014/main" val="20009"/>
                    </a:ext>
                  </a:extLst>
                </a:gridCol>
                <a:gridCol w="418020">
                  <a:extLst>
                    <a:ext uri="{9D8B030D-6E8A-4147-A177-3AD203B41FA5}">
                      <a16:colId xmlns:a16="http://schemas.microsoft.com/office/drawing/2014/main" val="20010"/>
                    </a:ext>
                  </a:extLst>
                </a:gridCol>
                <a:gridCol w="420979">
                  <a:extLst>
                    <a:ext uri="{9D8B030D-6E8A-4147-A177-3AD203B41FA5}">
                      <a16:colId xmlns:a16="http://schemas.microsoft.com/office/drawing/2014/main" val="20011"/>
                    </a:ext>
                  </a:extLst>
                </a:gridCol>
                <a:gridCol w="491142">
                  <a:extLst>
                    <a:ext uri="{9D8B030D-6E8A-4147-A177-3AD203B41FA5}">
                      <a16:colId xmlns:a16="http://schemas.microsoft.com/office/drawing/2014/main" val="20012"/>
                    </a:ext>
                  </a:extLst>
                </a:gridCol>
                <a:gridCol w="420979">
                  <a:extLst>
                    <a:ext uri="{9D8B030D-6E8A-4147-A177-3AD203B41FA5}">
                      <a16:colId xmlns:a16="http://schemas.microsoft.com/office/drawing/2014/main" val="20013"/>
                    </a:ext>
                  </a:extLst>
                </a:gridCol>
                <a:gridCol w="491142">
                  <a:extLst>
                    <a:ext uri="{9D8B030D-6E8A-4147-A177-3AD203B41FA5}">
                      <a16:colId xmlns:a16="http://schemas.microsoft.com/office/drawing/2014/main" val="20014"/>
                    </a:ext>
                  </a:extLst>
                </a:gridCol>
                <a:gridCol w="420979">
                  <a:extLst>
                    <a:ext uri="{9D8B030D-6E8A-4147-A177-3AD203B41FA5}">
                      <a16:colId xmlns:a16="http://schemas.microsoft.com/office/drawing/2014/main" val="20015"/>
                    </a:ext>
                  </a:extLst>
                </a:gridCol>
                <a:gridCol w="420979">
                  <a:extLst>
                    <a:ext uri="{9D8B030D-6E8A-4147-A177-3AD203B41FA5}">
                      <a16:colId xmlns:a16="http://schemas.microsoft.com/office/drawing/2014/main" val="20016"/>
                    </a:ext>
                  </a:extLst>
                </a:gridCol>
                <a:gridCol w="420979">
                  <a:extLst>
                    <a:ext uri="{9D8B030D-6E8A-4147-A177-3AD203B41FA5}">
                      <a16:colId xmlns:a16="http://schemas.microsoft.com/office/drawing/2014/main" val="20017"/>
                    </a:ext>
                  </a:extLst>
                </a:gridCol>
              </a:tblGrid>
              <a:tr h="386862">
                <a:tc>
                  <a:txBody>
                    <a:bodyPr/>
                    <a:lstStyle/>
                    <a:p>
                      <a:pPr algn="ctr" fontAlgn="b"/>
                      <a:r>
                        <a:rPr lang="en-US" sz="900" b="1" i="0" u="none" strike="noStrike" dirty="0">
                          <a:solidFill>
                            <a:srgbClr val="000000"/>
                          </a:solidFill>
                          <a:effectLst/>
                          <a:latin typeface="Calibri" panose="020F0502020204030204" pitchFamily="34" charset="0"/>
                        </a:rPr>
                        <a:t>Request Type</a:t>
                      </a:r>
                    </a:p>
                  </a:txBody>
                  <a:tcPr marL="9525" marR="9525" marT="9525" marB="0" anchor="b"/>
                </a:tc>
                <a:tc>
                  <a:txBody>
                    <a:bodyPr/>
                    <a:lstStyle/>
                    <a:p>
                      <a:pPr algn="ctr" fontAlgn="b"/>
                      <a:r>
                        <a:rPr lang="en-US" sz="900" b="1" i="0" u="none" strike="noStrike" dirty="0">
                          <a:solidFill>
                            <a:schemeClr val="bg2"/>
                          </a:solidFill>
                          <a:effectLst/>
                          <a:latin typeface="Calibri" panose="020F0502020204030204" pitchFamily="34" charset="0"/>
                        </a:rPr>
                        <a:t>Goal 1</a:t>
                      </a:r>
                    </a:p>
                  </a:txBody>
                  <a:tcPr marL="9525" marR="9525" marT="9525" marB="0" anchor="b">
                    <a:solidFill>
                      <a:schemeClr val="bg1">
                        <a:lumMod val="50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2</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3</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4</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5</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6</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7</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8</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9</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10</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11</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12</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13</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14</a:t>
                      </a:r>
                    </a:p>
                  </a:txBody>
                  <a:tcPr marL="9525" marR="9525" marT="9525" marB="0" anchor="b">
                    <a:solidFill>
                      <a:schemeClr val="accent4">
                        <a:lumMod val="90000"/>
                        <a:lumOff val="10000"/>
                      </a:schemeClr>
                    </a:solidFill>
                  </a:tcPr>
                </a:tc>
                <a:tc>
                  <a:txBody>
                    <a:bodyPr/>
                    <a:lstStyle/>
                    <a:p>
                      <a:pPr algn="ctr" fontAlgn="b"/>
                      <a:r>
                        <a:rPr lang="en-US" sz="900" b="1" i="0" u="none" strike="noStrike">
                          <a:solidFill>
                            <a:schemeClr val="bg2"/>
                          </a:solidFill>
                          <a:effectLst/>
                          <a:latin typeface="Calibri" panose="020F0502020204030204" pitchFamily="34" charset="0"/>
                        </a:rPr>
                        <a:t>Goal 15</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16</a:t>
                      </a:r>
                    </a:p>
                  </a:txBody>
                  <a:tcPr marL="9525" marR="9525" marT="9525" marB="0" anchor="b">
                    <a:solidFill>
                      <a:schemeClr val="accent1">
                        <a:lumMod val="7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17</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Goal 18</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Goal 19</a:t>
                      </a:r>
                    </a:p>
                  </a:txBody>
                  <a:tcPr marL="9525" marR="9525" marT="9525" marB="0" anchor="b">
                    <a:solidFill>
                      <a:schemeClr val="accent4">
                        <a:lumMod val="75000"/>
                        <a:lumOff val="25000"/>
                      </a:schemeClr>
                    </a:solidFill>
                  </a:tcPr>
                </a:tc>
                <a:extLst>
                  <a:ext uri="{0D108BD9-81ED-4DB2-BD59-A6C34878D82A}">
                    <a16:rowId xmlns:a16="http://schemas.microsoft.com/office/drawing/2014/main" val="10000"/>
                  </a:ext>
                </a:extLst>
              </a:tr>
              <a:tr h="386862">
                <a:tc>
                  <a:txBody>
                    <a:bodyPr/>
                    <a:lstStyle/>
                    <a:p>
                      <a:pPr algn="ctr" fontAlgn="b"/>
                      <a:r>
                        <a:rPr lang="en-US" sz="900" b="0" i="0" u="none" strike="noStrike">
                          <a:solidFill>
                            <a:srgbClr val="000000"/>
                          </a:solidFill>
                          <a:effectLst/>
                          <a:latin typeface="Calibri" panose="020F0502020204030204" pitchFamily="34" charset="0"/>
                        </a:rPr>
                        <a:t>NOGRR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5</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268905979"/>
                  </a:ext>
                </a:extLst>
              </a:tr>
              <a:tr h="386862">
                <a:tc>
                  <a:txBody>
                    <a:bodyPr/>
                    <a:lstStyle/>
                    <a:p>
                      <a:pPr algn="ctr" fontAlgn="b"/>
                      <a:r>
                        <a:rPr lang="en-US" sz="900" b="0" i="0" u="none" strike="noStrike">
                          <a:solidFill>
                            <a:srgbClr val="000000"/>
                          </a:solidFill>
                          <a:effectLst/>
                          <a:latin typeface="Calibri" panose="020F0502020204030204" pitchFamily="34" charset="0"/>
                        </a:rPr>
                        <a:t>NPRR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3</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8</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12</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5</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14</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40</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4</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4</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8</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4</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1"/>
                  </a:ext>
                </a:extLst>
              </a:tr>
              <a:tr h="386862">
                <a:tc>
                  <a:txBody>
                    <a:bodyPr/>
                    <a:lstStyle/>
                    <a:p>
                      <a:pPr algn="ctr" fontAlgn="b"/>
                      <a:r>
                        <a:rPr lang="en-US" sz="900" b="0" i="0" u="none" strike="noStrike">
                          <a:solidFill>
                            <a:srgbClr val="000000"/>
                          </a:solidFill>
                          <a:effectLst/>
                          <a:latin typeface="Calibri" panose="020F0502020204030204" pitchFamily="34" charset="0"/>
                        </a:rPr>
                        <a:t>PGRR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6</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6</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7</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2"/>
                  </a:ext>
                </a:extLst>
              </a:tr>
              <a:tr h="386862">
                <a:tc>
                  <a:txBody>
                    <a:bodyPr/>
                    <a:lstStyle/>
                    <a:p>
                      <a:pPr algn="ctr" fontAlgn="b"/>
                      <a:r>
                        <a:rPr lang="en-US" sz="900" b="0" i="0" u="none" strike="noStrike">
                          <a:solidFill>
                            <a:srgbClr val="000000"/>
                          </a:solidFill>
                          <a:effectLst/>
                          <a:latin typeface="Calibri" panose="020F0502020204030204" pitchFamily="34" charset="0"/>
                        </a:rPr>
                        <a:t>RMGRR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3"/>
                  </a:ext>
                </a:extLst>
              </a:tr>
              <a:tr h="386862">
                <a:tc>
                  <a:txBody>
                    <a:bodyPr/>
                    <a:lstStyle/>
                    <a:p>
                      <a:pPr algn="ctr" fontAlgn="b"/>
                      <a:r>
                        <a:rPr lang="en-US" sz="900" b="0" i="0" u="none" strike="noStrike">
                          <a:solidFill>
                            <a:srgbClr val="000000"/>
                          </a:solidFill>
                          <a:effectLst/>
                          <a:latin typeface="Calibri" panose="020F0502020204030204" pitchFamily="34" charset="0"/>
                        </a:rPr>
                        <a:t>SCR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3</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4"/>
                  </a:ext>
                </a:extLst>
              </a:tr>
              <a:tr h="386862">
                <a:tc>
                  <a:txBody>
                    <a:bodyPr/>
                    <a:lstStyle/>
                    <a:p>
                      <a:pPr algn="ctr" fontAlgn="b"/>
                      <a:r>
                        <a:rPr lang="en-US" sz="900" b="0" i="0" u="none" strike="noStrike">
                          <a:solidFill>
                            <a:srgbClr val="000000"/>
                          </a:solidFill>
                          <a:effectLst/>
                          <a:latin typeface="Calibri" panose="020F0502020204030204" pitchFamily="34" charset="0"/>
                        </a:rPr>
                        <a:t>LPGRR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5"/>
                  </a:ext>
                </a:extLst>
              </a:tr>
              <a:tr h="386862">
                <a:tc>
                  <a:txBody>
                    <a:bodyPr/>
                    <a:lstStyle/>
                    <a:p>
                      <a:pPr algn="ctr" fontAlgn="b"/>
                      <a:r>
                        <a:rPr lang="en-US" sz="900" b="0" i="0" u="none" strike="noStrike">
                          <a:solidFill>
                            <a:srgbClr val="000000"/>
                          </a:solidFill>
                          <a:effectLst/>
                          <a:latin typeface="Calibri" panose="020F0502020204030204" pitchFamily="34" charset="0"/>
                        </a:rPr>
                        <a:t>VCMRR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6"/>
                  </a:ext>
                </a:extLst>
              </a:tr>
              <a:tr h="386862">
                <a:tc>
                  <a:txBody>
                    <a:bodyPr/>
                    <a:lstStyle/>
                    <a:p>
                      <a:pPr algn="ctr" fontAlgn="b"/>
                      <a:r>
                        <a:rPr lang="en-US" sz="900" b="0" i="0" u="none" strike="noStrike">
                          <a:solidFill>
                            <a:srgbClr val="000000"/>
                          </a:solidFill>
                          <a:effectLst/>
                          <a:latin typeface="Calibri" panose="020F0502020204030204" pitchFamily="34" charset="0"/>
                        </a:rPr>
                        <a:t>COPMGRR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7"/>
                  </a:ext>
                </a:extLst>
              </a:tr>
              <a:tr h="386862">
                <a:tc>
                  <a:txBody>
                    <a:bodyPr/>
                    <a:lstStyle/>
                    <a:p>
                      <a:pPr algn="ctr" fontAlgn="b"/>
                      <a:r>
                        <a:rPr lang="en-US" sz="900" b="0" i="0" u="none" strike="noStrike">
                          <a:solidFill>
                            <a:srgbClr val="000000"/>
                          </a:solidFill>
                          <a:effectLst/>
                          <a:latin typeface="Calibri" panose="020F0502020204030204" pitchFamily="34" charset="0"/>
                        </a:rPr>
                        <a:t>RRGRR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8"/>
                  </a:ext>
                </a:extLst>
              </a:tr>
              <a:tr h="386862">
                <a:tc>
                  <a:txBody>
                    <a:bodyPr/>
                    <a:lstStyle/>
                    <a:p>
                      <a:pPr algn="ctr" fontAlgn="b"/>
                      <a:r>
                        <a:rPr lang="en-US" sz="900" b="0" i="0" u="none" strike="noStrike">
                          <a:solidFill>
                            <a:srgbClr val="000000"/>
                          </a:solidFill>
                          <a:effectLst/>
                          <a:latin typeface="Calibri" panose="020F0502020204030204" pitchFamily="34" charset="0"/>
                        </a:rPr>
                        <a:t>SMOGRR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09"/>
                  </a:ext>
                </a:extLst>
              </a:tr>
              <a:tr h="386862">
                <a:tc>
                  <a:txBody>
                    <a:bodyPr/>
                    <a:lstStyle/>
                    <a:p>
                      <a:pPr algn="ctr" fontAlgn="b"/>
                      <a:r>
                        <a:rPr lang="en-US" sz="900" b="0" i="0" u="none" strike="noStrike">
                          <a:solidFill>
                            <a:srgbClr val="000000"/>
                          </a:solidFill>
                          <a:effectLst/>
                          <a:latin typeface="Calibri" panose="020F0502020204030204" pitchFamily="34" charset="0"/>
                        </a:rPr>
                        <a:t>OBDRR</a:t>
                      </a:r>
                    </a:p>
                  </a:txBody>
                  <a:tcPr marL="9525" marR="9525" marT="9525" marB="0" anchor="b"/>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bg1">
                        <a:lumMod val="50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4</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6</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1</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3</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2</a:t>
                      </a:r>
                    </a:p>
                  </a:txBody>
                  <a:tcPr marL="9525" marR="9525" marT="9525" marB="0" anchor="ctr">
                    <a:solidFill>
                      <a:schemeClr val="accent4">
                        <a:lumMod val="75000"/>
                        <a:lumOff val="2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90000"/>
                        <a:lumOff val="10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tc>
                  <a:txBody>
                    <a:bodyPr/>
                    <a:lstStyle/>
                    <a:p>
                      <a:pPr algn="ctr" fontAlgn="ctr"/>
                      <a:r>
                        <a:rPr lang="en-US" sz="900" b="0" i="0" u="none" strike="noStrike">
                          <a:solidFill>
                            <a:schemeClr val="bg2"/>
                          </a:solidFill>
                          <a:effectLst/>
                          <a:latin typeface="Calibri" panose="020F0502020204030204" pitchFamily="34" charset="0"/>
                        </a:rPr>
                        <a:t> </a:t>
                      </a:r>
                    </a:p>
                  </a:txBody>
                  <a:tcPr marL="9525" marR="9525" marT="9525" marB="0" anchor="ctr">
                    <a:solidFill>
                      <a:schemeClr val="accent1">
                        <a:lumMod val="75000"/>
                      </a:schemeClr>
                    </a:solidFill>
                  </a:tcPr>
                </a:tc>
                <a:tc>
                  <a:txBody>
                    <a:bodyPr/>
                    <a:lstStyle/>
                    <a:p>
                      <a:pPr algn="ctr" fontAlgn="ctr"/>
                      <a:r>
                        <a:rPr lang="en-US" sz="900" b="0" i="0" u="none" strike="noStrike" dirty="0">
                          <a:solidFill>
                            <a:schemeClr val="bg2"/>
                          </a:solidFill>
                          <a:effectLst/>
                          <a:latin typeface="Calibri" panose="020F0502020204030204" pitchFamily="34" charset="0"/>
                        </a:rPr>
                        <a:t> </a:t>
                      </a:r>
                    </a:p>
                  </a:txBody>
                  <a:tcPr marL="9525" marR="9525" marT="9525" marB="0" anchor="ctr">
                    <a:solidFill>
                      <a:schemeClr val="accent4">
                        <a:lumMod val="75000"/>
                        <a:lumOff val="25000"/>
                      </a:schemeClr>
                    </a:solidFill>
                  </a:tcPr>
                </a:tc>
                <a:extLst>
                  <a:ext uri="{0D108BD9-81ED-4DB2-BD59-A6C34878D82A}">
                    <a16:rowId xmlns:a16="http://schemas.microsoft.com/office/drawing/2014/main" val="10010"/>
                  </a:ext>
                </a:extLst>
              </a:tr>
              <a:tr h="386862">
                <a:tc>
                  <a:txBody>
                    <a:bodyPr/>
                    <a:lstStyle/>
                    <a:p>
                      <a:pPr algn="ctr" fontAlgn="b"/>
                      <a:r>
                        <a:rPr lang="en-US" sz="900" b="1" i="0" u="none" strike="noStrike">
                          <a:solidFill>
                            <a:srgbClr val="000000"/>
                          </a:solidFill>
                          <a:effectLst/>
                          <a:latin typeface="Calibri" panose="020F0502020204030204" pitchFamily="34" charset="0"/>
                        </a:rPr>
                        <a:t>Grand Total</a:t>
                      </a:r>
                    </a:p>
                  </a:txBody>
                  <a:tcPr marL="9525" marR="9525" marT="9525" marB="0" anchor="b"/>
                </a:tc>
                <a:tc>
                  <a:txBody>
                    <a:bodyPr/>
                    <a:lstStyle/>
                    <a:p>
                      <a:pPr algn="ctr" fontAlgn="b"/>
                      <a:r>
                        <a:rPr lang="en-US" sz="900" b="1" i="0" u="none" strike="noStrike" dirty="0">
                          <a:solidFill>
                            <a:schemeClr val="bg2"/>
                          </a:solidFill>
                          <a:effectLst/>
                          <a:latin typeface="Calibri" panose="020F0502020204030204" pitchFamily="34" charset="0"/>
                        </a:rPr>
                        <a:t>4</a:t>
                      </a:r>
                    </a:p>
                  </a:txBody>
                  <a:tcPr marL="9525" marR="9525" marT="9525" marB="0" anchor="b">
                    <a:solidFill>
                      <a:schemeClr val="bg1">
                        <a:lumMod val="50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22</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38</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11</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29</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5</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68</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4</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8</a:t>
                      </a:r>
                    </a:p>
                  </a:txBody>
                  <a:tcPr marL="9525" marR="9525" marT="9525" marB="0" anchor="b">
                    <a:solidFill>
                      <a:schemeClr val="accent4">
                        <a:lumMod val="75000"/>
                        <a:lumOff val="25000"/>
                      </a:schemeClr>
                    </a:solidFill>
                  </a:tcPr>
                </a:tc>
                <a:tc>
                  <a:txBody>
                    <a:bodyPr/>
                    <a:lstStyle/>
                    <a:p>
                      <a:pPr algn="ctr" fontAlgn="b"/>
                      <a:r>
                        <a:rPr lang="en-US" sz="900" b="1" i="0" u="none" strike="noStrike">
                          <a:solidFill>
                            <a:schemeClr val="bg2"/>
                          </a:solidFill>
                          <a:effectLst/>
                          <a:latin typeface="Calibri" panose="020F0502020204030204" pitchFamily="34" charset="0"/>
                        </a:rPr>
                        <a:t>10</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2</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11</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11</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5</a:t>
                      </a:r>
                    </a:p>
                  </a:txBody>
                  <a:tcPr marL="9525" marR="9525" marT="9525" marB="0" anchor="b">
                    <a:solidFill>
                      <a:schemeClr val="accent4">
                        <a:lumMod val="90000"/>
                        <a:lumOff val="10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3</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1</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6</a:t>
                      </a:r>
                    </a:p>
                  </a:txBody>
                  <a:tcPr marL="9525" marR="9525" marT="9525" marB="0" anchor="b">
                    <a:solidFill>
                      <a:schemeClr val="accent4">
                        <a:lumMod val="75000"/>
                        <a:lumOff val="2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2</a:t>
                      </a:r>
                    </a:p>
                  </a:txBody>
                  <a:tcPr marL="9525" marR="9525" marT="9525" marB="0" anchor="b">
                    <a:solidFill>
                      <a:schemeClr val="accent1">
                        <a:lumMod val="75000"/>
                      </a:schemeClr>
                    </a:solidFill>
                  </a:tcPr>
                </a:tc>
                <a:tc>
                  <a:txBody>
                    <a:bodyPr/>
                    <a:lstStyle/>
                    <a:p>
                      <a:pPr algn="ctr" fontAlgn="b"/>
                      <a:r>
                        <a:rPr lang="en-US" sz="900" b="1" i="0" u="none" strike="noStrike" dirty="0">
                          <a:solidFill>
                            <a:schemeClr val="bg2"/>
                          </a:solidFill>
                          <a:effectLst/>
                          <a:latin typeface="Calibri" panose="020F0502020204030204" pitchFamily="34" charset="0"/>
                        </a:rPr>
                        <a:t> </a:t>
                      </a:r>
                    </a:p>
                  </a:txBody>
                  <a:tcPr marL="9525" marR="9525" marT="9525" marB="0" anchor="b">
                    <a:solidFill>
                      <a:schemeClr val="accent4">
                        <a:lumMod val="75000"/>
                        <a:lumOff val="25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338917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a:t>Approved Revision Requests Mapped to ERCOT Strategic Plan Objectives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762000"/>
            <a:ext cx="8610599" cy="1569660"/>
          </a:xfrm>
          <a:prstGeom prst="rect">
            <a:avLst/>
          </a:prstGeom>
        </p:spPr>
        <p:txBody>
          <a:bodyPr wrap="square">
            <a:spAutoFit/>
          </a:bodyPr>
          <a:lstStyle/>
          <a:p>
            <a:endParaRPr lang="en-US" sz="1600" dirty="0"/>
          </a:p>
          <a:p>
            <a:r>
              <a:rPr lang="en-US" sz="1600" dirty="0"/>
              <a:t>Revision Requests approved to date and alignment with ERCOT Strategic Plan Objectives:</a:t>
            </a:r>
          </a:p>
          <a:p>
            <a:pPr marL="742950" lvl="1" indent="-285750">
              <a:buFont typeface="Arial" panose="020B0604020202020204" pitchFamily="34" charset="0"/>
              <a:buChar char="•"/>
            </a:pPr>
            <a:r>
              <a:rPr lang="en-US" sz="1600" b="1" dirty="0">
                <a:solidFill>
                  <a:schemeClr val="accent2">
                    <a:lumMod val="75000"/>
                  </a:schemeClr>
                </a:solidFill>
              </a:rPr>
              <a:t>Optimize use of ERCOT, Inc.’s Resources – 6%</a:t>
            </a:r>
            <a:endParaRPr lang="en-US" sz="1600" dirty="0">
              <a:solidFill>
                <a:schemeClr val="accent2">
                  <a:lumMod val="75000"/>
                </a:schemeClr>
              </a:solidFill>
            </a:endParaRPr>
          </a:p>
          <a:p>
            <a:pPr marL="742950" lvl="1" indent="-285750">
              <a:buFont typeface="Arial" panose="020B0604020202020204" pitchFamily="34" charset="0"/>
              <a:buChar char="•"/>
            </a:pPr>
            <a:r>
              <a:rPr lang="en-US" sz="1600" b="1" dirty="0">
                <a:solidFill>
                  <a:schemeClr val="accent1">
                    <a:lumMod val="75000"/>
                  </a:schemeClr>
                </a:solidFill>
              </a:rPr>
              <a:t>Enhance Operating Capabilities - 43%</a:t>
            </a:r>
            <a:endParaRPr lang="en-US" sz="1600" dirty="0">
              <a:solidFill>
                <a:schemeClr val="accent1">
                  <a:lumMod val="75000"/>
                </a:schemeClr>
              </a:solidFill>
            </a:endParaRPr>
          </a:p>
          <a:p>
            <a:pPr marL="742950" lvl="1" indent="-285750">
              <a:buFont typeface="Arial" panose="020B0604020202020204" pitchFamily="34" charset="0"/>
              <a:buChar char="•"/>
            </a:pPr>
            <a:r>
              <a:rPr lang="en-US" sz="1600" b="1" dirty="0">
                <a:solidFill>
                  <a:schemeClr val="accent4">
                    <a:lumMod val="75000"/>
                    <a:lumOff val="25000"/>
                  </a:schemeClr>
                </a:solidFill>
              </a:rPr>
              <a:t>Advance Competitive Solutions – 46%</a:t>
            </a:r>
            <a:endParaRPr lang="en-US" sz="1600" dirty="0">
              <a:solidFill>
                <a:schemeClr val="accent4">
                  <a:lumMod val="75000"/>
                  <a:lumOff val="25000"/>
                </a:schemeClr>
              </a:solidFill>
            </a:endParaRPr>
          </a:p>
          <a:p>
            <a:pPr marL="742950" lvl="1" indent="-285750">
              <a:buFont typeface="Arial" panose="020B0604020202020204" pitchFamily="34" charset="0"/>
              <a:buChar char="•"/>
            </a:pPr>
            <a:r>
              <a:rPr lang="en-US" sz="1600" b="1" dirty="0">
                <a:solidFill>
                  <a:schemeClr val="accent4"/>
                </a:solidFill>
              </a:rPr>
              <a:t>Improve Information Exchange – 4%</a:t>
            </a:r>
            <a:endParaRPr lang="en-US" sz="1600" dirty="0">
              <a:solidFill>
                <a:schemeClr val="accent4"/>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093170360"/>
              </p:ext>
            </p:extLst>
          </p:nvPr>
        </p:nvGraphicFramePr>
        <p:xfrm>
          <a:off x="533400" y="2338131"/>
          <a:ext cx="7320744" cy="3547110"/>
        </p:xfrm>
        <a:graphic>
          <a:graphicData uri="http://schemas.openxmlformats.org/drawingml/2006/table">
            <a:tbl>
              <a:tblPr>
                <a:tableStyleId>{5C22544A-7EE6-4342-B048-85BDC9FD1C3A}</a:tableStyleId>
              </a:tblPr>
              <a:tblGrid>
                <a:gridCol w="1292454">
                  <a:extLst>
                    <a:ext uri="{9D8B030D-6E8A-4147-A177-3AD203B41FA5}">
                      <a16:colId xmlns:a16="http://schemas.microsoft.com/office/drawing/2014/main" val="20000"/>
                    </a:ext>
                  </a:extLst>
                </a:gridCol>
                <a:gridCol w="160869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solidFill>
                            <a:schemeClr val="bg1"/>
                          </a:solidFill>
                          <a:effectLst/>
                        </a:rPr>
                        <a:t>Optimize</a:t>
                      </a:r>
                      <a:r>
                        <a:rPr lang="en-US" sz="1400" b="1" u="none" strike="noStrike" baseline="0" dirty="0">
                          <a:solidFill>
                            <a:schemeClr val="bg1"/>
                          </a:solidFill>
                          <a:effectLst/>
                        </a:rPr>
                        <a:t> use of ERCOT’s resources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2">
                        <a:lumMod val="75000"/>
                      </a:schemeClr>
                    </a:solidFill>
                  </a:tcPr>
                </a:tc>
                <a:tc>
                  <a:txBody>
                    <a:bodyPr/>
                    <a:lstStyle/>
                    <a:p>
                      <a:pPr algn="ctr" fontAlgn="ctr"/>
                      <a:r>
                        <a:rPr lang="en-US" sz="1400" b="1" u="none" strike="noStrike" dirty="0">
                          <a:solidFill>
                            <a:schemeClr val="bg1"/>
                          </a:solidFill>
                          <a:effectLst/>
                        </a:rPr>
                        <a:t>Enhance Operating</a:t>
                      </a:r>
                      <a:r>
                        <a:rPr lang="en-US" sz="1400" b="1" u="none" strike="noStrike" baseline="0" dirty="0">
                          <a:solidFill>
                            <a:schemeClr val="bg1"/>
                          </a:solidFill>
                          <a:effectLst/>
                        </a:rPr>
                        <a:t> Capabilities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1">
                        <a:lumMod val="75000"/>
                      </a:schemeClr>
                    </a:solidFill>
                  </a:tcPr>
                </a:tc>
                <a:tc>
                  <a:txBody>
                    <a:bodyPr/>
                    <a:lstStyle/>
                    <a:p>
                      <a:pPr algn="ctr" fontAlgn="ctr"/>
                      <a:r>
                        <a:rPr lang="en-US" sz="1400" b="1" u="none" strike="noStrike" dirty="0">
                          <a:solidFill>
                            <a:schemeClr val="bg1"/>
                          </a:solidFill>
                          <a:effectLst/>
                        </a:rPr>
                        <a:t>Advance Competitive Solutions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lumMod val="75000"/>
                        <a:lumOff val="25000"/>
                      </a:schemeClr>
                    </a:solidFill>
                  </a:tcPr>
                </a:tc>
                <a:tc>
                  <a:txBody>
                    <a:bodyPr/>
                    <a:lstStyle/>
                    <a:p>
                      <a:pPr algn="ctr" fontAlgn="ctr"/>
                      <a:r>
                        <a:rPr lang="en-US" sz="1400" b="1" u="none" strike="noStrike" dirty="0">
                          <a:solidFill>
                            <a:schemeClr val="bg1"/>
                          </a:solidFill>
                          <a:effectLst/>
                        </a:rPr>
                        <a:t>Improve Information Exchange</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solidFill>
                  </a:tcPr>
                </a:tc>
                <a:extLst>
                  <a:ext uri="{0D108BD9-81ED-4DB2-BD59-A6C34878D82A}">
                    <a16:rowId xmlns:a16="http://schemas.microsoft.com/office/drawing/2014/main" val="10001"/>
                  </a:ext>
                </a:extLst>
              </a:tr>
              <a:tr h="200025">
                <a:tc>
                  <a:txBody>
                    <a:bodyPr/>
                    <a:lstStyle/>
                    <a:p>
                      <a:pPr algn="ctr" fontAlgn="b"/>
                      <a:r>
                        <a:rPr lang="en-US" sz="1400" u="none" strike="noStrike" dirty="0">
                          <a:effectLst/>
                        </a:rPr>
                        <a:t>NOGRR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4</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2"/>
                  </a:ext>
                </a:extLst>
              </a:tr>
              <a:tr h="200025">
                <a:tc>
                  <a:txBody>
                    <a:bodyPr/>
                    <a:lstStyle/>
                    <a:p>
                      <a:pPr algn="ctr" fontAlgn="b"/>
                      <a:r>
                        <a:rPr lang="en-US" sz="1400" u="none" strike="noStrike" dirty="0">
                          <a:effectLst/>
                        </a:rPr>
                        <a:t>NPRR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15</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19</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3"/>
                  </a:ext>
                </a:extLst>
              </a:tr>
              <a:tr h="200025">
                <a:tc>
                  <a:txBody>
                    <a:bodyPr/>
                    <a:lstStyle/>
                    <a:p>
                      <a:pPr algn="ctr" fontAlgn="b"/>
                      <a:r>
                        <a:rPr lang="en-US" sz="1400" u="none" strike="noStrike" dirty="0">
                          <a:effectLst/>
                        </a:rPr>
                        <a:t>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6</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4</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4"/>
                  </a:ext>
                </a:extLst>
              </a:tr>
              <a:tr h="200025">
                <a:tc>
                  <a:txBody>
                    <a:bodyPr/>
                    <a:lstStyle/>
                    <a:p>
                      <a:pPr algn="ctr" fontAlgn="b"/>
                      <a:r>
                        <a:rPr lang="en-US" sz="1400" u="none" strike="noStrike" dirty="0">
                          <a:effectLst/>
                        </a:rPr>
                        <a:t>RMGRR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5"/>
                  </a:ext>
                </a:extLst>
              </a:tr>
              <a:tr h="200025">
                <a:tc>
                  <a:txBody>
                    <a:bodyPr/>
                    <a:lstStyle/>
                    <a:p>
                      <a:pPr algn="ctr" fontAlgn="b"/>
                      <a:r>
                        <a:rPr lang="en-US" sz="1400" u="none" strike="noStrike" dirty="0">
                          <a:effectLst/>
                        </a:rPr>
                        <a:t>SCR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10006"/>
                  </a:ext>
                </a:extLst>
              </a:tr>
              <a:tr h="200025">
                <a:tc>
                  <a:txBody>
                    <a:bodyPr/>
                    <a:lstStyle/>
                    <a:p>
                      <a:pPr algn="ctr" fontAlgn="b"/>
                      <a:r>
                        <a:rPr lang="en-US" sz="1400" u="none" strike="noStrike" dirty="0">
                          <a:effectLst/>
                        </a:rPr>
                        <a:t>LPGRR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7"/>
                  </a:ext>
                </a:extLst>
              </a:tr>
              <a:tr h="200025">
                <a:tc>
                  <a:txBody>
                    <a:bodyPr/>
                    <a:lstStyle/>
                    <a:p>
                      <a:pPr algn="ctr" fontAlgn="b"/>
                      <a:r>
                        <a:rPr lang="en-US" sz="1400" u="none" strike="noStrike" dirty="0">
                          <a:effectLst/>
                        </a:rPr>
                        <a:t>VCMRR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8"/>
                  </a:ext>
                </a:extLst>
              </a:tr>
              <a:tr h="200025">
                <a:tc>
                  <a:txBody>
                    <a:bodyPr/>
                    <a:lstStyle/>
                    <a:p>
                      <a:pPr algn="ctr" fontAlgn="b"/>
                      <a:r>
                        <a:rPr lang="en-US" sz="1400" u="none" strike="noStrike" kern="1200" dirty="0">
                          <a:solidFill>
                            <a:schemeClr val="dk1"/>
                          </a:solidFill>
                          <a:effectLst/>
                          <a:latin typeface="+mn-lt"/>
                          <a:ea typeface="+mn-ea"/>
                          <a:cs typeface="+mn-cs"/>
                        </a:rPr>
                        <a:t>COPMGRR</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09"/>
                  </a:ext>
                </a:extLst>
              </a:tr>
              <a:tr h="200025">
                <a:tc>
                  <a:txBody>
                    <a:bodyPr/>
                    <a:lstStyle/>
                    <a:p>
                      <a:pPr algn="ctr" fontAlgn="b"/>
                      <a:r>
                        <a:rPr lang="en-US" sz="1400" u="none" strike="noStrike" dirty="0">
                          <a:effectLst/>
                        </a:rPr>
                        <a:t>RRGRR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0"/>
                  </a:ext>
                </a:extLst>
              </a:tr>
              <a:tr h="200025">
                <a:tc>
                  <a:txBody>
                    <a:bodyPr/>
                    <a:lstStyle/>
                    <a:p>
                      <a:pPr marL="0" algn="ctr" defTabSz="914400" rtl="0" eaLnBrk="1" fontAlgn="b" latinLnBrk="0" hangingPunct="1"/>
                      <a:r>
                        <a:rPr lang="en-US" sz="1400" u="none" strike="noStrike" kern="1200" dirty="0">
                          <a:solidFill>
                            <a:schemeClr val="dk1"/>
                          </a:solidFill>
                          <a:effectLst/>
                          <a:latin typeface="+mj-lt"/>
                          <a:ea typeface="+mn-ea"/>
                          <a:cs typeface="+mn-cs"/>
                        </a:rPr>
                        <a:t>OBDRR</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1"/>
                  </a:ext>
                </a:extLst>
              </a:tr>
              <a:tr h="200025">
                <a:tc>
                  <a:txBody>
                    <a:bodyPr/>
                    <a:lstStyle/>
                    <a:p>
                      <a:pPr algn="ctr" fontAlgn="b"/>
                      <a:r>
                        <a:rPr lang="en-US" sz="1400" b="0" i="0" u="none" strike="noStrike" dirty="0">
                          <a:solidFill>
                            <a:schemeClr val="dk1"/>
                          </a:solidFill>
                          <a:effectLst/>
                          <a:latin typeface="+mn-lt"/>
                        </a:rPr>
                        <a:t>SMOGRR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extLst>
                  <a:ext uri="{0D108BD9-81ED-4DB2-BD59-A6C34878D82A}">
                    <a16:rowId xmlns:a16="http://schemas.microsoft.com/office/drawing/2014/main" val="10012"/>
                  </a:ext>
                </a:extLst>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4</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29</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31</a:t>
                      </a:r>
                    </a:p>
                  </a:txBody>
                  <a:tcPr marL="9525" marR="9525" marT="9525" marB="0" anchor="b">
                    <a:solidFill>
                      <a:schemeClr val="accent6">
                        <a:lumMod val="20000"/>
                        <a:lumOff val="80000"/>
                      </a:schemeClr>
                    </a:solidFill>
                  </a:tcPr>
                </a:tc>
                <a:tc>
                  <a:txBody>
                    <a:bodyPr/>
                    <a:lstStyle/>
                    <a:p>
                      <a:pPr algn="r" fontAlgn="b"/>
                      <a:r>
                        <a:rPr lang="en-US" sz="1200" b="1" i="0" u="none" strike="noStrike" dirty="0">
                          <a:solidFill>
                            <a:srgbClr val="000000"/>
                          </a:solidFill>
                          <a:effectLst/>
                          <a:latin typeface="Calibri" panose="020F0502020204030204" pitchFamily="34" charset="0"/>
                        </a:rPr>
                        <a:t>3</a:t>
                      </a:r>
                    </a:p>
                  </a:txBody>
                  <a:tcPr marL="9525" marR="9525" marT="9525" marB="0" anchor="b">
                    <a:solidFill>
                      <a:schemeClr val="accent6">
                        <a:lumMod val="20000"/>
                        <a:lumOff val="80000"/>
                      </a:schemeClr>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13412158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2405</TotalTime>
  <Words>1005</Words>
  <Application>Microsoft Office PowerPoint</Application>
  <PresentationFormat>On-screen Show (4:3)</PresentationFormat>
  <Paragraphs>367</Paragraphs>
  <Slides>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Times New Roman</vt:lpstr>
      <vt:lpstr>1_Custom Design</vt:lpstr>
      <vt:lpstr>Inside pages</vt:lpstr>
      <vt:lpstr>2023 TAC Goals</vt:lpstr>
      <vt:lpstr>Alignment of TAC Goals and Revision Requests with ERCOT Strategic Plan Objectives</vt:lpstr>
      <vt:lpstr>Approved Revision Requests Mapped to ERCOT Strategic Plan Objectives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98</cp:revision>
  <cp:lastPrinted>2016-06-01T12:48:46Z</cp:lastPrinted>
  <dcterms:created xsi:type="dcterms:W3CDTF">2016-01-21T15:20:31Z</dcterms:created>
  <dcterms:modified xsi:type="dcterms:W3CDTF">2023-10-20T15:33:33Z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2023-10-20T15:21:50Z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0bd5c6c9-89f5-4dfe-b814-cefa082195e1</vt:lpwstr>
  </property>
  <property fmtid="{D5CDD505-2E9C-101B-9397-08002B2CF9AE}" pid="9" name="MSIP_Label_7084cbda-52b8-46fb-a7b7-cb5bd465ed85_ContentBits">
    <vt:lpwstr>0</vt:lpwstr>
  </property>
</Properties>
</file>