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6"/>
  </p:notesMasterIdLst>
  <p:handoutMasterIdLst>
    <p:handoutMasterId r:id="rId17"/>
  </p:handoutMasterIdLst>
  <p:sldIdLst>
    <p:sldId id="260" r:id="rId5"/>
    <p:sldId id="369" r:id="rId6"/>
    <p:sldId id="712" r:id="rId7"/>
    <p:sldId id="294" r:id="rId8"/>
    <p:sldId id="372" r:id="rId9"/>
    <p:sldId id="713" r:id="rId10"/>
    <p:sldId id="714" r:id="rId11"/>
    <p:sldId id="715" r:id="rId12"/>
    <p:sldId id="711" r:id="rId13"/>
    <p:sldId id="703" r:id="rId14"/>
    <p:sldId id="705" r:id="rId15"/>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C50F68-F7D2-4F76-AFEE-10EF10F098B7}" v="6" dt="2023-06-16T15:12:51.2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8" d="100"/>
          <a:sy n="78" d="100"/>
        </p:scale>
        <p:origin x="1560" y="5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1.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10/23/2023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10/23/2023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315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2754689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526608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31388614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33113367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15243282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32076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374791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October 2023</a:t>
            </a:r>
          </a:p>
        </p:txBody>
      </p:sp>
    </p:spTree>
    <p:extLst>
      <p:ext uri="{BB962C8B-B14F-4D97-AF65-F5344CB8AC3E}">
        <p14:creationId xmlns:p14="http://schemas.microsoft.com/office/powerpoint/2010/main" val="591712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82052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371810271"/>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6: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October 24, 2023</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2023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881387"/>
          <a:ext cx="8839200" cy="393192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83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1/31 – 2/2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 – 3/30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6/6 – 6/8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 – 7/27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10/3 – 10/5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 – 12/7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3846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NPRR1020</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ECRS</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(NPRR863)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NPRR992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NPRR1015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NPRR1096</a:t>
                      </a:r>
                      <a:r>
                        <a:rPr kumimoji="0" lang="en-US" sz="900" b="0" i="0" u="none" strike="noStrike" kern="1200" cap="none" normalizeH="0" baseline="0" dirty="0">
                          <a:ln>
                            <a:noFill/>
                          </a:ln>
                          <a:solidFill>
                            <a:schemeClr val="tx1"/>
                          </a:solidFill>
                          <a:effectLst/>
                          <a:latin typeface="Courier New" pitchFamily="49" charset="0"/>
                          <a:ea typeface="+mn-ea"/>
                          <a:cs typeface="+mn-cs"/>
                        </a:rPr>
                        <a:t>(b)</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NOGRR186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OBDRR043/44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NPRR1135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6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00" b="0" i="0" u="none" strike="noStrike" kern="1200" cap="none" normalizeH="0" baseline="0" dirty="0">
                          <a:ln>
                            <a:noFill/>
                          </a:ln>
                          <a:solidFill>
                            <a:schemeClr val="tx1"/>
                          </a:solidFill>
                          <a:effectLst/>
                          <a:latin typeface="Courier New" pitchFamily="49" charset="0"/>
                          <a:ea typeface="+mn-ea"/>
                          <a:cs typeface="+mn-cs"/>
                        </a:rPr>
                        <a:t>Securitization Phase 2A – Maine Invoice and Credit Exposure</a:t>
                      </a: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SCR789 </a:t>
                      </a:r>
                      <a:r>
                        <a:rPr kumimoji="0" lang="en-US" sz="1050" b="0" i="0" u="none" strike="noStrike" kern="1200" cap="none" normalizeH="0" baseline="0" dirty="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NPRR1112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NPRR1154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LPGRR070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NPRR1163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OBDRR048</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6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EMS Upgrade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SCR816</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NPRR1026</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NPRR1164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88073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8897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87910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849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88037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849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604454"/>
            <a:ext cx="2505302" cy="461665"/>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NPRR1020(a) – EPS Metering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NPRR1026(a) – SLF – RIOO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NPRR1096(b) – ECRS portion</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033448"/>
          <a:ext cx="8799059" cy="365760"/>
        </p:xfrm>
        <a:graphic>
          <a:graphicData uri="http://schemas.openxmlformats.org/drawingml/2006/table">
            <a:tbl>
              <a:tblPr firstRow="1" bandRow="1"/>
              <a:tblGrid>
                <a:gridCol w="509442">
                  <a:extLst>
                    <a:ext uri="{9D8B030D-6E8A-4147-A177-3AD203B41FA5}">
                      <a16:colId xmlns:a16="http://schemas.microsoft.com/office/drawing/2014/main" val="20000"/>
                    </a:ext>
                  </a:extLst>
                </a:gridCol>
                <a:gridCol w="82896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chemeClr val="tx1"/>
                          </a:solidFill>
                        </a:rPr>
                        <a:t>TBD</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1" strike="noStrike" kern="1200" baseline="0" dirty="0">
                          <a:solidFill>
                            <a:schemeClr val="tx1"/>
                          </a:solidFill>
                          <a:latin typeface="+mn-lt"/>
                          <a:ea typeface="+mn-ea"/>
                          <a:cs typeface="+mn-cs"/>
                        </a:rPr>
                        <a:t>NPRRs</a:t>
                      </a:r>
                      <a:r>
                        <a:rPr lang="en-US" sz="900" b="0" strike="noStrike" kern="1200" baseline="0" dirty="0">
                          <a:solidFill>
                            <a:schemeClr val="tx1"/>
                          </a:solidFill>
                          <a:latin typeface="+mn-lt"/>
                          <a:ea typeface="+mn-ea"/>
                          <a:cs typeface="+mn-cs"/>
                        </a:rPr>
                        <a:t>: 484,825(b),826,829,841,857,879,885,904,918,930,936,941,945,963,965,975,987,995,1004,1006,1007,1019,1023,1030,1032,1034,1057, 1077,1105, 1111,1128,1131,1136  </a:t>
                      </a:r>
                      <a:r>
                        <a:rPr lang="en-US" sz="900" b="1" strike="noStrike" kern="1200" baseline="0" dirty="0">
                          <a:solidFill>
                            <a:schemeClr val="tx1"/>
                          </a:solidFill>
                          <a:latin typeface="+mn-lt"/>
                          <a:ea typeface="+mn-ea"/>
                          <a:cs typeface="+mn-cs"/>
                        </a:rPr>
                        <a:t>SCRs</a:t>
                      </a:r>
                      <a:r>
                        <a:rPr lang="en-US" sz="900" b="0" strike="noStrike" kern="1200" baseline="0" dirty="0">
                          <a:solidFill>
                            <a:schemeClr val="tx1"/>
                          </a:solidFill>
                          <a:latin typeface="+mn-lt"/>
                          <a:ea typeface="+mn-ea"/>
                          <a:cs typeface="+mn-cs"/>
                        </a:rPr>
                        <a:t>: 799,805,810,818,819  </a:t>
                      </a:r>
                      <a:r>
                        <a:rPr lang="en-US" sz="900" b="1" strike="noStrike" kern="1200" baseline="0" dirty="0">
                          <a:solidFill>
                            <a:schemeClr val="tx1"/>
                          </a:solidFill>
                          <a:latin typeface="+mn-lt"/>
                          <a:ea typeface="+mn-ea"/>
                          <a:cs typeface="+mn-cs"/>
                        </a:rPr>
                        <a:t>PGRRs</a:t>
                      </a:r>
                      <a:r>
                        <a:rPr lang="en-US" sz="900" b="0" strike="noStrike" kern="1200" baseline="0" dirty="0">
                          <a:solidFill>
                            <a:schemeClr val="tx1"/>
                          </a:solidFill>
                          <a:latin typeface="+mn-lt"/>
                          <a:ea typeface="+mn-ea"/>
                          <a:cs typeface="+mn-cs"/>
                        </a:rPr>
                        <a:t>: 066,076,088,091,094,099  </a:t>
                      </a:r>
                      <a:r>
                        <a:rPr lang="en-US" sz="900" b="1" strike="noStrike" kern="1200" baseline="0" dirty="0">
                          <a:solidFill>
                            <a:schemeClr val="tx1"/>
                          </a:solidFill>
                          <a:latin typeface="+mn-lt"/>
                          <a:ea typeface="+mn-ea"/>
                          <a:cs typeface="+mn-cs"/>
                        </a:rPr>
                        <a:t>Other</a:t>
                      </a:r>
                      <a:r>
                        <a:rPr lang="en-US" sz="900" b="0" strike="noStrike" kern="1200" baseline="0" dirty="0">
                          <a:solidFill>
                            <a:schemeClr val="tx1"/>
                          </a:solidFill>
                          <a:latin typeface="+mn-lt"/>
                          <a:ea typeface="+mn-ea"/>
                          <a:cs typeface="+mn-cs"/>
                        </a:rPr>
                        <a:t>: OBDRR009,OBDRR017,RRGRR028</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60" name="TextBox 59">
            <a:extLst>
              <a:ext uri="{FF2B5EF4-FFF2-40B4-BE49-F238E27FC236}">
                <a16:creationId xmlns:a16="http://schemas.microsoft.com/office/drawing/2014/main" id="{8CBAE244-09AA-489A-8D85-C1603BFB5D1C}"/>
              </a:ext>
            </a:extLst>
          </p:cNvPr>
          <p:cNvSpPr txBox="1"/>
          <p:nvPr/>
        </p:nvSpPr>
        <p:spPr>
          <a:xfrm>
            <a:off x="2806558" y="1451582"/>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6" name="TextBox 65">
            <a:extLst>
              <a:ext uri="{FF2B5EF4-FFF2-40B4-BE49-F238E27FC236}">
                <a16:creationId xmlns:a16="http://schemas.microsoft.com/office/drawing/2014/main" id="{43FABC49-64BA-4341-9620-8FAE27F64974}"/>
              </a:ext>
            </a:extLst>
          </p:cNvPr>
          <p:cNvSpPr txBox="1"/>
          <p:nvPr/>
        </p:nvSpPr>
        <p:spPr>
          <a:xfrm>
            <a:off x="4256524" y="1389707"/>
            <a:ext cx="370549" cy="252376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80915" y="1397185"/>
            <a:ext cx="370549" cy="258532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5" name="TextBox 24">
            <a:extLst>
              <a:ext uri="{FF2B5EF4-FFF2-40B4-BE49-F238E27FC236}">
                <a16:creationId xmlns:a16="http://schemas.microsoft.com/office/drawing/2014/main" id="{6694C33D-5A6E-4835-8D60-5683CF0A7FFE}"/>
              </a:ext>
            </a:extLst>
          </p:cNvPr>
          <p:cNvSpPr txBox="1"/>
          <p:nvPr/>
        </p:nvSpPr>
        <p:spPr>
          <a:xfrm>
            <a:off x="8678397" y="1454540"/>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6" name="TextBox 25">
            <a:extLst>
              <a:ext uri="{FF2B5EF4-FFF2-40B4-BE49-F238E27FC236}">
                <a16:creationId xmlns:a16="http://schemas.microsoft.com/office/drawing/2014/main" id="{8479C2DE-7FC2-4409-B720-81664285021C}"/>
              </a:ext>
            </a:extLst>
          </p:cNvPr>
          <p:cNvSpPr txBox="1"/>
          <p:nvPr/>
        </p:nvSpPr>
        <p:spPr>
          <a:xfrm>
            <a:off x="8646711" y="1391476"/>
            <a:ext cx="416949" cy="155427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8" name="TextBox 12">
            <a:extLst>
              <a:ext uri="{FF2B5EF4-FFF2-40B4-BE49-F238E27FC236}">
                <a16:creationId xmlns:a16="http://schemas.microsoft.com/office/drawing/2014/main" id="{086159DC-2D1C-470F-8874-21F198816B68}"/>
              </a:ext>
            </a:extLst>
          </p:cNvPr>
          <p:cNvSpPr txBox="1">
            <a:spLocks noChangeArrowheads="1"/>
          </p:cNvSpPr>
          <p:nvPr/>
        </p:nvSpPr>
        <p:spPr bwMode="auto">
          <a:xfrm>
            <a:off x="6012163" y="3399638"/>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11/15</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382649"/>
            <a:ext cx="370549" cy="9694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7" name="TextBox 12">
            <a:extLst>
              <a:ext uri="{FF2B5EF4-FFF2-40B4-BE49-F238E27FC236}">
                <a16:creationId xmlns:a16="http://schemas.microsoft.com/office/drawing/2014/main" id="{A0B95E67-5918-4A23-AE00-6AC2416D331C}"/>
              </a:ext>
            </a:extLst>
          </p:cNvPr>
          <p:cNvSpPr txBox="1">
            <a:spLocks noChangeArrowheads="1"/>
          </p:cNvSpPr>
          <p:nvPr/>
        </p:nvSpPr>
        <p:spPr bwMode="auto">
          <a:xfrm>
            <a:off x="4575456" y="2316362"/>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7/14</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9" name="TextBox 48">
            <a:extLst>
              <a:ext uri="{FF2B5EF4-FFF2-40B4-BE49-F238E27FC236}">
                <a16:creationId xmlns:a16="http://schemas.microsoft.com/office/drawing/2014/main" id="{12B2A94E-A5B3-4CF6-AAE2-12971C5EFBF2}"/>
              </a:ext>
            </a:extLst>
          </p:cNvPr>
          <p:cNvSpPr txBox="1"/>
          <p:nvPr/>
        </p:nvSpPr>
        <p:spPr>
          <a:xfrm>
            <a:off x="5716025" y="1200302"/>
            <a:ext cx="370549" cy="256993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10" name="TextBox 9">
            <a:extLst>
              <a:ext uri="{FF2B5EF4-FFF2-40B4-BE49-F238E27FC236}">
                <a16:creationId xmlns:a16="http://schemas.microsoft.com/office/drawing/2014/main" id="{1A615B54-2AA6-8B76-5F70-7479D7CF1C64}"/>
              </a:ext>
            </a:extLst>
          </p:cNvPr>
          <p:cNvSpPr txBox="1"/>
          <p:nvPr/>
        </p:nvSpPr>
        <p:spPr>
          <a:xfrm>
            <a:off x="1291752" y="1394355"/>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5" name="TextBox 12">
            <a:extLst>
              <a:ext uri="{FF2B5EF4-FFF2-40B4-BE49-F238E27FC236}">
                <a16:creationId xmlns:a16="http://schemas.microsoft.com/office/drawing/2014/main" id="{90B21521-06B7-DAF1-A0C8-8C7BACEDBBA3}"/>
              </a:ext>
            </a:extLst>
          </p:cNvPr>
          <p:cNvSpPr txBox="1">
            <a:spLocks noChangeArrowheads="1"/>
          </p:cNvSpPr>
          <p:nvPr/>
        </p:nvSpPr>
        <p:spPr bwMode="auto">
          <a:xfrm>
            <a:off x="4570093" y="3179276"/>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 name="TextBox 3">
            <a:extLst>
              <a:ext uri="{FF2B5EF4-FFF2-40B4-BE49-F238E27FC236}">
                <a16:creationId xmlns:a16="http://schemas.microsoft.com/office/drawing/2014/main" id="{4C36C19D-4DB6-38B4-FA0F-59241A00EA59}"/>
              </a:ext>
            </a:extLst>
          </p:cNvPr>
          <p:cNvSpPr txBox="1"/>
          <p:nvPr/>
        </p:nvSpPr>
        <p:spPr>
          <a:xfrm>
            <a:off x="5721867" y="1682778"/>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4606184" y="4398476"/>
            <a:ext cx="4342170" cy="276999"/>
          </a:xfrm>
          <a:prstGeom prst="rect">
            <a:avLst/>
          </a:prstGeom>
          <a:solidFill>
            <a:schemeClr val="accent6">
              <a:lumMod val="20000"/>
              <a:lumOff val="80000"/>
            </a:schemeClr>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Upgrade Freeze – </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July 2023 – Jan. 2024</a:t>
            </a:r>
          </a:p>
        </p:txBody>
      </p:sp>
      <p:sp>
        <p:nvSpPr>
          <p:cNvPr id="9" name="TextBox 12">
            <a:extLst>
              <a:ext uri="{FF2B5EF4-FFF2-40B4-BE49-F238E27FC236}">
                <a16:creationId xmlns:a16="http://schemas.microsoft.com/office/drawing/2014/main" id="{78871F62-5B18-09C7-5271-70F92EC0C91E}"/>
              </a:ext>
            </a:extLst>
          </p:cNvPr>
          <p:cNvSpPr txBox="1">
            <a:spLocks noChangeArrowheads="1"/>
          </p:cNvSpPr>
          <p:nvPr/>
        </p:nvSpPr>
        <p:spPr bwMode="auto">
          <a:xfrm>
            <a:off x="6017843" y="218867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a:t>
            </a:r>
          </a:p>
        </p:txBody>
      </p:sp>
      <p:sp>
        <p:nvSpPr>
          <p:cNvPr id="7" name="TextBox 12">
            <a:extLst>
              <a:ext uri="{FF2B5EF4-FFF2-40B4-BE49-F238E27FC236}">
                <a16:creationId xmlns:a16="http://schemas.microsoft.com/office/drawing/2014/main" id="{2FBCA51C-2DDB-C907-32BA-EDE176CF9712}"/>
              </a:ext>
            </a:extLst>
          </p:cNvPr>
          <p:cNvSpPr txBox="1">
            <a:spLocks noChangeArrowheads="1"/>
          </p:cNvSpPr>
          <p:nvPr/>
        </p:nvSpPr>
        <p:spPr bwMode="auto">
          <a:xfrm>
            <a:off x="3124200" y="4124462"/>
            <a:ext cx="144589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6/28</a:t>
            </a:r>
            <a:endParaRPr kumimoji="0" lang="en-US" sz="1200" b="1" i="0" u="none" strike="noStrike" kern="0" cap="none" spc="0" normalizeH="0" baseline="0" noProof="0" dirty="0">
              <a:ln>
                <a:noFill/>
              </a:ln>
              <a:solidFill>
                <a:srgbClr val="FF0000"/>
              </a:solidFill>
              <a:effectLst/>
              <a:uLnTx/>
              <a:uFillTx/>
              <a:latin typeface="Arial" charset="0"/>
              <a:ea typeface="+mn-ea"/>
              <a:cs typeface="+mn-cs"/>
            </a:endParaRPr>
          </a:p>
        </p:txBody>
      </p:sp>
      <p:sp>
        <p:nvSpPr>
          <p:cNvPr id="11" name="TextBox 10">
            <a:extLst>
              <a:ext uri="{FF2B5EF4-FFF2-40B4-BE49-F238E27FC236}">
                <a16:creationId xmlns:a16="http://schemas.microsoft.com/office/drawing/2014/main" id="{0F6F9E4D-B682-8965-C98B-92AB3542239E}"/>
              </a:ext>
            </a:extLst>
          </p:cNvPr>
          <p:cNvSpPr txBox="1"/>
          <p:nvPr/>
        </p:nvSpPr>
        <p:spPr>
          <a:xfrm>
            <a:off x="4244167" y="4427844"/>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Tree>
    <p:extLst>
      <p:ext uri="{BB962C8B-B14F-4D97-AF65-F5344CB8AC3E}">
        <p14:creationId xmlns:p14="http://schemas.microsoft.com/office/powerpoint/2010/main" val="1067933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2024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53484"/>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96512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58323"/>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818732"/>
          <a:ext cx="8839200" cy="3060192"/>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83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3846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NPRR1040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NPRR1092</a:t>
                      </a:r>
                      <a:r>
                        <a:rPr kumimoji="0" lang="en-US" sz="900" b="0" i="0" u="none" strike="noStrike" cap="none" normalizeH="0" baseline="0" dirty="0">
                          <a:ln>
                            <a:noFill/>
                          </a:ln>
                          <a:solidFill>
                            <a:schemeClr val="tx1"/>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SCR822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NPRR1153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PGRR103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RRGRR023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RRGRR032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RRGRR033</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NPRR1026</a:t>
                      </a:r>
                      <a:r>
                        <a:rPr kumimoji="0" lang="en-US" sz="900" b="0" i="0" u="none" strike="noStrike" cap="none" normalizeH="0" baseline="0" dirty="0">
                          <a:ln>
                            <a:noFill/>
                          </a:ln>
                          <a:solidFill>
                            <a:schemeClr val="tx1"/>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NPRR1196</a:t>
                      </a:r>
                      <a:endParaRPr kumimoji="0" lang="en-US" sz="1200" b="0" i="0" u="none" strike="sng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rgbClr val="FF0000"/>
                          </a:solidFill>
                          <a:effectLst/>
                          <a:latin typeface="Courier New" pitchFamily="49" charset="0"/>
                          <a:ea typeface="+mn-ea"/>
                          <a:cs typeface="+mn-cs"/>
                        </a:rPr>
                        <a:t>Forecast Presentation Platform</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58976"/>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81808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2632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81644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223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81772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223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80063" y="5570630"/>
            <a:ext cx="2505302" cy="338554"/>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NPRR1026(b) – SLF – Reporting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 Provision</a:t>
            </a: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88927"/>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73251" y="1329904"/>
            <a:ext cx="370549" cy="207749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8479C2DE-7FC2-4409-B720-81664285021C}"/>
              </a:ext>
            </a:extLst>
          </p:cNvPr>
          <p:cNvSpPr txBox="1"/>
          <p:nvPr/>
        </p:nvSpPr>
        <p:spPr>
          <a:xfrm>
            <a:off x="1244994" y="1319468"/>
            <a:ext cx="416949" cy="116955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319994"/>
            <a:ext cx="370549" cy="9694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 name="TextBox 12">
            <a:extLst>
              <a:ext uri="{FF2B5EF4-FFF2-40B4-BE49-F238E27FC236}">
                <a16:creationId xmlns:a16="http://schemas.microsoft.com/office/drawing/2014/main" id="{A7DCBF6B-E33A-AD6A-39BE-0E7EB11DF59E}"/>
              </a:ext>
            </a:extLst>
          </p:cNvPr>
          <p:cNvSpPr txBox="1">
            <a:spLocks noChangeArrowheads="1"/>
          </p:cNvSpPr>
          <p:nvPr/>
        </p:nvSpPr>
        <p:spPr bwMode="auto">
          <a:xfrm>
            <a:off x="1600200" y="1895970"/>
            <a:ext cx="1508760"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Q1 – </a:t>
            </a:r>
            <a:r>
              <a:rPr kumimoji="0" lang="en-US" sz="1200" b="1" i="0" u="none" strike="noStrike" kern="0" cap="none" spc="0" normalizeH="0" baseline="0" noProof="0" dirty="0">
                <a:ln>
                  <a:noFill/>
                </a:ln>
                <a:solidFill>
                  <a:prstClr val="black"/>
                </a:solidFill>
                <a:effectLst/>
                <a:uLnTx/>
                <a:uFillTx/>
                <a:latin typeface="Arial" charset="0"/>
                <a:ea typeface="+mn-ea"/>
                <a:cs typeface="+mn-cs"/>
              </a:rPr>
              <a:t>RIOO</a:t>
            </a:r>
            <a:endParaRPr kumimoji="0" lang="en-US" sz="1200" b="1"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5" name="TextBox 4">
            <a:extLst>
              <a:ext uri="{FF2B5EF4-FFF2-40B4-BE49-F238E27FC236}">
                <a16:creationId xmlns:a16="http://schemas.microsoft.com/office/drawing/2014/main" id="{827984A6-51EA-1C82-0527-C5E27E8151D8}"/>
              </a:ext>
            </a:extLst>
          </p:cNvPr>
          <p:cNvSpPr txBox="1"/>
          <p:nvPr/>
        </p:nvSpPr>
        <p:spPr>
          <a:xfrm>
            <a:off x="2763144" y="2190225"/>
            <a:ext cx="370549" cy="241604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59776" y="3858011"/>
          <a:ext cx="8839200" cy="1578283"/>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3949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TX SET 5.0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11/10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12/11-12/12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08450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SCR813</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RMGRR172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857358"/>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86559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0" name="Flowchart: Alternate Process 9">
            <a:extLst>
              <a:ext uri="{FF2B5EF4-FFF2-40B4-BE49-F238E27FC236}">
                <a16:creationId xmlns:a16="http://schemas.microsoft.com/office/drawing/2014/main" id="{1197EDA7-DEFC-A6DF-BC49-02212A68763E}"/>
              </a:ext>
            </a:extLst>
          </p:cNvPr>
          <p:cNvSpPr/>
          <p:nvPr/>
        </p:nvSpPr>
        <p:spPr>
          <a:xfrm>
            <a:off x="3123696" y="3855723"/>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861617"/>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861617"/>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TextBox 14">
            <a:extLst>
              <a:ext uri="{FF2B5EF4-FFF2-40B4-BE49-F238E27FC236}">
                <a16:creationId xmlns:a16="http://schemas.microsoft.com/office/drawing/2014/main" id="{2F505729-56C5-4A43-A94F-AE7E7CB669A8}"/>
              </a:ext>
            </a:extLst>
          </p:cNvPr>
          <p:cNvSpPr txBox="1"/>
          <p:nvPr/>
        </p:nvSpPr>
        <p:spPr>
          <a:xfrm>
            <a:off x="7158882" y="4364174"/>
            <a:ext cx="370549" cy="9079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cxnSp>
        <p:nvCxnSpPr>
          <p:cNvPr id="18" name="Straight Arrow Connector 17">
            <a:extLst>
              <a:ext uri="{FF2B5EF4-FFF2-40B4-BE49-F238E27FC236}">
                <a16:creationId xmlns:a16="http://schemas.microsoft.com/office/drawing/2014/main" id="{0629A9EF-6D9F-A439-6154-7978433D8DC1}"/>
              </a:ext>
            </a:extLst>
          </p:cNvPr>
          <p:cNvCxnSpPr>
            <a:cxnSpLocks/>
          </p:cNvCxnSpPr>
          <p:nvPr/>
        </p:nvCxnSpPr>
        <p:spPr>
          <a:xfrm flipH="1">
            <a:off x="7521023" y="1793951"/>
            <a:ext cx="31063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275B39E2-742A-1D0C-D123-744064439D16}"/>
              </a:ext>
            </a:extLst>
          </p:cNvPr>
          <p:cNvSpPr txBox="1"/>
          <p:nvPr/>
        </p:nvSpPr>
        <p:spPr>
          <a:xfrm>
            <a:off x="4227253" y="1318176"/>
            <a:ext cx="416949" cy="338554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Tree>
    <p:extLst>
      <p:ext uri="{BB962C8B-B14F-4D97-AF65-F5344CB8AC3E}">
        <p14:creationId xmlns:p14="http://schemas.microsoft.com/office/powerpoint/2010/main" val="2555911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764983"/>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a:spcAft>
                <a:spcPts val="600"/>
              </a:spcAft>
            </a:pPr>
            <a:r>
              <a:rPr lang="en-US" b="0" dirty="0"/>
              <a:t>NPRR1193, Related to SMOGRR027, Move OBD to Settlement Metering Operating Guide – EPS Metering Design Proposal</a:t>
            </a:r>
          </a:p>
          <a:p>
            <a:pPr>
              <a:spcAft>
                <a:spcPts val="600"/>
              </a:spcAft>
            </a:pPr>
            <a:r>
              <a:rPr lang="en-US" b="0" dirty="0"/>
              <a:t>NPRR1196, Correction of NCLR Ancillary Service Failed Quantity Calculations under NPRR1149</a:t>
            </a:r>
            <a:endParaRPr lang="en-US" dirty="0"/>
          </a:p>
          <a:p>
            <a:pPr marL="0" indent="0" eaLnBrk="1" hangingPunct="1">
              <a:spcBef>
                <a:spcPts val="1200"/>
              </a:spcBef>
              <a:spcAft>
                <a:spcPts val="1200"/>
              </a:spcAft>
              <a:buFontTx/>
              <a:buNone/>
              <a:defRPr/>
            </a:pPr>
            <a:r>
              <a:rPr lang="en-US" dirty="0"/>
              <a:t>Revision Requests Recommended for Approval by PRS – Unopposed with Impacts (Vote):</a:t>
            </a:r>
          </a:p>
          <a:p>
            <a:pPr>
              <a:spcAft>
                <a:spcPts val="600"/>
              </a:spcAft>
            </a:pPr>
            <a:r>
              <a:rPr lang="en-US" b="0" dirty="0"/>
              <a:t>NPRR1192, Move OBD to Section 22 – Requirements for Aggregate Load Resource Participation in the ERCOT Markets  [ERCOT]</a:t>
            </a:r>
          </a:p>
          <a:p>
            <a:pPr lvl="1">
              <a:spcAft>
                <a:spcPts val="600"/>
              </a:spcAft>
            </a:pPr>
            <a:r>
              <a:rPr lang="en-US" dirty="0"/>
              <a:t>IA: Less than $5K (O&amp;M)				Priority N/A; Rank N/A</a:t>
            </a:r>
          </a:p>
          <a:p>
            <a:pPr>
              <a:spcAft>
                <a:spcPts val="600"/>
              </a:spcAft>
            </a:pPr>
            <a:r>
              <a:rPr lang="en-US" b="0" dirty="0"/>
              <a:t>NPRR1203, Implementation of Dispatchable Reliability Reserve Service – URGENT  [ERCOT]</a:t>
            </a:r>
          </a:p>
          <a:p>
            <a:pPr lvl="1">
              <a:spcAft>
                <a:spcPts val="600"/>
              </a:spcAft>
            </a:pPr>
            <a:r>
              <a:rPr lang="en-US" dirty="0"/>
              <a:t>IA: Between $1M and $1.5M			Priority 2023; Rank 370</a:t>
            </a:r>
          </a:p>
          <a:p>
            <a:pPr>
              <a:spcAft>
                <a:spcPts val="6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764983"/>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1200"/>
              </a:spcBef>
              <a:spcAft>
                <a:spcPts val="1200"/>
              </a:spcAft>
              <a:buFontTx/>
              <a:buNone/>
              <a:defRPr/>
            </a:pPr>
            <a:r>
              <a:rPr lang="en-US" dirty="0"/>
              <a:t>Revision Requests Recommended for Approval by PRS – With Opposing Votes (Vote):</a:t>
            </a:r>
          </a:p>
          <a:p>
            <a:pPr>
              <a:spcAft>
                <a:spcPts val="600"/>
              </a:spcAft>
            </a:pPr>
            <a:r>
              <a:rPr lang="en-US" b="0" dirty="0"/>
              <a:t>NPRR1172, Fuel Adder Definition, Mitigated Offer Caps, and RUC </a:t>
            </a:r>
            <a:r>
              <a:rPr lang="en-US" b="0" dirty="0" err="1"/>
              <a:t>Clawback</a:t>
            </a:r>
            <a:r>
              <a:rPr lang="en-US" b="0" dirty="0"/>
              <a:t>  [ERCOT]</a:t>
            </a:r>
          </a:p>
          <a:p>
            <a:pPr marL="0" indent="0">
              <a:spcAft>
                <a:spcPts val="600"/>
              </a:spcAft>
              <a:buNone/>
            </a:pPr>
            <a:r>
              <a:rPr lang="en-US" b="0" dirty="0"/>
              <a:t>	Phase 1</a:t>
            </a:r>
          </a:p>
          <a:p>
            <a:pPr lvl="1">
              <a:spcAft>
                <a:spcPts val="600"/>
              </a:spcAft>
            </a:pPr>
            <a:r>
              <a:rPr lang="en-US" dirty="0"/>
              <a:t>IA: Less than $5K (O&amp;M)				Priority N/A; Rank N/A</a:t>
            </a:r>
          </a:p>
          <a:p>
            <a:pPr marL="0" indent="0">
              <a:spcAft>
                <a:spcPts val="600"/>
              </a:spcAft>
              <a:buNone/>
            </a:pPr>
            <a:r>
              <a:rPr lang="en-US" b="0" dirty="0"/>
              <a:t>	Phase 2</a:t>
            </a:r>
          </a:p>
          <a:p>
            <a:pPr lvl="1">
              <a:spcAft>
                <a:spcPts val="600"/>
              </a:spcAft>
            </a:pPr>
            <a:r>
              <a:rPr lang="en-US" dirty="0"/>
              <a:t>IA: Between $65K and $85K			Priority 2024; Rank 4070</a:t>
            </a:r>
          </a:p>
          <a:p>
            <a:pPr marL="0" indent="0">
              <a:spcAft>
                <a:spcPts val="600"/>
              </a:spcAft>
              <a:buNone/>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106226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NPRR1172, Fuel Adder Definition, Mitigated Offer Caps, and RUC </a:t>
            </a:r>
            <a:r>
              <a:rPr lang="en-US" sz="1800" b="1" i="1" dirty="0" err="1">
                <a:effectLst/>
                <a:latin typeface="Arial" panose="020B0604020202020204" pitchFamily="34" charset="0"/>
                <a:ea typeface="Times New Roman" panose="02020603050405020304" pitchFamily="18" charset="0"/>
              </a:rPr>
              <a:t>Clawback</a:t>
            </a:r>
            <a:r>
              <a:rPr lang="en-US" sz="1800" b="1" i="1" dirty="0">
                <a:effectLst/>
                <a:latin typeface="Arial" panose="020B0604020202020204" pitchFamily="34" charset="0"/>
                <a:ea typeface="Times New Roman" panose="02020603050405020304" pitchFamily="18" charset="0"/>
              </a:rPr>
              <a:t> </a:t>
            </a:r>
            <a:endParaRPr lang="en-US" sz="1800" dirty="0"/>
          </a:p>
        </p:txBody>
      </p:sp>
      <p:sp>
        <p:nvSpPr>
          <p:cNvPr id="14339" name="Rectangle 2"/>
          <p:cNvSpPr>
            <a:spLocks noChangeArrowheads="1"/>
          </p:cNvSpPr>
          <p:nvPr/>
        </p:nvSpPr>
        <p:spPr bwMode="auto">
          <a:xfrm>
            <a:off x="70288" y="678426"/>
            <a:ext cx="8732520" cy="5401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R="0" lvl="0">
              <a:spcBef>
                <a:spcPts val="0"/>
              </a:spcBef>
              <a:spcAft>
                <a:spcPts val="0"/>
              </a:spcAft>
              <a:tabLst>
                <a:tab pos="228600" algn="l"/>
              </a:tabLst>
            </a:pPr>
            <a:r>
              <a:rPr lang="en-US" sz="1500" b="1" dirty="0">
                <a:effectLst/>
                <a:ea typeface="Times New Roman" panose="02020603050405020304" pitchFamily="18" charset="0"/>
              </a:rPr>
              <a:t>	Sponsor:  </a:t>
            </a:r>
            <a:r>
              <a:rPr lang="en-US" sz="1500" dirty="0">
                <a:effectLst/>
                <a:ea typeface="Times New Roman" panose="02020603050405020304" pitchFamily="18" charset="0"/>
              </a:rPr>
              <a:t>ERCOT</a:t>
            </a:r>
            <a:endParaRPr lang="en-US" sz="15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500" b="1" dirty="0">
                <a:effectLst/>
                <a:ea typeface="Times New Roman" panose="02020603050405020304" pitchFamily="18" charset="0"/>
              </a:rPr>
              <a:t>Proposed Effective Date:  </a:t>
            </a:r>
            <a:r>
              <a:rPr lang="en-US" sz="1500" dirty="0">
                <a:effectLst/>
                <a:ea typeface="Times New Roman" panose="02020603050405020304" pitchFamily="18" charset="0"/>
              </a:rPr>
              <a:t>Phase 1 – To be determined, Phase 2 – Upon system implementation – Priority 2024; Rank 4070</a:t>
            </a:r>
            <a:endParaRPr lang="en-US" sz="15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500" b="1" dirty="0">
                <a:effectLst/>
                <a:ea typeface="Times New Roman" panose="02020603050405020304" pitchFamily="18" charset="0"/>
              </a:rPr>
              <a:t>ERCOT Impact Analysis:  </a:t>
            </a:r>
            <a:r>
              <a:rPr lang="en-US" sz="1500" dirty="0">
                <a:effectLst/>
                <a:ea typeface="Times New Roman" panose="02020603050405020304" pitchFamily="18" charset="0"/>
              </a:rPr>
              <a:t>Phase 1 – Less than $5K (O&amp;M), Phase 2 – Between $65K and $85K; no impacts to ERCOT staffing; impacts to </a:t>
            </a:r>
            <a:r>
              <a:rPr lang="x-none" sz="1500" dirty="0">
                <a:effectLst/>
                <a:ea typeface="Times New Roman" panose="02020603050405020304" pitchFamily="18" charset="0"/>
              </a:rPr>
              <a:t>Settlements &amp; Billing Systems, Market Operation Systems, Data Management &amp; Analytic Systems, ERCOT Website and MIS Systems, </a:t>
            </a:r>
            <a:r>
              <a:rPr lang="en-US" sz="1500" dirty="0">
                <a:effectLst/>
                <a:ea typeface="Times New Roman" panose="02020603050405020304" pitchFamily="18" charset="0"/>
              </a:rPr>
              <a:t>and </a:t>
            </a:r>
            <a:r>
              <a:rPr lang="x-none" sz="1500" dirty="0">
                <a:effectLst/>
                <a:ea typeface="Times New Roman" panose="02020603050405020304" pitchFamily="18" charset="0"/>
              </a:rPr>
              <a:t>Channel Management Systems</a:t>
            </a:r>
            <a:r>
              <a:rPr lang="en-US" sz="1500" dirty="0">
                <a:effectLst/>
                <a:ea typeface="Times New Roman" panose="02020603050405020304" pitchFamily="18" charset="0"/>
              </a:rPr>
              <a:t>; E</a:t>
            </a:r>
            <a:r>
              <a:rPr lang="x-none" sz="1500" dirty="0">
                <a:effectLst/>
                <a:ea typeface="Times New Roman" panose="02020603050405020304" pitchFamily="18" charset="0"/>
              </a:rPr>
              <a:t>RCOT business processes</a:t>
            </a:r>
            <a:r>
              <a:rPr lang="en-US" sz="1500" dirty="0">
                <a:effectLst/>
                <a:ea typeface="Times New Roman" panose="02020603050405020304" pitchFamily="18" charset="0"/>
              </a:rPr>
              <a:t> will be updated; no impacts to ERCOT grid operations and practices.</a:t>
            </a:r>
            <a:endParaRPr lang="en-US" sz="15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500" b="1" dirty="0">
                <a:effectLst/>
                <a:ea typeface="Times New Roman" panose="02020603050405020304" pitchFamily="18" charset="0"/>
              </a:rPr>
              <a:t>Revision Description:  </a:t>
            </a:r>
            <a:r>
              <a:rPr lang="en-US" sz="1500" dirty="0">
                <a:effectLst/>
                <a:ea typeface="Times New Roman" panose="02020603050405020304" pitchFamily="18" charset="0"/>
              </a:rPr>
              <a:t>This NPRR removes the Mitigated Offer Cap (MOC) multipliers, and creates a 100% </a:t>
            </a:r>
            <a:r>
              <a:rPr lang="en-US" sz="1500" dirty="0" err="1">
                <a:effectLst/>
                <a:ea typeface="Times New Roman" panose="02020603050405020304" pitchFamily="18" charset="0"/>
              </a:rPr>
              <a:t>clawback</a:t>
            </a:r>
            <a:r>
              <a:rPr lang="en-US" sz="1500" dirty="0">
                <a:effectLst/>
                <a:ea typeface="Times New Roman" panose="02020603050405020304" pitchFamily="18" charset="0"/>
              </a:rPr>
              <a:t> for Reliability Unit Commitment (RUC).  This NPRR also sets the Three-Part Supply Offers that ERCOT creates at 100% of the approved verifiable costs or generic costs.  </a:t>
            </a:r>
            <a:endParaRPr lang="en-US" sz="15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500" b="1" dirty="0">
                <a:effectLst/>
                <a:ea typeface="Times New Roman" panose="02020603050405020304" pitchFamily="18" charset="0"/>
              </a:rPr>
              <a:t>PRS Decision:</a:t>
            </a:r>
            <a:r>
              <a:rPr lang="en-US" sz="1500" dirty="0">
                <a:effectLst/>
                <a:ea typeface="Times New Roman" panose="02020603050405020304" pitchFamily="18" charset="0"/>
              </a:rPr>
              <a:t>  On 9/13/23, PRS voted to recommend approval of NPRR1172 as amended by the 9/11/23 CPS Energy comments.  There were five opposing votes from the Cooperative (2) (GSEC, STEC), Independent Generator (2) (Calpine, Constellation), and Municipal (GEUS) Market Segments, and nine abstentions from the Cooperative (2) (Brazos, LCRA), Independent Generator (5) (EDP Renewables, Broad Reach Power, Key Capture Energy, ENGIE, Jupiter Power), and Independent Power Marketer (IPM) (2) (Tenaska, NG Renewables) Market Segments.  On 10/12/23, PRS voted to endorse and forward to TAC the 9/13/23 PRS Report as amended by the 10/4/23 ERCOT comments as revised by PRS and the 10/11/23 Impact Analysis for NPRR1172 with a recommended priority of 2024 and rank of 4070 for Phase 2.  There were three opposing votes from the Cooperative (2) (GSEC and STEC) and Independent Generator (Constellation) Market Segments, and two abstentions from the IPM (Tenaska) and Municipal (GEUS) Market Segments.  </a:t>
            </a:r>
            <a:endParaRPr lang="en-US" sz="15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70099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NPRR1192, Move OBD to Section 22 – Requirements for Aggregate Load Resource Participation in the ERCOT Markets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Less than $5K (O&amp;M); no impacts to ERCOT staffing; impacts to ERCOT Website and MIS Systems and Channel Management Systems;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will be updated; no impacts to ERCOT grid operations and practices.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incorporates the Other Binding Document “Requirements for Aggregate Load Resource Participation in the ERCOT Markets” into the Protocols.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9/13/23, PRS voted unanimously to recommend approval of NPRR1192 as revised by PRS.  The Independent Retail Electric Provider (IREP) Market Segment did not participate in the vote.  On 10/12/23, PRS voted unanimously to endorse and forward to TAC the 9/13/23 PRS Report and 9/12/23 Revised Impact Analysis for NPRR1192.</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76970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NPRR1193, Related to SMOGRR027, Move OBD to Settlement Metering Operating Guide – EPS Metering Design Proposal</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88494" y="678426"/>
            <a:ext cx="8517673"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implementation of Settlement Metering Operating Guide Revision Request (SMOGRR) 027, Move OBD to Settlement Metering Operating Guide – EPS Metering Design Proposal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No budgetary impact; no impacts to ERCOT staffing; no impacts to ERCOT computer systems; no impacts to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no impacts to ERCOT grid operations and practices.  (There are no additional impacts to this NPRR beyond what was captured in the Impact Analysis for SMOGRR027.)</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changes the referenced location of the EPS Metering Design Proposal form, as it is moving from the Other Binding Document List into the Settlement Metering Operating Guide (SMOG).</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9/13/23, PRS voted unanimously to recommend approval of NPRR1193 as submitted.  The IREP Market Segment did not participate in the vote.  On 10/12/23, PRS voted unanimously to endorse and forward to TAC the 9/13/23 PRS Report and 8/9/23 Impact Analysis for NPRR1193.</a:t>
            </a:r>
            <a:endParaRPr lang="en-US" sz="1800" dirty="0">
              <a:effectLst/>
              <a:latin typeface="Times New Roman" panose="02020603050405020304" pitchFamily="18" charset="0"/>
              <a:ea typeface="Times New Roman" panose="02020603050405020304" pitchFamily="18" charset="0"/>
            </a:endParaRPr>
          </a:p>
          <a:p>
            <a:pPr marR="0" lvl="0">
              <a:spcBef>
                <a:spcPts val="0"/>
              </a:spcBef>
              <a:spcAft>
                <a:spcPts val="0"/>
              </a:spcAft>
              <a:tabLst>
                <a:tab pos="228600" algn="l"/>
              </a:tabLst>
            </a:pP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381446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NPRR1196, Correction of NCLR Ancillary Service Failed Quantity Calculations under NPRR1149</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implementation of NPRR 1149, Implementation of Systematic Ancillary Service Failed Quantity Charges</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No budgetary impact; no impacts to ERCOT staffing; no impacts to ERCOT computer systems; no impacts to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no impacts to ERCOT grid operations and practices.  (There are no additional impacts to this NPRR beyond what was captured in the Impact Analysis for NPRR1149.)</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makes corrections and updates to equations used to determine Ancillary Service Failed Quantity calculations for Load Resources other than Controllable Load Resources (“NCLRs”) which were developed under NPRR1149.</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9/13/23, PRS voted unanimously to recommend approval of NPRR1196 as submitted.  The IREP Market Segment did not participate in the vote.  On 10/12/23, PRS voted unanimously to endorse and forward to TAC the 9/13/23 PRS Report and 8/24/23 Impact Analysis for NPRR1196.  </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225516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NPRR1203, Implementation of Dispatchable Reliability Reserve Service – URGENT</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19434"/>
            <a:ext cx="8732520" cy="590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2023; Rank 370</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Between $1.0M and $1.5M; no impacts to ERCOT staffing; impacts to Market Operation Systems, Data Management &amp; Analytic Systems, Energy Management Systems, Content Delivery Systems, Settlements &amp; Billing Systems, CRM &amp; Registration Systems, Integration Systems, ERCOT Website and MIS Systems, and Channel Management Systems; no impacts to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ERCOT grid operations and practices will be updated.</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establishes Dispatchable Reliability Reserve Service (DRRS) within the suite of Ancillary Services procured by ERCOT.  DRRS is created in alignment with the requirements of House Bill No. 1500 (HB1500) approved by the 88th Texas Legislature earlier this year.  To meet the delivery requirements of DRRS, established in HB1500 with an implementation deadline of December 1, 2024, this NPRR makes DRRS a sub-category of the existing Non-Spinning Reserve (Non-Spin) product.</a:t>
            </a: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10/12/23, PRS voted unanimously to grant NPRR1203 Urgent status; to recommend approval of NPRR1203 as amended by the 10/12/23 ERCOT comments as revised by PRS; and to forward to TAC NPRR1203 and the 9/27/23 Impact Analysis with a recommended priority of 2023 and rank of 370.  </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96108816"/>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9786</TotalTime>
  <Words>1914</Words>
  <Application>Microsoft Office PowerPoint</Application>
  <PresentationFormat>On-screen Show (4:3)</PresentationFormat>
  <Paragraphs>453</Paragraphs>
  <Slides>11</Slides>
  <Notes>10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11</vt:i4>
      </vt:variant>
    </vt:vector>
  </HeadingPairs>
  <TitlesOfParts>
    <vt:vector size="18" baseType="lpstr">
      <vt:lpstr>Arial</vt:lpstr>
      <vt:lpstr>Calibri</vt:lpstr>
      <vt:lpstr>Courier New</vt:lpstr>
      <vt:lpstr>Times New Roman</vt:lpstr>
      <vt:lpstr>Wingdings</vt:lpstr>
      <vt:lpstr>Custom Design</vt:lpstr>
      <vt:lpstr>Office Theme</vt:lpstr>
      <vt:lpstr>PowerPoint Presentation</vt:lpstr>
      <vt:lpstr>Summary of PRS Update</vt:lpstr>
      <vt:lpstr>Summary of PRS Update</vt:lpstr>
      <vt:lpstr>Appendix</vt:lpstr>
      <vt:lpstr>NPRR1172, Fuel Adder Definition, Mitigated Offer Caps, and RUC Clawback </vt:lpstr>
      <vt:lpstr>NPRR1192, Move OBD to Section 22 – Requirements for Aggregate Load Resource Participation in the ERCOT Markets</vt:lpstr>
      <vt:lpstr>NPRR1193, Related to SMOGRR027, Move OBD to Settlement Metering Operating Guide – EPS Metering Design Proposal</vt:lpstr>
      <vt:lpstr>NPRR1196, Correction of NCLR Ancillary Service Failed Quantity Calculations under NPRR1149</vt:lpstr>
      <vt:lpstr>NPRR1203, Implementation of Dispatchable Reliability Reserve Service – URGENT</vt:lpstr>
      <vt:lpstr>2023 Release Targets – Approved NPRRs / SCRs / xGRRs </vt:lpstr>
      <vt:lpstr>2024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Priority Power 102123</cp:lastModifiedBy>
  <cp:revision>602</cp:revision>
  <cp:lastPrinted>2013-01-30T23:16:36Z</cp:lastPrinted>
  <dcterms:created xsi:type="dcterms:W3CDTF">2010-04-12T23:12:02Z</dcterms:created>
  <dcterms:modified xsi:type="dcterms:W3CDTF">2023-10-23T13:53:04Z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