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1135" r:id="rId2"/>
    <p:sldId id="1134" r:id="rId3"/>
    <p:sldId id="1136" r:id="rId4"/>
    <p:sldId id="1130" r:id="rId5"/>
    <p:sldId id="1142" r:id="rId6"/>
    <p:sldId id="1131" r:id="rId7"/>
    <p:sldId id="1140" r:id="rId8"/>
    <p:sldId id="256" r:id="rId9"/>
    <p:sldId id="1132" r:id="rId10"/>
    <p:sldId id="1133" r:id="rId11"/>
    <p:sldId id="1141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areaChart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 TPE </c:v>
                </c:pt>
              </c:strCache>
            </c:strRef>
          </c:tx>
          <c:spPr>
            <a:solidFill>
              <a:srgbClr val="685BC7"/>
            </a:solidFill>
            <a:ln>
              <a:noFill/>
            </a:ln>
            <a:effectLst/>
          </c:spPr>
          <c:cat>
            <c:numRef>
              <c:f>Sheet1!$A$2:$A$63</c:f>
              <c:numCache>
                <c:formatCode>[$-409]mm/dd/yyyy</c:formatCode>
                <c:ptCount val="62"/>
                <c:pt idx="0">
                  <c:v>45139</c:v>
                </c:pt>
                <c:pt idx="1">
                  <c:v>45140</c:v>
                </c:pt>
                <c:pt idx="2">
                  <c:v>45141</c:v>
                </c:pt>
                <c:pt idx="3">
                  <c:v>45142</c:v>
                </c:pt>
                <c:pt idx="4">
                  <c:v>45143</c:v>
                </c:pt>
                <c:pt idx="5">
                  <c:v>45144</c:v>
                </c:pt>
                <c:pt idx="6">
                  <c:v>45145</c:v>
                </c:pt>
                <c:pt idx="7">
                  <c:v>45146</c:v>
                </c:pt>
                <c:pt idx="8">
                  <c:v>45147</c:v>
                </c:pt>
                <c:pt idx="9">
                  <c:v>45148</c:v>
                </c:pt>
                <c:pt idx="10">
                  <c:v>45149</c:v>
                </c:pt>
                <c:pt idx="11">
                  <c:v>45150</c:v>
                </c:pt>
                <c:pt idx="12">
                  <c:v>45151</c:v>
                </c:pt>
                <c:pt idx="13">
                  <c:v>45152</c:v>
                </c:pt>
                <c:pt idx="14">
                  <c:v>45153</c:v>
                </c:pt>
                <c:pt idx="15">
                  <c:v>45154</c:v>
                </c:pt>
                <c:pt idx="16">
                  <c:v>45155</c:v>
                </c:pt>
                <c:pt idx="17">
                  <c:v>45156</c:v>
                </c:pt>
                <c:pt idx="18">
                  <c:v>45157</c:v>
                </c:pt>
                <c:pt idx="19">
                  <c:v>45158</c:v>
                </c:pt>
                <c:pt idx="20">
                  <c:v>45159</c:v>
                </c:pt>
                <c:pt idx="21">
                  <c:v>45160</c:v>
                </c:pt>
                <c:pt idx="22">
                  <c:v>45161</c:v>
                </c:pt>
                <c:pt idx="23">
                  <c:v>45162</c:v>
                </c:pt>
                <c:pt idx="24">
                  <c:v>45163</c:v>
                </c:pt>
                <c:pt idx="25">
                  <c:v>45164</c:v>
                </c:pt>
                <c:pt idx="26">
                  <c:v>45165</c:v>
                </c:pt>
                <c:pt idx="27">
                  <c:v>45166</c:v>
                </c:pt>
                <c:pt idx="28">
                  <c:v>45167</c:v>
                </c:pt>
                <c:pt idx="29">
                  <c:v>45168</c:v>
                </c:pt>
                <c:pt idx="30">
                  <c:v>45169</c:v>
                </c:pt>
                <c:pt idx="31">
                  <c:v>45170</c:v>
                </c:pt>
                <c:pt idx="32">
                  <c:v>45171</c:v>
                </c:pt>
                <c:pt idx="33">
                  <c:v>45172</c:v>
                </c:pt>
                <c:pt idx="34">
                  <c:v>45173</c:v>
                </c:pt>
                <c:pt idx="35">
                  <c:v>45174</c:v>
                </c:pt>
                <c:pt idx="36">
                  <c:v>45175</c:v>
                </c:pt>
                <c:pt idx="37">
                  <c:v>45176</c:v>
                </c:pt>
                <c:pt idx="38">
                  <c:v>45177</c:v>
                </c:pt>
                <c:pt idx="39">
                  <c:v>45178</c:v>
                </c:pt>
                <c:pt idx="40">
                  <c:v>45179</c:v>
                </c:pt>
                <c:pt idx="41">
                  <c:v>45180</c:v>
                </c:pt>
                <c:pt idx="42">
                  <c:v>45181</c:v>
                </c:pt>
                <c:pt idx="43">
                  <c:v>45182</c:v>
                </c:pt>
                <c:pt idx="44">
                  <c:v>45183</c:v>
                </c:pt>
                <c:pt idx="45">
                  <c:v>45184</c:v>
                </c:pt>
                <c:pt idx="46">
                  <c:v>45185</c:v>
                </c:pt>
                <c:pt idx="47">
                  <c:v>45186</c:v>
                </c:pt>
                <c:pt idx="48">
                  <c:v>45187</c:v>
                </c:pt>
                <c:pt idx="49">
                  <c:v>45188</c:v>
                </c:pt>
                <c:pt idx="50">
                  <c:v>45189</c:v>
                </c:pt>
                <c:pt idx="51">
                  <c:v>45190</c:v>
                </c:pt>
                <c:pt idx="52">
                  <c:v>45191</c:v>
                </c:pt>
                <c:pt idx="53">
                  <c:v>45192</c:v>
                </c:pt>
                <c:pt idx="54">
                  <c:v>45193</c:v>
                </c:pt>
                <c:pt idx="55">
                  <c:v>45194</c:v>
                </c:pt>
                <c:pt idx="56">
                  <c:v>45195</c:v>
                </c:pt>
                <c:pt idx="57">
                  <c:v>45196</c:v>
                </c:pt>
                <c:pt idx="58">
                  <c:v>45197</c:v>
                </c:pt>
                <c:pt idx="59">
                  <c:v>45198</c:v>
                </c:pt>
                <c:pt idx="60">
                  <c:v>45199</c:v>
                </c:pt>
              </c:numCache>
            </c:numRef>
          </c:cat>
          <c:val>
            <c:numRef>
              <c:f>Sheet1!$B$2:$B$63</c:f>
              <c:numCache>
                <c:formatCode>_(* #,##0_);_(* \(#,##0\);_(* "-"??_);_(@_)</c:formatCode>
                <c:ptCount val="62"/>
                <c:pt idx="0">
                  <c:v>2648976775.8000002</c:v>
                </c:pt>
                <c:pt idx="1">
                  <c:v>2992149253</c:v>
                </c:pt>
                <c:pt idx="2">
                  <c:v>3270470994</c:v>
                </c:pt>
                <c:pt idx="3">
                  <c:v>3376285600.1999998</c:v>
                </c:pt>
                <c:pt idx="4">
                  <c:v>4117643958.4000001</c:v>
                </c:pt>
                <c:pt idx="5">
                  <c:v>4168292939.0999999</c:v>
                </c:pt>
                <c:pt idx="6">
                  <c:v>3882352372</c:v>
                </c:pt>
                <c:pt idx="7">
                  <c:v>4751798424.6000004</c:v>
                </c:pt>
                <c:pt idx="8">
                  <c:v>4947937339.1999998</c:v>
                </c:pt>
                <c:pt idx="9">
                  <c:v>4014086022.8000002</c:v>
                </c:pt>
                <c:pt idx="10">
                  <c:v>3945203695.4000001</c:v>
                </c:pt>
                <c:pt idx="11">
                  <c:v>4757393462.8999996</c:v>
                </c:pt>
                <c:pt idx="12">
                  <c:v>4735408789</c:v>
                </c:pt>
                <c:pt idx="13">
                  <c:v>4743093462.8999996</c:v>
                </c:pt>
                <c:pt idx="14">
                  <c:v>4025752506.3000002</c:v>
                </c:pt>
                <c:pt idx="15">
                  <c:v>2902128435</c:v>
                </c:pt>
                <c:pt idx="16">
                  <c:v>2783631190.6999998</c:v>
                </c:pt>
                <c:pt idx="17">
                  <c:v>3005806716.6999998</c:v>
                </c:pt>
                <c:pt idx="18">
                  <c:v>2972563986.5999999</c:v>
                </c:pt>
                <c:pt idx="19">
                  <c:v>2963533988</c:v>
                </c:pt>
                <c:pt idx="20">
                  <c:v>2848470034.0999999</c:v>
                </c:pt>
                <c:pt idx="21">
                  <c:v>4343416304.8000002</c:v>
                </c:pt>
                <c:pt idx="22">
                  <c:v>3841779230.5999999</c:v>
                </c:pt>
                <c:pt idx="23">
                  <c:v>4015133298.0999999</c:v>
                </c:pt>
                <c:pt idx="24">
                  <c:v>3875822419.1999998</c:v>
                </c:pt>
                <c:pt idx="25">
                  <c:v>3477124241.5999999</c:v>
                </c:pt>
                <c:pt idx="26">
                  <c:v>3455103891</c:v>
                </c:pt>
                <c:pt idx="27">
                  <c:v>3320756213.8000002</c:v>
                </c:pt>
                <c:pt idx="28">
                  <c:v>3180308241.0999999</c:v>
                </c:pt>
                <c:pt idx="29">
                  <c:v>3316312661.9000001</c:v>
                </c:pt>
                <c:pt idx="30">
                  <c:v>3017499509.4000001</c:v>
                </c:pt>
                <c:pt idx="31">
                  <c:v>2831831315.8200002</c:v>
                </c:pt>
                <c:pt idx="32">
                  <c:v>2585991442.4000001</c:v>
                </c:pt>
                <c:pt idx="33">
                  <c:v>2461223090.25</c:v>
                </c:pt>
                <c:pt idx="34">
                  <c:v>2437974566.5</c:v>
                </c:pt>
                <c:pt idx="35">
                  <c:v>2357493262.79</c:v>
                </c:pt>
                <c:pt idx="36">
                  <c:v>2344010072.5999999</c:v>
                </c:pt>
                <c:pt idx="37">
                  <c:v>2455630513.0999999</c:v>
                </c:pt>
                <c:pt idx="38">
                  <c:v>2516821482.71</c:v>
                </c:pt>
                <c:pt idx="39">
                  <c:v>2681334360.6900001</c:v>
                </c:pt>
                <c:pt idx="40">
                  <c:v>2687981402.7199998</c:v>
                </c:pt>
                <c:pt idx="41">
                  <c:v>2753432972.5500002</c:v>
                </c:pt>
                <c:pt idx="42">
                  <c:v>2758477074.2399998</c:v>
                </c:pt>
                <c:pt idx="43">
                  <c:v>2437806270.9200001</c:v>
                </c:pt>
                <c:pt idx="44">
                  <c:v>2116967810.77</c:v>
                </c:pt>
                <c:pt idx="45">
                  <c:v>1944266126.54</c:v>
                </c:pt>
                <c:pt idx="46">
                  <c:v>1896003646.8699999</c:v>
                </c:pt>
                <c:pt idx="47">
                  <c:v>1899594445.1500001</c:v>
                </c:pt>
                <c:pt idx="48">
                  <c:v>1932352538.51</c:v>
                </c:pt>
                <c:pt idx="49">
                  <c:v>2060188892.3599999</c:v>
                </c:pt>
                <c:pt idx="50">
                  <c:v>2213321098.54</c:v>
                </c:pt>
                <c:pt idx="51">
                  <c:v>2177681879.3400002</c:v>
                </c:pt>
                <c:pt idx="52">
                  <c:v>2165324007.8600001</c:v>
                </c:pt>
                <c:pt idx="53">
                  <c:v>2252536359.0900002</c:v>
                </c:pt>
                <c:pt idx="54">
                  <c:v>2262995777.5</c:v>
                </c:pt>
                <c:pt idx="55">
                  <c:v>2245355603.29</c:v>
                </c:pt>
                <c:pt idx="56">
                  <c:v>2657541960.1599998</c:v>
                </c:pt>
                <c:pt idx="57">
                  <c:v>3237651016.9400001</c:v>
                </c:pt>
                <c:pt idx="58">
                  <c:v>4068667903.5900002</c:v>
                </c:pt>
                <c:pt idx="59">
                  <c:v>3515753496.2600002</c:v>
                </c:pt>
                <c:pt idx="60">
                  <c:v>3149384205.4299998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B4A-4CB1-9C43-CE0C8A48A9EE}"/>
            </c:ext>
          </c:extLst>
        </c:ser>
        <c:ser>
          <c:idx val="1"/>
          <c:order val="1"/>
          <c:tx>
            <c:strRef>
              <c:f>Sheet1!$D$1</c:f>
              <c:strCache>
                <c:ptCount val="1"/>
                <c:pt idx="0">
                  <c:v> CRR LOCKEDACL </c:v>
                </c:pt>
              </c:strCache>
            </c:strRef>
          </c:tx>
          <c:spPr>
            <a:solidFill>
              <a:srgbClr val="7C858D"/>
            </a:solidFill>
            <a:ln>
              <a:noFill/>
            </a:ln>
            <a:effectLst/>
          </c:spPr>
          <c:cat>
            <c:numRef>
              <c:f>Sheet1!$A$2:$A$63</c:f>
              <c:numCache>
                <c:formatCode>[$-409]mm/dd/yyyy</c:formatCode>
                <c:ptCount val="62"/>
                <c:pt idx="0">
                  <c:v>45139</c:v>
                </c:pt>
                <c:pt idx="1">
                  <c:v>45140</c:v>
                </c:pt>
                <c:pt idx="2">
                  <c:v>45141</c:v>
                </c:pt>
                <c:pt idx="3">
                  <c:v>45142</c:v>
                </c:pt>
                <c:pt idx="4">
                  <c:v>45143</c:v>
                </c:pt>
                <c:pt idx="5">
                  <c:v>45144</c:v>
                </c:pt>
                <c:pt idx="6">
                  <c:v>45145</c:v>
                </c:pt>
                <c:pt idx="7">
                  <c:v>45146</c:v>
                </c:pt>
                <c:pt idx="8">
                  <c:v>45147</c:v>
                </c:pt>
                <c:pt idx="9">
                  <c:v>45148</c:v>
                </c:pt>
                <c:pt idx="10">
                  <c:v>45149</c:v>
                </c:pt>
                <c:pt idx="11">
                  <c:v>45150</c:v>
                </c:pt>
                <c:pt idx="12">
                  <c:v>45151</c:v>
                </c:pt>
                <c:pt idx="13">
                  <c:v>45152</c:v>
                </c:pt>
                <c:pt idx="14">
                  <c:v>45153</c:v>
                </c:pt>
                <c:pt idx="15">
                  <c:v>45154</c:v>
                </c:pt>
                <c:pt idx="16">
                  <c:v>45155</c:v>
                </c:pt>
                <c:pt idx="17">
                  <c:v>45156</c:v>
                </c:pt>
                <c:pt idx="18">
                  <c:v>45157</c:v>
                </c:pt>
                <c:pt idx="19">
                  <c:v>45158</c:v>
                </c:pt>
                <c:pt idx="20">
                  <c:v>45159</c:v>
                </c:pt>
                <c:pt idx="21">
                  <c:v>45160</c:v>
                </c:pt>
                <c:pt idx="22">
                  <c:v>45161</c:v>
                </c:pt>
                <c:pt idx="23">
                  <c:v>45162</c:v>
                </c:pt>
                <c:pt idx="24">
                  <c:v>45163</c:v>
                </c:pt>
                <c:pt idx="25">
                  <c:v>45164</c:v>
                </c:pt>
                <c:pt idx="26">
                  <c:v>45165</c:v>
                </c:pt>
                <c:pt idx="27">
                  <c:v>45166</c:v>
                </c:pt>
                <c:pt idx="28">
                  <c:v>45167</c:v>
                </c:pt>
                <c:pt idx="29">
                  <c:v>45168</c:v>
                </c:pt>
                <c:pt idx="30">
                  <c:v>45169</c:v>
                </c:pt>
                <c:pt idx="31">
                  <c:v>45170</c:v>
                </c:pt>
                <c:pt idx="32">
                  <c:v>45171</c:v>
                </c:pt>
                <c:pt idx="33">
                  <c:v>45172</c:v>
                </c:pt>
                <c:pt idx="34">
                  <c:v>45173</c:v>
                </c:pt>
                <c:pt idx="35">
                  <c:v>45174</c:v>
                </c:pt>
                <c:pt idx="36">
                  <c:v>45175</c:v>
                </c:pt>
                <c:pt idx="37">
                  <c:v>45176</c:v>
                </c:pt>
                <c:pt idx="38">
                  <c:v>45177</c:v>
                </c:pt>
                <c:pt idx="39">
                  <c:v>45178</c:v>
                </c:pt>
                <c:pt idx="40">
                  <c:v>45179</c:v>
                </c:pt>
                <c:pt idx="41">
                  <c:v>45180</c:v>
                </c:pt>
                <c:pt idx="42">
                  <c:v>45181</c:v>
                </c:pt>
                <c:pt idx="43">
                  <c:v>45182</c:v>
                </c:pt>
                <c:pt idx="44">
                  <c:v>45183</c:v>
                </c:pt>
                <c:pt idx="45">
                  <c:v>45184</c:v>
                </c:pt>
                <c:pt idx="46">
                  <c:v>45185</c:v>
                </c:pt>
                <c:pt idx="47">
                  <c:v>45186</c:v>
                </c:pt>
                <c:pt idx="48">
                  <c:v>45187</c:v>
                </c:pt>
                <c:pt idx="49">
                  <c:v>45188</c:v>
                </c:pt>
                <c:pt idx="50">
                  <c:v>45189</c:v>
                </c:pt>
                <c:pt idx="51">
                  <c:v>45190</c:v>
                </c:pt>
                <c:pt idx="52">
                  <c:v>45191</c:v>
                </c:pt>
                <c:pt idx="53">
                  <c:v>45192</c:v>
                </c:pt>
                <c:pt idx="54">
                  <c:v>45193</c:v>
                </c:pt>
                <c:pt idx="55">
                  <c:v>45194</c:v>
                </c:pt>
                <c:pt idx="56">
                  <c:v>45195</c:v>
                </c:pt>
                <c:pt idx="57">
                  <c:v>45196</c:v>
                </c:pt>
                <c:pt idx="58">
                  <c:v>45197</c:v>
                </c:pt>
                <c:pt idx="59">
                  <c:v>45198</c:v>
                </c:pt>
                <c:pt idx="60">
                  <c:v>45199</c:v>
                </c:pt>
              </c:numCache>
            </c:numRef>
          </c:cat>
          <c:val>
            <c:numRef>
              <c:f>Sheet1!$D$2:$D$63</c:f>
              <c:numCache>
                <c:formatCode>_(* #,##0_);_(* \(#,##0\);_(* "-"??_);_(@_)</c:formatCode>
                <c:ptCount val="62"/>
                <c:pt idx="0">
                  <c:v>853230769.67999995</c:v>
                </c:pt>
                <c:pt idx="1">
                  <c:v>853230769.67999995</c:v>
                </c:pt>
                <c:pt idx="2">
                  <c:v>853230769.67999995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407798649.02999997</c:v>
                </c:pt>
                <c:pt idx="10">
                  <c:v>349854226.92000002</c:v>
                </c:pt>
                <c:pt idx="11">
                  <c:v>349854226.92000002</c:v>
                </c:pt>
                <c:pt idx="12">
                  <c:v>349854226.92000002</c:v>
                </c:pt>
                <c:pt idx="13">
                  <c:v>349854226.92000002</c:v>
                </c:pt>
                <c:pt idx="14">
                  <c:v>349854226.92000002</c:v>
                </c:pt>
                <c:pt idx="15">
                  <c:v>349854226.92000002</c:v>
                </c:pt>
                <c:pt idx="16">
                  <c:v>1349373607.7</c:v>
                </c:pt>
                <c:pt idx="17">
                  <c:v>783341344.71000004</c:v>
                </c:pt>
                <c:pt idx="18">
                  <c:v>783341344.71000004</c:v>
                </c:pt>
                <c:pt idx="19">
                  <c:v>783341344.71000004</c:v>
                </c:pt>
                <c:pt idx="20">
                  <c:v>783341344.71000004</c:v>
                </c:pt>
                <c:pt idx="21">
                  <c:v>783341344.71000004</c:v>
                </c:pt>
                <c:pt idx="22">
                  <c:v>783341344.71000004</c:v>
                </c:pt>
                <c:pt idx="23">
                  <c:v>783341344.71000004</c:v>
                </c:pt>
                <c:pt idx="24">
                  <c:v>783341344.71000004</c:v>
                </c:pt>
                <c:pt idx="25">
                  <c:v>783341344.71000004</c:v>
                </c:pt>
                <c:pt idx="26">
                  <c:v>783341344.71000004</c:v>
                </c:pt>
                <c:pt idx="27">
                  <c:v>783341344.71000004</c:v>
                </c:pt>
                <c:pt idx="28">
                  <c:v>783341344.71000004</c:v>
                </c:pt>
                <c:pt idx="29">
                  <c:v>783341344.71000004</c:v>
                </c:pt>
                <c:pt idx="30">
                  <c:v>783341344.71000004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467296384.75</c:v>
                </c:pt>
                <c:pt idx="45">
                  <c:v>414566371.51999998</c:v>
                </c:pt>
                <c:pt idx="46">
                  <c:v>414566371.51999998</c:v>
                </c:pt>
                <c:pt idx="47">
                  <c:v>414566371.51999998</c:v>
                </c:pt>
                <c:pt idx="48">
                  <c:v>414566371.51999998</c:v>
                </c:pt>
                <c:pt idx="49">
                  <c:v>414566371.51999998</c:v>
                </c:pt>
                <c:pt idx="50">
                  <c:v>414566371.51999998</c:v>
                </c:pt>
                <c:pt idx="51">
                  <c:v>1412015346.98</c:v>
                </c:pt>
                <c:pt idx="52">
                  <c:v>746823370.25999999</c:v>
                </c:pt>
                <c:pt idx="53">
                  <c:v>746823370.25999999</c:v>
                </c:pt>
                <c:pt idx="54">
                  <c:v>746823370.25999999</c:v>
                </c:pt>
                <c:pt idx="55">
                  <c:v>746823370.25999999</c:v>
                </c:pt>
                <c:pt idx="56">
                  <c:v>746823370.25999999</c:v>
                </c:pt>
                <c:pt idx="57">
                  <c:v>746823370.25999999</c:v>
                </c:pt>
                <c:pt idx="58">
                  <c:v>746823370.25999999</c:v>
                </c:pt>
                <c:pt idx="59">
                  <c:v>746823370.25999999</c:v>
                </c:pt>
                <c:pt idx="60">
                  <c:v>746823370.25999999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B4A-4CB1-9C43-CE0C8A48A9EE}"/>
            </c:ext>
          </c:extLst>
        </c:ser>
        <c:ser>
          <c:idx val="2"/>
          <c:order val="2"/>
          <c:tx>
            <c:strRef>
              <c:f>Sheet1!$E$1</c:f>
              <c:strCache>
                <c:ptCount val="1"/>
                <c:pt idx="0">
                  <c:v> DAM EXPOSURE </c:v>
                </c:pt>
              </c:strCache>
            </c:strRef>
          </c:tx>
          <c:spPr>
            <a:solidFill>
              <a:srgbClr val="335F82"/>
            </a:solidFill>
            <a:ln w="25400">
              <a:noFill/>
            </a:ln>
            <a:effectLst/>
          </c:spPr>
          <c:cat>
            <c:numRef>
              <c:f>Sheet1!$A$2:$A$63</c:f>
              <c:numCache>
                <c:formatCode>[$-409]mm/dd/yyyy</c:formatCode>
                <c:ptCount val="62"/>
                <c:pt idx="0">
                  <c:v>45139</c:v>
                </c:pt>
                <c:pt idx="1">
                  <c:v>45140</c:v>
                </c:pt>
                <c:pt idx="2">
                  <c:v>45141</c:v>
                </c:pt>
                <c:pt idx="3">
                  <c:v>45142</c:v>
                </c:pt>
                <c:pt idx="4">
                  <c:v>45143</c:v>
                </c:pt>
                <c:pt idx="5">
                  <c:v>45144</c:v>
                </c:pt>
                <c:pt idx="6">
                  <c:v>45145</c:v>
                </c:pt>
                <c:pt idx="7">
                  <c:v>45146</c:v>
                </c:pt>
                <c:pt idx="8">
                  <c:v>45147</c:v>
                </c:pt>
                <c:pt idx="9">
                  <c:v>45148</c:v>
                </c:pt>
                <c:pt idx="10">
                  <c:v>45149</c:v>
                </c:pt>
                <c:pt idx="11">
                  <c:v>45150</c:v>
                </c:pt>
                <c:pt idx="12">
                  <c:v>45151</c:v>
                </c:pt>
                <c:pt idx="13">
                  <c:v>45152</c:v>
                </c:pt>
                <c:pt idx="14">
                  <c:v>45153</c:v>
                </c:pt>
                <c:pt idx="15">
                  <c:v>45154</c:v>
                </c:pt>
                <c:pt idx="16">
                  <c:v>45155</c:v>
                </c:pt>
                <c:pt idx="17">
                  <c:v>45156</c:v>
                </c:pt>
                <c:pt idx="18">
                  <c:v>45157</c:v>
                </c:pt>
                <c:pt idx="19">
                  <c:v>45158</c:v>
                </c:pt>
                <c:pt idx="20">
                  <c:v>45159</c:v>
                </c:pt>
                <c:pt idx="21">
                  <c:v>45160</c:v>
                </c:pt>
                <c:pt idx="22">
                  <c:v>45161</c:v>
                </c:pt>
                <c:pt idx="23">
                  <c:v>45162</c:v>
                </c:pt>
                <c:pt idx="24">
                  <c:v>45163</c:v>
                </c:pt>
                <c:pt idx="25">
                  <c:v>45164</c:v>
                </c:pt>
                <c:pt idx="26">
                  <c:v>45165</c:v>
                </c:pt>
                <c:pt idx="27">
                  <c:v>45166</c:v>
                </c:pt>
                <c:pt idx="28">
                  <c:v>45167</c:v>
                </c:pt>
                <c:pt idx="29">
                  <c:v>45168</c:v>
                </c:pt>
                <c:pt idx="30">
                  <c:v>45169</c:v>
                </c:pt>
                <c:pt idx="31">
                  <c:v>45170</c:v>
                </c:pt>
                <c:pt idx="32">
                  <c:v>45171</c:v>
                </c:pt>
                <c:pt idx="33">
                  <c:v>45172</c:v>
                </c:pt>
                <c:pt idx="34">
                  <c:v>45173</c:v>
                </c:pt>
                <c:pt idx="35">
                  <c:v>45174</c:v>
                </c:pt>
                <c:pt idx="36">
                  <c:v>45175</c:v>
                </c:pt>
                <c:pt idx="37">
                  <c:v>45176</c:v>
                </c:pt>
                <c:pt idx="38">
                  <c:v>45177</c:v>
                </c:pt>
                <c:pt idx="39">
                  <c:v>45178</c:v>
                </c:pt>
                <c:pt idx="40">
                  <c:v>45179</c:v>
                </c:pt>
                <c:pt idx="41">
                  <c:v>45180</c:v>
                </c:pt>
                <c:pt idx="42">
                  <c:v>45181</c:v>
                </c:pt>
                <c:pt idx="43">
                  <c:v>45182</c:v>
                </c:pt>
                <c:pt idx="44">
                  <c:v>45183</c:v>
                </c:pt>
                <c:pt idx="45">
                  <c:v>45184</c:v>
                </c:pt>
                <c:pt idx="46">
                  <c:v>45185</c:v>
                </c:pt>
                <c:pt idx="47">
                  <c:v>45186</c:v>
                </c:pt>
                <c:pt idx="48">
                  <c:v>45187</c:v>
                </c:pt>
                <c:pt idx="49">
                  <c:v>45188</c:v>
                </c:pt>
                <c:pt idx="50">
                  <c:v>45189</c:v>
                </c:pt>
                <c:pt idx="51">
                  <c:v>45190</c:v>
                </c:pt>
                <c:pt idx="52">
                  <c:v>45191</c:v>
                </c:pt>
                <c:pt idx="53">
                  <c:v>45192</c:v>
                </c:pt>
                <c:pt idx="54">
                  <c:v>45193</c:v>
                </c:pt>
                <c:pt idx="55">
                  <c:v>45194</c:v>
                </c:pt>
                <c:pt idx="56">
                  <c:v>45195</c:v>
                </c:pt>
                <c:pt idx="57">
                  <c:v>45196</c:v>
                </c:pt>
                <c:pt idx="58">
                  <c:v>45197</c:v>
                </c:pt>
                <c:pt idx="59">
                  <c:v>45198</c:v>
                </c:pt>
                <c:pt idx="60">
                  <c:v>45199</c:v>
                </c:pt>
              </c:numCache>
            </c:numRef>
          </c:cat>
          <c:val>
            <c:numRef>
              <c:f>Sheet1!$E$2:$E$63</c:f>
              <c:numCache>
                <c:formatCode>_(* #,##0_);_(* \(#,##0\);_(* "-"??_);_(@_)</c:formatCode>
                <c:ptCount val="62"/>
                <c:pt idx="0">
                  <c:v>430872402.54000008</c:v>
                </c:pt>
                <c:pt idx="1">
                  <c:v>431843794.36000007</c:v>
                </c:pt>
                <c:pt idx="2">
                  <c:v>452304104.99000007</c:v>
                </c:pt>
                <c:pt idx="3">
                  <c:v>492548783.71999979</c:v>
                </c:pt>
                <c:pt idx="4">
                  <c:v>441092422.24000007</c:v>
                </c:pt>
                <c:pt idx="5">
                  <c:v>646942388.27000034</c:v>
                </c:pt>
                <c:pt idx="6">
                  <c:v>532061158.05999988</c:v>
                </c:pt>
                <c:pt idx="7">
                  <c:v>455235887.96999991</c:v>
                </c:pt>
                <c:pt idx="8">
                  <c:v>538393283.28999984</c:v>
                </c:pt>
                <c:pt idx="9">
                  <c:v>702967095.7700001</c:v>
                </c:pt>
                <c:pt idx="10">
                  <c:v>578567190.63999975</c:v>
                </c:pt>
                <c:pt idx="11">
                  <c:v>488198832.52000016</c:v>
                </c:pt>
                <c:pt idx="12">
                  <c:v>492455016.81000006</c:v>
                </c:pt>
                <c:pt idx="13">
                  <c:v>549964529.6099999</c:v>
                </c:pt>
                <c:pt idx="14">
                  <c:v>655886571.16000021</c:v>
                </c:pt>
                <c:pt idx="15">
                  <c:v>555250221.18999994</c:v>
                </c:pt>
                <c:pt idx="16">
                  <c:v>754810870.62000024</c:v>
                </c:pt>
                <c:pt idx="17">
                  <c:v>668084716.99000025</c:v>
                </c:pt>
                <c:pt idx="18">
                  <c:v>542080202.92000008</c:v>
                </c:pt>
                <c:pt idx="19">
                  <c:v>603494741.59999955</c:v>
                </c:pt>
                <c:pt idx="20">
                  <c:v>597287360.71999979</c:v>
                </c:pt>
                <c:pt idx="21">
                  <c:v>562780209.35000014</c:v>
                </c:pt>
                <c:pt idx="22">
                  <c:v>684158200.68000007</c:v>
                </c:pt>
                <c:pt idx="23">
                  <c:v>832322985.99000001</c:v>
                </c:pt>
                <c:pt idx="24">
                  <c:v>843606504.87000012</c:v>
                </c:pt>
                <c:pt idx="25">
                  <c:v>761270883.92999995</c:v>
                </c:pt>
                <c:pt idx="26">
                  <c:v>779173830.72999978</c:v>
                </c:pt>
                <c:pt idx="27">
                  <c:v>797832962.2099998</c:v>
                </c:pt>
                <c:pt idx="28">
                  <c:v>677367582.99000037</c:v>
                </c:pt>
                <c:pt idx="29">
                  <c:v>780762189.00999939</c:v>
                </c:pt>
                <c:pt idx="30">
                  <c:v>731284734.13999987</c:v>
                </c:pt>
                <c:pt idx="31">
                  <c:v>737287232.10000074</c:v>
                </c:pt>
                <c:pt idx="32">
                  <c:v>650895829.4000001</c:v>
                </c:pt>
                <c:pt idx="33">
                  <c:v>640639696.46999991</c:v>
                </c:pt>
                <c:pt idx="34">
                  <c:v>635953082.43000007</c:v>
                </c:pt>
                <c:pt idx="35">
                  <c:v>680336108.62999988</c:v>
                </c:pt>
                <c:pt idx="36">
                  <c:v>754117398.41000009</c:v>
                </c:pt>
                <c:pt idx="37">
                  <c:v>826014326.4799999</c:v>
                </c:pt>
                <c:pt idx="38">
                  <c:v>855005846.81999981</c:v>
                </c:pt>
                <c:pt idx="39">
                  <c:v>641448613.6500001</c:v>
                </c:pt>
                <c:pt idx="40">
                  <c:v>592113122.38999999</c:v>
                </c:pt>
                <c:pt idx="41">
                  <c:v>610607523.82000017</c:v>
                </c:pt>
                <c:pt idx="42">
                  <c:v>542586078.17000031</c:v>
                </c:pt>
                <c:pt idx="43">
                  <c:v>512693068.82999998</c:v>
                </c:pt>
                <c:pt idx="44">
                  <c:v>449208876.75999975</c:v>
                </c:pt>
                <c:pt idx="45">
                  <c:v>470850360.17000026</c:v>
                </c:pt>
                <c:pt idx="46">
                  <c:v>503122371.06000018</c:v>
                </c:pt>
                <c:pt idx="47">
                  <c:v>521790058.19999993</c:v>
                </c:pt>
                <c:pt idx="48">
                  <c:v>469232282.36999995</c:v>
                </c:pt>
                <c:pt idx="49">
                  <c:v>453804701.11999995</c:v>
                </c:pt>
                <c:pt idx="50">
                  <c:v>518506381.21000022</c:v>
                </c:pt>
                <c:pt idx="51">
                  <c:v>495282759.57999974</c:v>
                </c:pt>
                <c:pt idx="52">
                  <c:v>489551144.01000005</c:v>
                </c:pt>
                <c:pt idx="53">
                  <c:v>481899597.37</c:v>
                </c:pt>
                <c:pt idx="54">
                  <c:v>546300701.86000001</c:v>
                </c:pt>
                <c:pt idx="55">
                  <c:v>459870460.04999983</c:v>
                </c:pt>
                <c:pt idx="56">
                  <c:v>455194441.05000001</c:v>
                </c:pt>
                <c:pt idx="57">
                  <c:v>443169351.01000011</c:v>
                </c:pt>
                <c:pt idx="58">
                  <c:v>370501450.1699999</c:v>
                </c:pt>
                <c:pt idx="59">
                  <c:v>349428950.38999981</c:v>
                </c:pt>
                <c:pt idx="60">
                  <c:v>319629254.17999983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B4A-4CB1-9C43-CE0C8A48A9EE}"/>
            </c:ext>
          </c:extLst>
        </c:ser>
        <c:ser>
          <c:idx val="3"/>
          <c:order val="3"/>
          <c:tx>
            <c:strRef>
              <c:f>Sheet1!$F$1</c:f>
              <c:strCache>
                <c:ptCount val="1"/>
                <c:pt idx="0">
                  <c:v> DISCRETIONARY COLLATERAL </c:v>
                </c:pt>
              </c:strCache>
            </c:strRef>
          </c:tx>
          <c:spPr>
            <a:solidFill>
              <a:srgbClr val="33BED2"/>
            </a:solidFill>
            <a:ln>
              <a:noFill/>
            </a:ln>
            <a:effectLst/>
          </c:spPr>
          <c:cat>
            <c:numRef>
              <c:f>Sheet1!$A$2:$A$63</c:f>
              <c:numCache>
                <c:formatCode>[$-409]mm/dd/yyyy</c:formatCode>
                <c:ptCount val="62"/>
                <c:pt idx="0">
                  <c:v>45139</c:v>
                </c:pt>
                <c:pt idx="1">
                  <c:v>45140</c:v>
                </c:pt>
                <c:pt idx="2">
                  <c:v>45141</c:v>
                </c:pt>
                <c:pt idx="3">
                  <c:v>45142</c:v>
                </c:pt>
                <c:pt idx="4">
                  <c:v>45143</c:v>
                </c:pt>
                <c:pt idx="5">
                  <c:v>45144</c:v>
                </c:pt>
                <c:pt idx="6">
                  <c:v>45145</c:v>
                </c:pt>
                <c:pt idx="7">
                  <c:v>45146</c:v>
                </c:pt>
                <c:pt idx="8">
                  <c:v>45147</c:v>
                </c:pt>
                <c:pt idx="9">
                  <c:v>45148</c:v>
                </c:pt>
                <c:pt idx="10">
                  <c:v>45149</c:v>
                </c:pt>
                <c:pt idx="11">
                  <c:v>45150</c:v>
                </c:pt>
                <c:pt idx="12">
                  <c:v>45151</c:v>
                </c:pt>
                <c:pt idx="13">
                  <c:v>45152</c:v>
                </c:pt>
                <c:pt idx="14">
                  <c:v>45153</c:v>
                </c:pt>
                <c:pt idx="15">
                  <c:v>45154</c:v>
                </c:pt>
                <c:pt idx="16">
                  <c:v>45155</c:v>
                </c:pt>
                <c:pt idx="17">
                  <c:v>45156</c:v>
                </c:pt>
                <c:pt idx="18">
                  <c:v>45157</c:v>
                </c:pt>
                <c:pt idx="19">
                  <c:v>45158</c:v>
                </c:pt>
                <c:pt idx="20">
                  <c:v>45159</c:v>
                </c:pt>
                <c:pt idx="21">
                  <c:v>45160</c:v>
                </c:pt>
                <c:pt idx="22">
                  <c:v>45161</c:v>
                </c:pt>
                <c:pt idx="23">
                  <c:v>45162</c:v>
                </c:pt>
                <c:pt idx="24">
                  <c:v>45163</c:v>
                </c:pt>
                <c:pt idx="25">
                  <c:v>45164</c:v>
                </c:pt>
                <c:pt idx="26">
                  <c:v>45165</c:v>
                </c:pt>
                <c:pt idx="27">
                  <c:v>45166</c:v>
                </c:pt>
                <c:pt idx="28">
                  <c:v>45167</c:v>
                </c:pt>
                <c:pt idx="29">
                  <c:v>45168</c:v>
                </c:pt>
                <c:pt idx="30">
                  <c:v>45169</c:v>
                </c:pt>
                <c:pt idx="31">
                  <c:v>45170</c:v>
                </c:pt>
                <c:pt idx="32">
                  <c:v>45171</c:v>
                </c:pt>
                <c:pt idx="33">
                  <c:v>45172</c:v>
                </c:pt>
                <c:pt idx="34">
                  <c:v>45173</c:v>
                </c:pt>
                <c:pt idx="35">
                  <c:v>45174</c:v>
                </c:pt>
                <c:pt idx="36">
                  <c:v>45175</c:v>
                </c:pt>
                <c:pt idx="37">
                  <c:v>45176</c:v>
                </c:pt>
                <c:pt idx="38">
                  <c:v>45177</c:v>
                </c:pt>
                <c:pt idx="39">
                  <c:v>45178</c:v>
                </c:pt>
                <c:pt idx="40">
                  <c:v>45179</c:v>
                </c:pt>
                <c:pt idx="41">
                  <c:v>45180</c:v>
                </c:pt>
                <c:pt idx="42">
                  <c:v>45181</c:v>
                </c:pt>
                <c:pt idx="43">
                  <c:v>45182</c:v>
                </c:pt>
                <c:pt idx="44">
                  <c:v>45183</c:v>
                </c:pt>
                <c:pt idx="45">
                  <c:v>45184</c:v>
                </c:pt>
                <c:pt idx="46">
                  <c:v>45185</c:v>
                </c:pt>
                <c:pt idx="47">
                  <c:v>45186</c:v>
                </c:pt>
                <c:pt idx="48">
                  <c:v>45187</c:v>
                </c:pt>
                <c:pt idx="49">
                  <c:v>45188</c:v>
                </c:pt>
                <c:pt idx="50">
                  <c:v>45189</c:v>
                </c:pt>
                <c:pt idx="51">
                  <c:v>45190</c:v>
                </c:pt>
                <c:pt idx="52">
                  <c:v>45191</c:v>
                </c:pt>
                <c:pt idx="53">
                  <c:v>45192</c:v>
                </c:pt>
                <c:pt idx="54">
                  <c:v>45193</c:v>
                </c:pt>
                <c:pt idx="55">
                  <c:v>45194</c:v>
                </c:pt>
                <c:pt idx="56">
                  <c:v>45195</c:v>
                </c:pt>
                <c:pt idx="57">
                  <c:v>45196</c:v>
                </c:pt>
                <c:pt idx="58">
                  <c:v>45197</c:v>
                </c:pt>
                <c:pt idx="59">
                  <c:v>45198</c:v>
                </c:pt>
                <c:pt idx="60">
                  <c:v>45199</c:v>
                </c:pt>
              </c:numCache>
            </c:numRef>
          </c:cat>
          <c:val>
            <c:numRef>
              <c:f>Sheet1!$F$2:$F$63</c:f>
              <c:numCache>
                <c:formatCode>_(* #,##0_);_(* \(#,##0\);_(* "-"??_);_(@_)</c:formatCode>
                <c:ptCount val="62"/>
                <c:pt idx="0">
                  <c:v>4018936305.3799992</c:v>
                </c:pt>
                <c:pt idx="1">
                  <c:v>3847018036.0600004</c:v>
                </c:pt>
                <c:pt idx="2">
                  <c:v>3905370569.0299993</c:v>
                </c:pt>
                <c:pt idx="3">
                  <c:v>5055654439.9799995</c:v>
                </c:pt>
                <c:pt idx="4">
                  <c:v>4365752443.2600002</c:v>
                </c:pt>
                <c:pt idx="5">
                  <c:v>4109253496.5299988</c:v>
                </c:pt>
                <c:pt idx="6">
                  <c:v>4778336937.2399998</c:v>
                </c:pt>
                <c:pt idx="7">
                  <c:v>4680179350.2299986</c:v>
                </c:pt>
                <c:pt idx="8">
                  <c:v>4508235974.0100002</c:v>
                </c:pt>
                <c:pt idx="9">
                  <c:v>5115190163.3999996</c:v>
                </c:pt>
                <c:pt idx="10">
                  <c:v>5575381695.0400009</c:v>
                </c:pt>
                <c:pt idx="11">
                  <c:v>4853560285.6599998</c:v>
                </c:pt>
                <c:pt idx="12">
                  <c:v>4871288775.2699995</c:v>
                </c:pt>
                <c:pt idx="13">
                  <c:v>4819468424.5700006</c:v>
                </c:pt>
                <c:pt idx="14">
                  <c:v>5551454694.6199999</c:v>
                </c:pt>
                <c:pt idx="15">
                  <c:v>6344885342.8900003</c:v>
                </c:pt>
                <c:pt idx="16">
                  <c:v>5006864488.0800009</c:v>
                </c:pt>
                <c:pt idx="17">
                  <c:v>5245731526.2000008</c:v>
                </c:pt>
                <c:pt idx="18">
                  <c:v>5404978770.3699999</c:v>
                </c:pt>
                <c:pt idx="19">
                  <c:v>5352594230.2900009</c:v>
                </c:pt>
                <c:pt idx="20">
                  <c:v>5573211071.7699986</c:v>
                </c:pt>
                <c:pt idx="21">
                  <c:v>4290213222.2399998</c:v>
                </c:pt>
                <c:pt idx="22">
                  <c:v>4880882238.0099993</c:v>
                </c:pt>
                <c:pt idx="23">
                  <c:v>4664446726.1999998</c:v>
                </c:pt>
                <c:pt idx="24">
                  <c:v>4857245334.2200003</c:v>
                </c:pt>
                <c:pt idx="25">
                  <c:v>5338279132.7599993</c:v>
                </c:pt>
                <c:pt idx="26">
                  <c:v>5342396536.5600004</c:v>
                </c:pt>
                <c:pt idx="27">
                  <c:v>5213445662.2799997</c:v>
                </c:pt>
                <c:pt idx="28">
                  <c:v>5045090744.3999996</c:v>
                </c:pt>
                <c:pt idx="29">
                  <c:v>4658331061.9800014</c:v>
                </c:pt>
                <c:pt idx="30">
                  <c:v>4946713020.5499992</c:v>
                </c:pt>
                <c:pt idx="31">
                  <c:v>5872003422.0099907</c:v>
                </c:pt>
                <c:pt idx="32">
                  <c:v>6202294698.1300011</c:v>
                </c:pt>
                <c:pt idx="33">
                  <c:v>6337319183.21</c:v>
                </c:pt>
                <c:pt idx="34">
                  <c:v>6365213817.0599995</c:v>
                </c:pt>
                <c:pt idx="35">
                  <c:v>6117089095.1400108</c:v>
                </c:pt>
                <c:pt idx="36">
                  <c:v>5750664476.2700005</c:v>
                </c:pt>
                <c:pt idx="37">
                  <c:v>5355431249.9500008</c:v>
                </c:pt>
                <c:pt idx="38">
                  <c:v>5245631945.1100111</c:v>
                </c:pt>
                <c:pt idx="39">
                  <c:v>5294676300.2999992</c:v>
                </c:pt>
                <c:pt idx="40">
                  <c:v>5337364749.5300112</c:v>
                </c:pt>
                <c:pt idx="41">
                  <c:v>5061033788.0299988</c:v>
                </c:pt>
                <c:pt idx="42">
                  <c:v>5094747544.6100101</c:v>
                </c:pt>
                <c:pt idx="43">
                  <c:v>5455145836.1599998</c:v>
                </c:pt>
                <c:pt idx="44">
                  <c:v>5380097145.7000103</c:v>
                </c:pt>
                <c:pt idx="45">
                  <c:v>5141784270.2200108</c:v>
                </c:pt>
                <c:pt idx="46">
                  <c:v>5157774739.0000105</c:v>
                </c:pt>
                <c:pt idx="47">
                  <c:v>5135516253.5800104</c:v>
                </c:pt>
                <c:pt idx="48">
                  <c:v>5050289261.21</c:v>
                </c:pt>
                <c:pt idx="49">
                  <c:v>4817298176.23001</c:v>
                </c:pt>
                <c:pt idx="50">
                  <c:v>4465390971.4000006</c:v>
                </c:pt>
                <c:pt idx="51">
                  <c:v>3637383119.1699996</c:v>
                </c:pt>
                <c:pt idx="52">
                  <c:v>4485110398.9100094</c:v>
                </c:pt>
                <c:pt idx="53">
                  <c:v>4405549594.3199997</c:v>
                </c:pt>
                <c:pt idx="54">
                  <c:v>4330689071.4200001</c:v>
                </c:pt>
                <c:pt idx="55">
                  <c:v>4436404681.46</c:v>
                </c:pt>
                <c:pt idx="56">
                  <c:v>4278890112.1899996</c:v>
                </c:pt>
                <c:pt idx="57">
                  <c:v>3924222360.6400089</c:v>
                </c:pt>
                <c:pt idx="58">
                  <c:v>3868964114.5500088</c:v>
                </c:pt>
                <c:pt idx="59">
                  <c:v>4415504712.6499996</c:v>
                </c:pt>
                <c:pt idx="60">
                  <c:v>4811673699.6899986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B4A-4CB1-9C43-CE0C8A48A9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357326303"/>
        <c:axId val="1357331295"/>
      </c:areaChart>
      <c:dateAx>
        <c:axId val="1357326303"/>
        <c:scaling>
          <c:orientation val="minMax"/>
        </c:scaling>
        <c:delete val="0"/>
        <c:axPos val="b"/>
        <c:numFmt formatCode="m/d;@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4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57331295"/>
        <c:crosses val="autoZero"/>
        <c:auto val="1"/>
        <c:lblOffset val="100"/>
        <c:baseTimeUnit val="days"/>
      </c:dateAx>
      <c:valAx>
        <c:axId val="135733129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57326303"/>
        <c:crosses val="autoZero"/>
        <c:crossBetween val="midCat"/>
        <c:dispUnits>
          <c:builtInUnit val="millions"/>
          <c:dispUnitsLbl>
            <c:layout>
              <c:manualLayout>
                <c:xMode val="edge"/>
                <c:yMode val="edge"/>
                <c:x val="1.1973063748387384E-2"/>
                <c:y val="0.37420985623065767"/>
              </c:manualLayout>
            </c:layout>
            <c:tx>
              <c:rich>
                <a:bodyPr rot="-5400000" spcFirstLastPara="1" vertOverflow="ellipsis" vert="horz" wrap="square" anchor="ctr" anchorCtr="1"/>
                <a:lstStyle/>
                <a:p>
                  <a:pPr>
                    <a:defRPr sz="100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r>
                    <a:rPr lang="en-US"/>
                    <a:t>Millions in $</a:t>
                  </a:r>
                </a:p>
              </c:rich>
            </c:tx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</c:dispUnitsLbl>
        </c:dispUnits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5C47D-1CE2-413C-A42F-8013714F2F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F07C4D-CD50-4CA7-9D6D-C74188DC99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C129DF-DA0A-40DD-8EDE-43AD685CB7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D4F99-19F7-4184-8A3F-7D883BAD107F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05FF23-8721-4E50-9DB4-20ED06D5A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ADB3B2-2A1F-44BC-9111-A1D27F52FB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BDD67-18CD-4D29-9232-B4C42101E4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76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61E69-42CD-471D-A39A-834B27B9F1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33CD8B-8404-4BB7-96C6-40E36052F9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FA3DC2-DB8D-4909-A2E2-74461866D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D4F99-19F7-4184-8A3F-7D883BAD107F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96C78D-DAB0-4909-8606-E3266B8E03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DC8A75-AFEC-4D12-AE5F-9D8A48AAC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BDD67-18CD-4D29-9232-B4C42101E4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302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4276F8D-2037-47E3-A74E-9F58D57FA9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CD6158-56FA-4493-85BC-EDAE355B8A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6CF1E7-CAA8-45D4-9B3A-CA9237B6EF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D4F99-19F7-4184-8A3F-7D883BAD107F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1CAD08-FCEF-4563-88A3-581A8F5C6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C526FC-3564-4B0B-8D72-A68AF20C3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BDD67-18CD-4D29-9232-B4C42101E4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04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692DCE-F78D-4EC9-ABAB-28F5A10ABE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1100DF-D0D1-4870-8CC2-79C1063762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716D3A-2552-4982-87E0-6AC0BE19A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D4F99-19F7-4184-8A3F-7D883BAD107F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CEE84A-E2E9-40A8-9FDB-90A5D9F0F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7B279D-5085-42A1-856E-63D32778F2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BDD67-18CD-4D29-9232-B4C42101E4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040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ACF7CC-4CD2-4B1C-8453-7BEE19D197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6D56FC-1A31-4323-8F73-C89060302D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3BD6E0-1DFB-4B60-A053-A170DF8B7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D4F99-19F7-4184-8A3F-7D883BAD107F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A3AD3E-67D1-455F-BAD9-D7DA783A0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70BC51-D5C9-4B30-95CA-EAA0499CB0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BDD67-18CD-4D29-9232-B4C42101E4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335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8F7D2C-6F0C-4A8F-8CD6-1C89C10EFF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46E5BE-69D6-4DBC-A6B8-4D26A3214B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72FF47-CC70-454A-9EEB-76C9F6F482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1112FC-912B-47EE-AB68-C65BADCC4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D4F99-19F7-4184-8A3F-7D883BAD107F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EF5D72-9E90-4871-B27B-DB93FD2AE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1BC402-678A-4537-B63D-33B3B3EF5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BDD67-18CD-4D29-9232-B4C42101E4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0104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F06BDB-20CF-41C9-8C2E-E7984E47F6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4CBE24-03BD-401E-AF3A-0EE17F0305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9F3812-3F85-42D9-B48C-860D5CE524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6F3F69C-BC30-4D1A-BD5F-A02331E566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9B5E5BE-B11C-4EF7-BF12-344BE0C116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4312F1B-DDB6-47D7-9555-F899EA1B0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D4F99-19F7-4184-8A3F-7D883BAD107F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2FDB4BD-54B7-414D-8D5D-4C6F1482C5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B73657D-6647-4119-B3E0-ED7719D0B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BDD67-18CD-4D29-9232-B4C42101E4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345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746D78-0C5D-436E-8219-CDECD9AA93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ABE3232-DE48-4131-9CF3-F43D8AFBFD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D4F99-19F7-4184-8A3F-7D883BAD107F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7B1F46-0693-49A5-804C-09C59CF84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6DF0D1-E545-41C5-A2AA-1DCE3FCC60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BDD67-18CD-4D29-9232-B4C42101E4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3150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F335D95-6F31-416C-B0E4-CFEB563D36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D4F99-19F7-4184-8A3F-7D883BAD107F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7F940D4-DA7E-4AC1-93C7-03A3C96398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7B732E-5E4D-41F4-A80A-60C86E08D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BDD67-18CD-4D29-9232-B4C42101E4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9075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D0511-6355-491A-9294-E83850FAB9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60C296-91D3-4B69-9911-4CA851AC6B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57B1D9-CB14-4619-9781-70C316F9EB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03FE32-930F-4B4E-8BFC-F7857599B6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D4F99-19F7-4184-8A3F-7D883BAD107F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F6187B-0564-4277-9C02-75884F059B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848283-9961-4E4A-91E5-99EA941C3F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BDD67-18CD-4D29-9232-B4C42101E4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791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F3C3FF-D6EE-4B9F-8657-B9AB324AAF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8446719-2938-426F-AE45-7A3751F3EA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0DB69C-35A0-4C97-A518-A33EA665E4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BC9F4C-0612-4E19-BE76-9BADA7BF75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D4F99-19F7-4184-8A3F-7D883BAD107F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AB30CC-324D-4DAF-97B6-3F518EFD7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118BE4-61DF-44F6-8ABC-FE001CAEED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BDD67-18CD-4D29-9232-B4C42101E4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962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35C4691-FAB5-44C7-991C-E554C5C1B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C4B742-645D-46C5-A3C8-66AD51BDF5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A9D426-6B3B-4947-A9ED-9A343CBB71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D4F99-19F7-4184-8A3F-7D883BAD107F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DEB096-3D66-4D48-8EF0-DDBFA0C522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1052A1-BA78-4A43-BE55-81E1FB45DC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BBDD67-18CD-4D29-9232-B4C42101E4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9877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1600200"/>
            <a:ext cx="7772400" cy="1676400"/>
          </a:xfrm>
        </p:spPr>
        <p:txBody>
          <a:bodyPr>
            <a:noAutofit/>
          </a:bodyPr>
          <a:lstStyle/>
          <a:p>
            <a:r>
              <a:rPr lang="en-US" sz="3600" b="1" dirty="0">
                <a:latin typeface="+mn-lt"/>
              </a:rPr>
              <a:t>Credit Finance Sub Group update to the Technical Advisory Committee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09404" y="5181600"/>
            <a:ext cx="6400800" cy="685800"/>
          </a:xfrm>
        </p:spPr>
        <p:txBody>
          <a:bodyPr>
            <a:normAutofit/>
          </a:bodyPr>
          <a:lstStyle/>
          <a:p>
            <a:r>
              <a:rPr lang="en-US" dirty="0"/>
              <a:t>24 October 2023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566604" y="3962401"/>
            <a:ext cx="548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 </a:t>
            </a:r>
            <a:r>
              <a:rPr lang="en-US" b="1" dirty="0"/>
              <a:t>Brenden Sager, Austin Energy, Chair</a:t>
            </a:r>
          </a:p>
          <a:p>
            <a:pPr algn="ctr"/>
            <a:r>
              <a:rPr lang="en-US" b="1" dirty="0"/>
              <a:t>Loretto Martin, NRG, Vice Chair</a:t>
            </a:r>
          </a:p>
        </p:txBody>
      </p:sp>
    </p:spTree>
    <p:extLst>
      <p:ext uri="{BB962C8B-B14F-4D97-AF65-F5344CB8AC3E}">
        <p14:creationId xmlns:p14="http://schemas.microsoft.com/office/powerpoint/2010/main" val="33294299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463115-A32D-4B9A-B2FF-012E962713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923166" cy="1325563"/>
          </a:xfrm>
        </p:spPr>
        <p:txBody>
          <a:bodyPr/>
          <a:lstStyle/>
          <a:p>
            <a:pPr algn="ctr"/>
            <a:r>
              <a:rPr lang="en-US" sz="4400" dirty="0">
                <a:cs typeface="Times New Roman" panose="02020603050405020304" pitchFamily="18" charset="0"/>
              </a:rPr>
              <a:t>Discretionary Collateral </a:t>
            </a:r>
            <a:r>
              <a:rPr lang="en-US" dirty="0">
                <a:cs typeface="Times New Roman" panose="02020603050405020304" pitchFamily="18" charset="0"/>
              </a:rPr>
              <a:t>Aug-Sept </a:t>
            </a:r>
            <a:r>
              <a:rPr lang="en-US" sz="4400" dirty="0">
                <a:cs typeface="Times New Roman" panose="02020603050405020304" pitchFamily="18" charset="0"/>
              </a:rPr>
              <a:t>2023</a:t>
            </a:r>
            <a:endParaRPr lang="en-US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A35785B5-5404-00F6-8150-D4D3A19F30B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180583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944851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0">
            <a:extLst>
              <a:ext uri="{FF2B5EF4-FFF2-40B4-BE49-F238E27FC236}">
                <a16:creationId xmlns:a16="http://schemas.microsoft.com/office/drawing/2014/main" id="{E91DC736-0EF8-4F87-9146-EBF1D2EE4D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4" descr="Question marks in a line and one question mark is lit">
            <a:extLst>
              <a:ext uri="{FF2B5EF4-FFF2-40B4-BE49-F238E27FC236}">
                <a16:creationId xmlns:a16="http://schemas.microsoft.com/office/drawing/2014/main" id="{6B2C015A-608E-460E-AEF9-3985F551079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980" r="23298" b="7112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29" name="Rectangle 22">
            <a:extLst>
              <a:ext uri="{FF2B5EF4-FFF2-40B4-BE49-F238E27FC236}">
                <a16:creationId xmlns:a16="http://schemas.microsoft.com/office/drawing/2014/main" id="{097CD68E-23E3-4007-8847-CD0944C4F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9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E6D4A7F-F05A-475E-92CE-D3F0E16C2A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1" y="1122363"/>
            <a:ext cx="4023360" cy="320413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/>
              <a:t>Questions?</a:t>
            </a:r>
          </a:p>
        </p:txBody>
      </p:sp>
      <p:sp>
        <p:nvSpPr>
          <p:cNvPr id="30" name="Rectangle 24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337495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BAEC8F-2D4F-4A40-B1DE-C737D9B7B0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7200" b="1" dirty="0"/>
              <a:t>General Update</a:t>
            </a:r>
            <a:br>
              <a:rPr lang="en-US" sz="4400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FE9BD2-307A-4E7D-A5B1-8A2D4D3A46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19075"/>
            <a:ext cx="10515600" cy="4557888"/>
          </a:xfrm>
        </p:spPr>
        <p:txBody>
          <a:bodyPr>
            <a:noAutofit/>
          </a:bodyPr>
          <a:lstStyle/>
          <a:p>
            <a:pPr lvl="1">
              <a:spcBef>
                <a:spcPts val="0"/>
              </a:spcBef>
              <a:defRPr/>
            </a:pPr>
            <a:r>
              <a:rPr lang="en-US" sz="3200" dirty="0"/>
              <a:t>19 October CFSG meeting</a:t>
            </a:r>
            <a:endParaRPr lang="en-US" sz="3200" dirty="0">
              <a:cs typeface="Arial" panose="020B0604020202020204" pitchFamily="34" charset="0"/>
            </a:endParaRPr>
          </a:p>
          <a:p>
            <a:pPr lvl="1">
              <a:spcBef>
                <a:spcPts val="0"/>
              </a:spcBef>
              <a:defRPr/>
            </a:pPr>
            <a:r>
              <a:rPr lang="en-US" sz="3200" dirty="0"/>
              <a:t>Voting matters</a:t>
            </a:r>
          </a:p>
          <a:p>
            <a:pPr lvl="2">
              <a:spcBef>
                <a:spcPts val="0"/>
              </a:spcBef>
              <a:defRPr/>
            </a:pPr>
            <a:r>
              <a:rPr lang="en-US" sz="2800" dirty="0"/>
              <a:t>Operational NPRR’s without credit impacts</a:t>
            </a:r>
          </a:p>
          <a:p>
            <a:pPr lvl="1">
              <a:spcBef>
                <a:spcPts val="0"/>
              </a:spcBef>
              <a:defRPr/>
            </a:pPr>
            <a:r>
              <a:rPr lang="en-US" sz="3200" dirty="0"/>
              <a:t>Discussion items</a:t>
            </a:r>
          </a:p>
          <a:p>
            <a:pPr lvl="2">
              <a:spcBef>
                <a:spcPts val="0"/>
              </a:spcBef>
              <a:defRPr/>
            </a:pPr>
            <a:r>
              <a:rPr lang="en-US" sz="2800" dirty="0"/>
              <a:t>Update on NPRR1184, NPRR1165, NPRR1175, new invoice report, and NPRR on bank qualifications</a:t>
            </a:r>
          </a:p>
          <a:p>
            <a:pPr lvl="2">
              <a:spcBef>
                <a:spcPts val="0"/>
              </a:spcBef>
              <a:defRPr/>
            </a:pPr>
            <a:r>
              <a:rPr lang="en-US" sz="2800" dirty="0"/>
              <a:t>EAL Change Proposals</a:t>
            </a:r>
          </a:p>
          <a:p>
            <a:pPr lvl="2">
              <a:spcBef>
                <a:spcPts val="0"/>
              </a:spcBef>
              <a:defRPr/>
            </a:pPr>
            <a:r>
              <a:rPr lang="en-US" sz="2800" dirty="0"/>
              <a:t>Subchapter M updates</a:t>
            </a:r>
          </a:p>
          <a:p>
            <a:pPr lvl="1">
              <a:spcBef>
                <a:spcPts val="0"/>
              </a:spcBef>
              <a:defRPr/>
            </a:pPr>
            <a:r>
              <a:rPr lang="en-US" sz="3200" dirty="0"/>
              <a:t>Regular credit exposure updates</a:t>
            </a:r>
          </a:p>
        </p:txBody>
      </p:sp>
    </p:spTree>
    <p:extLst>
      <p:ext uri="{BB962C8B-B14F-4D97-AF65-F5344CB8AC3E}">
        <p14:creationId xmlns:p14="http://schemas.microsoft.com/office/powerpoint/2010/main" val="27126491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9D3362-1899-4EC3-9D1B-D87355DB9F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NPRR Reviewed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2942D8-46C5-494A-A41B-18E9D3AF7D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altLang="en-US" sz="2400" dirty="0">
                <a:solidFill>
                  <a:srgbClr val="000000"/>
                </a:solidFill>
                <a:cs typeface="Calibri" panose="020F0502020204030204" pitchFamily="34" charset="0"/>
              </a:rPr>
              <a:t>NPRR1203, Implementation of Dispatchable Reliability Reserve Service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altLang="en-US" sz="2400" dirty="0">
                <a:solidFill>
                  <a:srgbClr val="000000"/>
                </a:solidFill>
                <a:cs typeface="Calibri" panose="020F0502020204030204" pitchFamily="34" charset="0"/>
              </a:rPr>
              <a:t>NPRR1181, Submission of Seasonal Coal and Lignite Inventory Declaration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altLang="en-US" sz="2400" dirty="0">
                <a:solidFill>
                  <a:srgbClr val="000000"/>
                </a:solidFill>
                <a:cs typeface="Calibri" panose="020F0502020204030204" pitchFamily="34" charset="0"/>
              </a:rPr>
              <a:t>NPRR1201, Limitations on Resettlement Timeline and Default Uplift Exposure Adjustments 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b="1" u="sng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CFSG voted to consider operational without credit implications</a:t>
            </a:r>
          </a:p>
        </p:txBody>
      </p:sp>
    </p:spTree>
    <p:extLst>
      <p:ext uri="{BB962C8B-B14F-4D97-AF65-F5344CB8AC3E}">
        <p14:creationId xmlns:p14="http://schemas.microsoft.com/office/powerpoint/2010/main" val="23609312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F2AAA7-8B13-490E-A894-C9C4F75084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/>
              <a:t>Update on NPRR1184, NPRR1165, NPRR1175,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AB387B-76D6-4BBC-A11E-17A00A5FD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5DDFA0C-4015-8DBB-1F4D-479E6EC8EC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530725"/>
          </a:xfrm>
        </p:spPr>
        <p:txBody>
          <a:bodyPr>
            <a:normAutofit fontScale="47500" lnSpcReduction="20000"/>
          </a:bodyPr>
          <a:lstStyle/>
          <a:p>
            <a:r>
              <a:rPr lang="en-US" sz="4400" b="1" i="1" dirty="0"/>
              <a:t>1175</a:t>
            </a:r>
            <a:r>
              <a:rPr lang="en-US" sz="4400" dirty="0"/>
              <a:t> covers background checks, protected information and establishing/maintaining eligibility in ERCOT. CFSG recommended approval </a:t>
            </a:r>
          </a:p>
          <a:p>
            <a:r>
              <a:rPr lang="en-US" sz="4400" dirty="0"/>
              <a:t>On 10/12/23, the PUCT approved NPRR1175 and accompanying ERCOT Market Impact Statement as presented in Project No. 54445, Review of Rules Adopted by the Independent Organization. </a:t>
            </a:r>
          </a:p>
          <a:p>
            <a:r>
              <a:rPr lang="en-US" sz="4400" b="1" i="1" dirty="0"/>
              <a:t>1165</a:t>
            </a:r>
            <a:r>
              <a:rPr lang="en-US" sz="4400" dirty="0"/>
              <a:t> related to 1112 (elimination of unsecured credit). Credit staff will be communicating on required independent amounts to MP’s. Requirement to keep $5,000 PG until April 1. </a:t>
            </a:r>
          </a:p>
          <a:p>
            <a:r>
              <a:rPr lang="en-US" sz="4400" dirty="0"/>
              <a:t>ERCOT staff has approved and published new forms for Letters of Credit and Surety Bonds</a:t>
            </a:r>
          </a:p>
          <a:p>
            <a:r>
              <a:rPr lang="en-US" sz="4400" dirty="0"/>
              <a:t>On 10/12/23, the PUCT approved NPRR1165 and accompanying ERCOT Market Impact Statement as presented in Project No. 54445, Review of Rules Adopted by the Independent Organization.</a:t>
            </a:r>
          </a:p>
          <a:p>
            <a:r>
              <a:rPr lang="en-US" sz="4400" b="1" i="1" dirty="0"/>
              <a:t>1184</a:t>
            </a:r>
            <a:r>
              <a:rPr lang="en-US" sz="4400" dirty="0"/>
              <a:t> is monthly interest payments to MP’s on cash collateral ERCOT holds. Previously ERCOT paid annually. Expected implementation later 2024.</a:t>
            </a:r>
          </a:p>
          <a:p>
            <a:r>
              <a:rPr lang="en-US" sz="4400" dirty="0"/>
              <a:t>On 10/17/23, the ERCOT Board voted unanimously to recommend approval of NPRR1184 as recommended by TAC in the 9/26/23 TAC Report.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63153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F2AAA7-8B13-490E-A894-C9C4F75084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/>
              <a:t>Update on Invoice Report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AB387B-76D6-4BBC-A11E-17A00A5FD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5DDFA0C-4015-8DBB-1F4D-479E6EC8EC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530725"/>
          </a:xfrm>
        </p:spPr>
        <p:txBody>
          <a:bodyPr>
            <a:normAutofit/>
          </a:bodyPr>
          <a:lstStyle/>
          <a:p>
            <a:r>
              <a:rPr lang="en-US" sz="3600" dirty="0"/>
              <a:t>ERCOT working on impact assessment</a:t>
            </a:r>
          </a:p>
          <a:p>
            <a:r>
              <a:rPr lang="en-US" sz="3600" dirty="0"/>
              <a:t>Will determine timeline and cost</a:t>
            </a:r>
          </a:p>
        </p:txBody>
      </p:sp>
    </p:spTree>
    <p:extLst>
      <p:ext uri="{BB962C8B-B14F-4D97-AF65-F5344CB8AC3E}">
        <p14:creationId xmlns:p14="http://schemas.microsoft.com/office/powerpoint/2010/main" val="28505815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853AD-A990-47D8-8BD8-632A72F9B0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/>
              <a:t>EAL Changes and Analysis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AB3D59-45A9-4A06-8AF4-363FF7BCC7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1963"/>
            <a:ext cx="10515600" cy="4625000"/>
          </a:xfrm>
        </p:spPr>
        <p:txBody>
          <a:bodyPr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DC and Rainbow requested changes to the Estimated Aggregate Liability report that represents parameters defining the CP’s collateral obligation to ERCOT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ERCOT Credit team ran two scenarios (#2 and #3) and presented the preliminary EAL &amp; TPE findings at the September meeting. The respective detailed GAP analysis and Scenarios #1 and #4 will be presented in the future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Scenario 2 involves applying Forward Adjustment Factors against Real Time Liability and removing the “Max” function from the 40 day lookback period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Scenario 3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involves CP-level customized Forward Adjustment Factors based on a ratio of forward and settled prices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Members expressed desire to have settlement from RT and DA combined in the calculation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CFSG will continue to review EAL calculation methodology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28837A-E472-492F-A124-69467B5C0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33776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E5A835-CDFF-4E1F-8CEB-67A17A8D3E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Update on Subchapter M funds</a:t>
            </a:r>
            <a:endParaRPr lang="en-US" sz="4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58874E-5C7B-440B-977E-73147FA0DF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ERCOT sent notice that it was increasing the Total Securitization Default Charge Monthly Amount (TSDCMA) October 13</a:t>
            </a:r>
          </a:p>
          <a:p>
            <a:pPr mar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Deals with timing of true-ups with paying down M with funds from Brazos BK</a:t>
            </a:r>
          </a:p>
          <a:p>
            <a:pPr mar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MP’s have questions on changes to payment amounts which were fallen then increased. Expected to stay around $1.8 million</a:t>
            </a:r>
          </a:p>
          <a:p>
            <a:pPr mar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ERCOT’s priority to pay down debt obligation as soon as possible</a:t>
            </a:r>
          </a:p>
          <a:p>
            <a:pPr mar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table">
            <a:extLst>
              <a:ext uri="{FF2B5EF4-FFF2-40B4-BE49-F238E27FC236}">
                <a16:creationId xmlns:a16="http://schemas.microsoft.com/office/drawing/2014/main" id="{B4D3C5DB-C2E3-ACED-7DF5-14A93E2B0E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4581" y="4556443"/>
            <a:ext cx="8229598" cy="1620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61937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ED38AC-05D9-4176-BBDB-E15B79F146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55639"/>
            <a:ext cx="9144000" cy="735012"/>
          </a:xfrm>
        </p:spPr>
        <p:txBody>
          <a:bodyPr>
            <a:normAutofit fontScale="90000"/>
          </a:bodyPr>
          <a:lstStyle/>
          <a:p>
            <a:r>
              <a:rPr lang="en-US" sz="3600" b="1" dirty="0">
                <a:latin typeface="+mn-lt"/>
                <a:cs typeface="Times New Roman" panose="02020603050405020304" pitchFamily="18" charset="0"/>
              </a:rPr>
              <a:t>Monthly Highlights August 2023 – September 2023</a:t>
            </a:r>
            <a:endParaRPr lang="en-US" sz="36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DCFF607-9103-4ED4-B8CA-ADCE0DAAEF4F}"/>
              </a:ext>
            </a:extLst>
          </p:cNvPr>
          <p:cNvSpPr txBox="1"/>
          <p:nvPr/>
        </p:nvSpPr>
        <p:spPr>
          <a:xfrm>
            <a:off x="563417" y="1638300"/>
            <a:ext cx="11259127" cy="52168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cs typeface="Times New Roman" panose="02020603050405020304" pitchFamily="18" charset="0"/>
              </a:rPr>
              <a:t>Market-wide average Total Potential Exposure (TPE) decreased from $3.66 billion in August 2023 to $2.50 billion in September 2023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cs typeface="Times New Roman" panose="02020603050405020304" pitchFamily="18" charset="0"/>
              </a:rPr>
              <a:t>TPE decreased mainly due to lower Real-Time and Day-Ahead Settlement Point prices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cs typeface="Times New Roman" panose="02020603050405020304" pitchFamily="18" charset="0"/>
              </a:rPr>
              <a:t>Discretionary Collateral is defined as Secured Collateral in excess of TPE,CRR Locked ACL and DAM Exposure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cs typeface="Times New Roman" panose="02020603050405020304" pitchFamily="18" charset="0"/>
              </a:rPr>
              <a:t>Average Discretionary Collateral increased from $4.91 billion in August 2023 to $5.04 billion in September 2023 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cs typeface="Times New Roman" panose="02020603050405020304" pitchFamily="18" charset="0"/>
              </a:rPr>
              <a:t>The increase in Discretionary Collateral is largely due to increase in Secured Collateral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cs typeface="Times New Roman" panose="02020603050405020304" pitchFamily="18" charset="0"/>
              </a:rPr>
              <a:t>No unusual collateral call activity</a:t>
            </a:r>
          </a:p>
        </p:txBody>
      </p:sp>
    </p:spTree>
    <p:extLst>
      <p:ext uri="{BB962C8B-B14F-4D97-AF65-F5344CB8AC3E}">
        <p14:creationId xmlns:p14="http://schemas.microsoft.com/office/powerpoint/2010/main" val="4733038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0C2AA3-8A92-4E93-826D-4991323BF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/>
              <a:t>Available Credit by Type Compared to Total Potential Exposure (TPE) YTD Sept 2023</a:t>
            </a:r>
            <a:endParaRPr lang="en-US" b="1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6D7AFCD-A37C-A300-99B1-693FDDE9FDC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13725" y="1825625"/>
            <a:ext cx="9164550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42050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Metadata/LabelInfo.xml><?xml version="1.0" encoding="utf-8"?>
<clbl:labelList xmlns:clbl="http://schemas.microsoft.com/office/2020/mipLabelMetadata">
  <clbl:label id="{487ff0d5-859f-4698-9b9b-079befd22fd5}" enabled="1" method="Standard" siteId="{482dc10d-9180-4c99-816e-70ee2557afd5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1355</TotalTime>
  <Words>625</Words>
  <Application>Microsoft Office PowerPoint</Application>
  <PresentationFormat>Widescreen</PresentationFormat>
  <Paragraphs>55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Credit Finance Sub Group update to the Technical Advisory Committee</vt:lpstr>
      <vt:lpstr>General Update </vt:lpstr>
      <vt:lpstr>NPRR Reviewed</vt:lpstr>
      <vt:lpstr>Update on NPRR1184, NPRR1165, NPRR1175, </vt:lpstr>
      <vt:lpstr>Update on Invoice Report</vt:lpstr>
      <vt:lpstr>EAL Changes and Analysis</vt:lpstr>
      <vt:lpstr>Update on Subchapter M funds</vt:lpstr>
      <vt:lpstr>Monthly Highlights August 2023 – September 2023</vt:lpstr>
      <vt:lpstr>Available Credit by Type Compared to Total Potential Exposure (TPE) YTD Sept 2023</vt:lpstr>
      <vt:lpstr>Discretionary Collateral Aug-Sept 2023</vt:lpstr>
      <vt:lpstr>Questions?</vt:lpstr>
    </vt:vector>
  </TitlesOfParts>
  <Company>Austin Energy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Another credit calculation adjustment proposal</dc:title>
  <dc:creator>Sager, Brenden</dc:creator>
  <cp:lastModifiedBy>Sager, Brenden</cp:lastModifiedBy>
  <cp:revision>37</cp:revision>
  <dcterms:created xsi:type="dcterms:W3CDTF">2022-08-01T15:23:51Z</dcterms:created>
  <dcterms:modified xsi:type="dcterms:W3CDTF">2023-10-23T19:13:27Z</dcterms:modified>
</cp:coreProperties>
</file>