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35" r:id="rId2"/>
    <p:sldId id="1134" r:id="rId3"/>
    <p:sldId id="1136" r:id="rId4"/>
    <p:sldId id="1130" r:id="rId5"/>
    <p:sldId id="1142" r:id="rId6"/>
    <p:sldId id="1131" r:id="rId7"/>
    <p:sldId id="1140" r:id="rId8"/>
    <p:sldId id="256" r:id="rId9"/>
    <p:sldId id="1132" r:id="rId10"/>
    <p:sldId id="1133" r:id="rId11"/>
    <p:sldId id="114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TPE 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cat>
            <c:numRef>
              <c:f>Sheet1!$A$2:$A$63</c:f>
              <c:numCache>
                <c:formatCode>[$-409]mm/dd/yyyy</c:formatCode>
                <c:ptCount val="62"/>
                <c:pt idx="0">
                  <c:v>45139</c:v>
                </c:pt>
                <c:pt idx="1">
                  <c:v>45140</c:v>
                </c:pt>
                <c:pt idx="2">
                  <c:v>45141</c:v>
                </c:pt>
                <c:pt idx="3">
                  <c:v>45142</c:v>
                </c:pt>
                <c:pt idx="4">
                  <c:v>45143</c:v>
                </c:pt>
                <c:pt idx="5">
                  <c:v>45144</c:v>
                </c:pt>
                <c:pt idx="6">
                  <c:v>45145</c:v>
                </c:pt>
                <c:pt idx="7">
                  <c:v>45146</c:v>
                </c:pt>
                <c:pt idx="8">
                  <c:v>45147</c:v>
                </c:pt>
                <c:pt idx="9">
                  <c:v>45148</c:v>
                </c:pt>
                <c:pt idx="10">
                  <c:v>45149</c:v>
                </c:pt>
                <c:pt idx="11">
                  <c:v>45150</c:v>
                </c:pt>
                <c:pt idx="12">
                  <c:v>45151</c:v>
                </c:pt>
                <c:pt idx="13">
                  <c:v>45152</c:v>
                </c:pt>
                <c:pt idx="14">
                  <c:v>45153</c:v>
                </c:pt>
                <c:pt idx="15">
                  <c:v>45154</c:v>
                </c:pt>
                <c:pt idx="16">
                  <c:v>45155</c:v>
                </c:pt>
                <c:pt idx="17">
                  <c:v>45156</c:v>
                </c:pt>
                <c:pt idx="18">
                  <c:v>45157</c:v>
                </c:pt>
                <c:pt idx="19">
                  <c:v>45158</c:v>
                </c:pt>
                <c:pt idx="20">
                  <c:v>45159</c:v>
                </c:pt>
                <c:pt idx="21">
                  <c:v>45160</c:v>
                </c:pt>
                <c:pt idx="22">
                  <c:v>45161</c:v>
                </c:pt>
                <c:pt idx="23">
                  <c:v>45162</c:v>
                </c:pt>
                <c:pt idx="24">
                  <c:v>45163</c:v>
                </c:pt>
                <c:pt idx="25">
                  <c:v>45164</c:v>
                </c:pt>
                <c:pt idx="26">
                  <c:v>45165</c:v>
                </c:pt>
                <c:pt idx="27">
                  <c:v>45166</c:v>
                </c:pt>
                <c:pt idx="28">
                  <c:v>45167</c:v>
                </c:pt>
                <c:pt idx="29">
                  <c:v>45168</c:v>
                </c:pt>
                <c:pt idx="30">
                  <c:v>45169</c:v>
                </c:pt>
                <c:pt idx="31">
                  <c:v>45170</c:v>
                </c:pt>
                <c:pt idx="32">
                  <c:v>45171</c:v>
                </c:pt>
                <c:pt idx="33">
                  <c:v>45172</c:v>
                </c:pt>
                <c:pt idx="34">
                  <c:v>45173</c:v>
                </c:pt>
                <c:pt idx="35">
                  <c:v>45174</c:v>
                </c:pt>
                <c:pt idx="36">
                  <c:v>45175</c:v>
                </c:pt>
                <c:pt idx="37">
                  <c:v>45176</c:v>
                </c:pt>
                <c:pt idx="38">
                  <c:v>45177</c:v>
                </c:pt>
                <c:pt idx="39">
                  <c:v>45178</c:v>
                </c:pt>
                <c:pt idx="40">
                  <c:v>45179</c:v>
                </c:pt>
                <c:pt idx="41">
                  <c:v>45180</c:v>
                </c:pt>
                <c:pt idx="42">
                  <c:v>45181</c:v>
                </c:pt>
                <c:pt idx="43">
                  <c:v>45182</c:v>
                </c:pt>
                <c:pt idx="44">
                  <c:v>45183</c:v>
                </c:pt>
                <c:pt idx="45">
                  <c:v>45184</c:v>
                </c:pt>
                <c:pt idx="46">
                  <c:v>45185</c:v>
                </c:pt>
                <c:pt idx="47">
                  <c:v>45186</c:v>
                </c:pt>
                <c:pt idx="48">
                  <c:v>45187</c:v>
                </c:pt>
                <c:pt idx="49">
                  <c:v>45188</c:v>
                </c:pt>
                <c:pt idx="50">
                  <c:v>45189</c:v>
                </c:pt>
                <c:pt idx="51">
                  <c:v>45190</c:v>
                </c:pt>
                <c:pt idx="52">
                  <c:v>45191</c:v>
                </c:pt>
                <c:pt idx="53">
                  <c:v>45192</c:v>
                </c:pt>
                <c:pt idx="54">
                  <c:v>45193</c:v>
                </c:pt>
                <c:pt idx="55">
                  <c:v>45194</c:v>
                </c:pt>
                <c:pt idx="56">
                  <c:v>45195</c:v>
                </c:pt>
                <c:pt idx="57">
                  <c:v>45196</c:v>
                </c:pt>
                <c:pt idx="58">
                  <c:v>45197</c:v>
                </c:pt>
                <c:pt idx="59">
                  <c:v>45198</c:v>
                </c:pt>
                <c:pt idx="60">
                  <c:v>45199</c:v>
                </c:pt>
              </c:numCache>
            </c:numRef>
          </c:cat>
          <c:val>
            <c:numRef>
              <c:f>Sheet1!$B$2:$B$63</c:f>
              <c:numCache>
                <c:formatCode>_(* #,##0_);_(* \(#,##0\);_(* "-"??_);_(@_)</c:formatCode>
                <c:ptCount val="62"/>
                <c:pt idx="0">
                  <c:v>2648976775.8000002</c:v>
                </c:pt>
                <c:pt idx="1">
                  <c:v>2992149253</c:v>
                </c:pt>
                <c:pt idx="2">
                  <c:v>3270470994</c:v>
                </c:pt>
                <c:pt idx="3">
                  <c:v>3376285600.1999998</c:v>
                </c:pt>
                <c:pt idx="4">
                  <c:v>4117643958.4000001</c:v>
                </c:pt>
                <c:pt idx="5">
                  <c:v>4168292939.0999999</c:v>
                </c:pt>
                <c:pt idx="6">
                  <c:v>3882352372</c:v>
                </c:pt>
                <c:pt idx="7">
                  <c:v>4751798424.6000004</c:v>
                </c:pt>
                <c:pt idx="8">
                  <c:v>4947937339.1999998</c:v>
                </c:pt>
                <c:pt idx="9">
                  <c:v>4014086022.8000002</c:v>
                </c:pt>
                <c:pt idx="10">
                  <c:v>3945203695.4000001</c:v>
                </c:pt>
                <c:pt idx="11">
                  <c:v>4757393462.8999996</c:v>
                </c:pt>
                <c:pt idx="12">
                  <c:v>4735408789</c:v>
                </c:pt>
                <c:pt idx="13">
                  <c:v>4743093462.8999996</c:v>
                </c:pt>
                <c:pt idx="14">
                  <c:v>4025752506.3000002</c:v>
                </c:pt>
                <c:pt idx="15">
                  <c:v>2902128435</c:v>
                </c:pt>
                <c:pt idx="16">
                  <c:v>2783631190.6999998</c:v>
                </c:pt>
                <c:pt idx="17">
                  <c:v>3005806716.6999998</c:v>
                </c:pt>
                <c:pt idx="18">
                  <c:v>2972563986.5999999</c:v>
                </c:pt>
                <c:pt idx="19">
                  <c:v>2963533988</c:v>
                </c:pt>
                <c:pt idx="20">
                  <c:v>2848470034.0999999</c:v>
                </c:pt>
                <c:pt idx="21">
                  <c:v>4343416304.8000002</c:v>
                </c:pt>
                <c:pt idx="22">
                  <c:v>3841779230.5999999</c:v>
                </c:pt>
                <c:pt idx="23">
                  <c:v>4015133298.0999999</c:v>
                </c:pt>
                <c:pt idx="24">
                  <c:v>3875822419.1999998</c:v>
                </c:pt>
                <c:pt idx="25">
                  <c:v>3477124241.5999999</c:v>
                </c:pt>
                <c:pt idx="26">
                  <c:v>3455103891</c:v>
                </c:pt>
                <c:pt idx="27">
                  <c:v>3320756213.8000002</c:v>
                </c:pt>
                <c:pt idx="28">
                  <c:v>3180308241.0999999</c:v>
                </c:pt>
                <c:pt idx="29">
                  <c:v>3316312661.9000001</c:v>
                </c:pt>
                <c:pt idx="30">
                  <c:v>3017499509.4000001</c:v>
                </c:pt>
                <c:pt idx="31">
                  <c:v>2831831315.8200002</c:v>
                </c:pt>
                <c:pt idx="32">
                  <c:v>2585991442.4000001</c:v>
                </c:pt>
                <c:pt idx="33">
                  <c:v>2461223090.25</c:v>
                </c:pt>
                <c:pt idx="34">
                  <c:v>2437974566.5</c:v>
                </c:pt>
                <c:pt idx="35">
                  <c:v>2357493262.79</c:v>
                </c:pt>
                <c:pt idx="36">
                  <c:v>2344010072.5999999</c:v>
                </c:pt>
                <c:pt idx="37">
                  <c:v>2455630513.0999999</c:v>
                </c:pt>
                <c:pt idx="38">
                  <c:v>2516821482.71</c:v>
                </c:pt>
                <c:pt idx="39">
                  <c:v>2681334360.6900001</c:v>
                </c:pt>
                <c:pt idx="40">
                  <c:v>2687981402.7199998</c:v>
                </c:pt>
                <c:pt idx="41">
                  <c:v>2753432972.5500002</c:v>
                </c:pt>
                <c:pt idx="42">
                  <c:v>2758477074.2399998</c:v>
                </c:pt>
                <c:pt idx="43">
                  <c:v>2437806270.9200001</c:v>
                </c:pt>
                <c:pt idx="44">
                  <c:v>2116967810.77</c:v>
                </c:pt>
                <c:pt idx="45">
                  <c:v>1944266126.54</c:v>
                </c:pt>
                <c:pt idx="46">
                  <c:v>1896003646.8699999</c:v>
                </c:pt>
                <c:pt idx="47">
                  <c:v>1899594445.1500001</c:v>
                </c:pt>
                <c:pt idx="48">
                  <c:v>1932352538.51</c:v>
                </c:pt>
                <c:pt idx="49">
                  <c:v>2060188892.3599999</c:v>
                </c:pt>
                <c:pt idx="50">
                  <c:v>2213321098.54</c:v>
                </c:pt>
                <c:pt idx="51">
                  <c:v>2177681879.3400002</c:v>
                </c:pt>
                <c:pt idx="52">
                  <c:v>2165324007.8600001</c:v>
                </c:pt>
                <c:pt idx="53">
                  <c:v>2252536359.0900002</c:v>
                </c:pt>
                <c:pt idx="54">
                  <c:v>2262995777.5</c:v>
                </c:pt>
                <c:pt idx="55">
                  <c:v>2245355603.29</c:v>
                </c:pt>
                <c:pt idx="56">
                  <c:v>2657541960.1599998</c:v>
                </c:pt>
                <c:pt idx="57">
                  <c:v>3237651016.9400001</c:v>
                </c:pt>
                <c:pt idx="58">
                  <c:v>4068667903.5900002</c:v>
                </c:pt>
                <c:pt idx="59">
                  <c:v>3515753496.2600002</c:v>
                </c:pt>
                <c:pt idx="60">
                  <c:v>3149384205.4299998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4A-4CB1-9C43-CE0C8A48A9EE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 CRR LOCKEDACL </c:v>
                </c:pt>
              </c:strCache>
            </c:strRef>
          </c:tx>
          <c:spPr>
            <a:solidFill>
              <a:srgbClr val="7C858D"/>
            </a:solidFill>
            <a:ln>
              <a:noFill/>
            </a:ln>
            <a:effectLst/>
          </c:spPr>
          <c:cat>
            <c:numRef>
              <c:f>Sheet1!$A$2:$A$63</c:f>
              <c:numCache>
                <c:formatCode>[$-409]mm/dd/yyyy</c:formatCode>
                <c:ptCount val="62"/>
                <c:pt idx="0">
                  <c:v>45139</c:v>
                </c:pt>
                <c:pt idx="1">
                  <c:v>45140</c:v>
                </c:pt>
                <c:pt idx="2">
                  <c:v>45141</c:v>
                </c:pt>
                <c:pt idx="3">
                  <c:v>45142</c:v>
                </c:pt>
                <c:pt idx="4">
                  <c:v>45143</c:v>
                </c:pt>
                <c:pt idx="5">
                  <c:v>45144</c:v>
                </c:pt>
                <c:pt idx="6">
                  <c:v>45145</c:v>
                </c:pt>
                <c:pt idx="7">
                  <c:v>45146</c:v>
                </c:pt>
                <c:pt idx="8">
                  <c:v>45147</c:v>
                </c:pt>
                <c:pt idx="9">
                  <c:v>45148</c:v>
                </c:pt>
                <c:pt idx="10">
                  <c:v>45149</c:v>
                </c:pt>
                <c:pt idx="11">
                  <c:v>45150</c:v>
                </c:pt>
                <c:pt idx="12">
                  <c:v>45151</c:v>
                </c:pt>
                <c:pt idx="13">
                  <c:v>45152</c:v>
                </c:pt>
                <c:pt idx="14">
                  <c:v>45153</c:v>
                </c:pt>
                <c:pt idx="15">
                  <c:v>45154</c:v>
                </c:pt>
                <c:pt idx="16">
                  <c:v>45155</c:v>
                </c:pt>
                <c:pt idx="17">
                  <c:v>45156</c:v>
                </c:pt>
                <c:pt idx="18">
                  <c:v>45157</c:v>
                </c:pt>
                <c:pt idx="19">
                  <c:v>45158</c:v>
                </c:pt>
                <c:pt idx="20">
                  <c:v>45159</c:v>
                </c:pt>
                <c:pt idx="21">
                  <c:v>45160</c:v>
                </c:pt>
                <c:pt idx="22">
                  <c:v>45161</c:v>
                </c:pt>
                <c:pt idx="23">
                  <c:v>45162</c:v>
                </c:pt>
                <c:pt idx="24">
                  <c:v>45163</c:v>
                </c:pt>
                <c:pt idx="25">
                  <c:v>45164</c:v>
                </c:pt>
                <c:pt idx="26">
                  <c:v>45165</c:v>
                </c:pt>
                <c:pt idx="27">
                  <c:v>45166</c:v>
                </c:pt>
                <c:pt idx="28">
                  <c:v>45167</c:v>
                </c:pt>
                <c:pt idx="29">
                  <c:v>45168</c:v>
                </c:pt>
                <c:pt idx="30">
                  <c:v>45169</c:v>
                </c:pt>
                <c:pt idx="31">
                  <c:v>45170</c:v>
                </c:pt>
                <c:pt idx="32">
                  <c:v>45171</c:v>
                </c:pt>
                <c:pt idx="33">
                  <c:v>45172</c:v>
                </c:pt>
                <c:pt idx="34">
                  <c:v>45173</c:v>
                </c:pt>
                <c:pt idx="35">
                  <c:v>45174</c:v>
                </c:pt>
                <c:pt idx="36">
                  <c:v>45175</c:v>
                </c:pt>
                <c:pt idx="37">
                  <c:v>45176</c:v>
                </c:pt>
                <c:pt idx="38">
                  <c:v>45177</c:v>
                </c:pt>
                <c:pt idx="39">
                  <c:v>45178</c:v>
                </c:pt>
                <c:pt idx="40">
                  <c:v>45179</c:v>
                </c:pt>
                <c:pt idx="41">
                  <c:v>45180</c:v>
                </c:pt>
                <c:pt idx="42">
                  <c:v>45181</c:v>
                </c:pt>
                <c:pt idx="43">
                  <c:v>45182</c:v>
                </c:pt>
                <c:pt idx="44">
                  <c:v>45183</c:v>
                </c:pt>
                <c:pt idx="45">
                  <c:v>45184</c:v>
                </c:pt>
                <c:pt idx="46">
                  <c:v>45185</c:v>
                </c:pt>
                <c:pt idx="47">
                  <c:v>45186</c:v>
                </c:pt>
                <c:pt idx="48">
                  <c:v>45187</c:v>
                </c:pt>
                <c:pt idx="49">
                  <c:v>45188</c:v>
                </c:pt>
                <c:pt idx="50">
                  <c:v>45189</c:v>
                </c:pt>
                <c:pt idx="51">
                  <c:v>45190</c:v>
                </c:pt>
                <c:pt idx="52">
                  <c:v>45191</c:v>
                </c:pt>
                <c:pt idx="53">
                  <c:v>45192</c:v>
                </c:pt>
                <c:pt idx="54">
                  <c:v>45193</c:v>
                </c:pt>
                <c:pt idx="55">
                  <c:v>45194</c:v>
                </c:pt>
                <c:pt idx="56">
                  <c:v>45195</c:v>
                </c:pt>
                <c:pt idx="57">
                  <c:v>45196</c:v>
                </c:pt>
                <c:pt idx="58">
                  <c:v>45197</c:v>
                </c:pt>
                <c:pt idx="59">
                  <c:v>45198</c:v>
                </c:pt>
                <c:pt idx="60">
                  <c:v>45199</c:v>
                </c:pt>
              </c:numCache>
            </c:numRef>
          </c:cat>
          <c:val>
            <c:numRef>
              <c:f>Sheet1!$D$2:$D$63</c:f>
              <c:numCache>
                <c:formatCode>_(* #,##0_);_(* \(#,##0\);_(* "-"??_);_(@_)</c:formatCode>
                <c:ptCount val="62"/>
                <c:pt idx="0">
                  <c:v>853230769.67999995</c:v>
                </c:pt>
                <c:pt idx="1">
                  <c:v>853230769.67999995</c:v>
                </c:pt>
                <c:pt idx="2">
                  <c:v>853230769.67999995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407798649.02999997</c:v>
                </c:pt>
                <c:pt idx="10">
                  <c:v>349854226.92000002</c:v>
                </c:pt>
                <c:pt idx="11">
                  <c:v>349854226.92000002</c:v>
                </c:pt>
                <c:pt idx="12">
                  <c:v>349854226.92000002</c:v>
                </c:pt>
                <c:pt idx="13">
                  <c:v>349854226.92000002</c:v>
                </c:pt>
                <c:pt idx="14">
                  <c:v>349854226.92000002</c:v>
                </c:pt>
                <c:pt idx="15">
                  <c:v>349854226.92000002</c:v>
                </c:pt>
                <c:pt idx="16">
                  <c:v>1349373607.7</c:v>
                </c:pt>
                <c:pt idx="17">
                  <c:v>783341344.71000004</c:v>
                </c:pt>
                <c:pt idx="18">
                  <c:v>783341344.71000004</c:v>
                </c:pt>
                <c:pt idx="19">
                  <c:v>783341344.71000004</c:v>
                </c:pt>
                <c:pt idx="20">
                  <c:v>783341344.71000004</c:v>
                </c:pt>
                <c:pt idx="21">
                  <c:v>783341344.71000004</c:v>
                </c:pt>
                <c:pt idx="22">
                  <c:v>783341344.71000004</c:v>
                </c:pt>
                <c:pt idx="23">
                  <c:v>783341344.71000004</c:v>
                </c:pt>
                <c:pt idx="24">
                  <c:v>783341344.71000004</c:v>
                </c:pt>
                <c:pt idx="25">
                  <c:v>783341344.71000004</c:v>
                </c:pt>
                <c:pt idx="26">
                  <c:v>783341344.71000004</c:v>
                </c:pt>
                <c:pt idx="27">
                  <c:v>783341344.71000004</c:v>
                </c:pt>
                <c:pt idx="28">
                  <c:v>783341344.71000004</c:v>
                </c:pt>
                <c:pt idx="29">
                  <c:v>783341344.71000004</c:v>
                </c:pt>
                <c:pt idx="30">
                  <c:v>783341344.71000004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467296384.75</c:v>
                </c:pt>
                <c:pt idx="45">
                  <c:v>414566371.51999998</c:v>
                </c:pt>
                <c:pt idx="46">
                  <c:v>414566371.51999998</c:v>
                </c:pt>
                <c:pt idx="47">
                  <c:v>414566371.51999998</c:v>
                </c:pt>
                <c:pt idx="48">
                  <c:v>414566371.51999998</c:v>
                </c:pt>
                <c:pt idx="49">
                  <c:v>414566371.51999998</c:v>
                </c:pt>
                <c:pt idx="50">
                  <c:v>414566371.51999998</c:v>
                </c:pt>
                <c:pt idx="51">
                  <c:v>1412015346.98</c:v>
                </c:pt>
                <c:pt idx="52">
                  <c:v>746823370.25999999</c:v>
                </c:pt>
                <c:pt idx="53">
                  <c:v>746823370.25999999</c:v>
                </c:pt>
                <c:pt idx="54">
                  <c:v>746823370.25999999</c:v>
                </c:pt>
                <c:pt idx="55">
                  <c:v>746823370.25999999</c:v>
                </c:pt>
                <c:pt idx="56">
                  <c:v>746823370.25999999</c:v>
                </c:pt>
                <c:pt idx="57">
                  <c:v>746823370.25999999</c:v>
                </c:pt>
                <c:pt idx="58">
                  <c:v>746823370.25999999</c:v>
                </c:pt>
                <c:pt idx="59">
                  <c:v>746823370.25999999</c:v>
                </c:pt>
                <c:pt idx="60">
                  <c:v>746823370.25999999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4A-4CB1-9C43-CE0C8A48A9EE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 DAM EXPOSURE </c:v>
                </c:pt>
              </c:strCache>
            </c:strRef>
          </c:tx>
          <c:spPr>
            <a:solidFill>
              <a:srgbClr val="335F82"/>
            </a:solidFill>
            <a:ln w="25400">
              <a:noFill/>
            </a:ln>
            <a:effectLst/>
          </c:spPr>
          <c:cat>
            <c:numRef>
              <c:f>Sheet1!$A$2:$A$63</c:f>
              <c:numCache>
                <c:formatCode>[$-409]mm/dd/yyyy</c:formatCode>
                <c:ptCount val="62"/>
                <c:pt idx="0">
                  <c:v>45139</c:v>
                </c:pt>
                <c:pt idx="1">
                  <c:v>45140</c:v>
                </c:pt>
                <c:pt idx="2">
                  <c:v>45141</c:v>
                </c:pt>
                <c:pt idx="3">
                  <c:v>45142</c:v>
                </c:pt>
                <c:pt idx="4">
                  <c:v>45143</c:v>
                </c:pt>
                <c:pt idx="5">
                  <c:v>45144</c:v>
                </c:pt>
                <c:pt idx="6">
                  <c:v>45145</c:v>
                </c:pt>
                <c:pt idx="7">
                  <c:v>45146</c:v>
                </c:pt>
                <c:pt idx="8">
                  <c:v>45147</c:v>
                </c:pt>
                <c:pt idx="9">
                  <c:v>45148</c:v>
                </c:pt>
                <c:pt idx="10">
                  <c:v>45149</c:v>
                </c:pt>
                <c:pt idx="11">
                  <c:v>45150</c:v>
                </c:pt>
                <c:pt idx="12">
                  <c:v>45151</c:v>
                </c:pt>
                <c:pt idx="13">
                  <c:v>45152</c:v>
                </c:pt>
                <c:pt idx="14">
                  <c:v>45153</c:v>
                </c:pt>
                <c:pt idx="15">
                  <c:v>45154</c:v>
                </c:pt>
                <c:pt idx="16">
                  <c:v>45155</c:v>
                </c:pt>
                <c:pt idx="17">
                  <c:v>45156</c:v>
                </c:pt>
                <c:pt idx="18">
                  <c:v>45157</c:v>
                </c:pt>
                <c:pt idx="19">
                  <c:v>45158</c:v>
                </c:pt>
                <c:pt idx="20">
                  <c:v>45159</c:v>
                </c:pt>
                <c:pt idx="21">
                  <c:v>45160</c:v>
                </c:pt>
                <c:pt idx="22">
                  <c:v>45161</c:v>
                </c:pt>
                <c:pt idx="23">
                  <c:v>45162</c:v>
                </c:pt>
                <c:pt idx="24">
                  <c:v>45163</c:v>
                </c:pt>
                <c:pt idx="25">
                  <c:v>45164</c:v>
                </c:pt>
                <c:pt idx="26">
                  <c:v>45165</c:v>
                </c:pt>
                <c:pt idx="27">
                  <c:v>45166</c:v>
                </c:pt>
                <c:pt idx="28">
                  <c:v>45167</c:v>
                </c:pt>
                <c:pt idx="29">
                  <c:v>45168</c:v>
                </c:pt>
                <c:pt idx="30">
                  <c:v>45169</c:v>
                </c:pt>
                <c:pt idx="31">
                  <c:v>45170</c:v>
                </c:pt>
                <c:pt idx="32">
                  <c:v>45171</c:v>
                </c:pt>
                <c:pt idx="33">
                  <c:v>45172</c:v>
                </c:pt>
                <c:pt idx="34">
                  <c:v>45173</c:v>
                </c:pt>
                <c:pt idx="35">
                  <c:v>45174</c:v>
                </c:pt>
                <c:pt idx="36">
                  <c:v>45175</c:v>
                </c:pt>
                <c:pt idx="37">
                  <c:v>45176</c:v>
                </c:pt>
                <c:pt idx="38">
                  <c:v>45177</c:v>
                </c:pt>
                <c:pt idx="39">
                  <c:v>45178</c:v>
                </c:pt>
                <c:pt idx="40">
                  <c:v>45179</c:v>
                </c:pt>
                <c:pt idx="41">
                  <c:v>45180</c:v>
                </c:pt>
                <c:pt idx="42">
                  <c:v>45181</c:v>
                </c:pt>
                <c:pt idx="43">
                  <c:v>45182</c:v>
                </c:pt>
                <c:pt idx="44">
                  <c:v>45183</c:v>
                </c:pt>
                <c:pt idx="45">
                  <c:v>45184</c:v>
                </c:pt>
                <c:pt idx="46">
                  <c:v>45185</c:v>
                </c:pt>
                <c:pt idx="47">
                  <c:v>45186</c:v>
                </c:pt>
                <c:pt idx="48">
                  <c:v>45187</c:v>
                </c:pt>
                <c:pt idx="49">
                  <c:v>45188</c:v>
                </c:pt>
                <c:pt idx="50">
                  <c:v>45189</c:v>
                </c:pt>
                <c:pt idx="51">
                  <c:v>45190</c:v>
                </c:pt>
                <c:pt idx="52">
                  <c:v>45191</c:v>
                </c:pt>
                <c:pt idx="53">
                  <c:v>45192</c:v>
                </c:pt>
                <c:pt idx="54">
                  <c:v>45193</c:v>
                </c:pt>
                <c:pt idx="55">
                  <c:v>45194</c:v>
                </c:pt>
                <c:pt idx="56">
                  <c:v>45195</c:v>
                </c:pt>
                <c:pt idx="57">
                  <c:v>45196</c:v>
                </c:pt>
                <c:pt idx="58">
                  <c:v>45197</c:v>
                </c:pt>
                <c:pt idx="59">
                  <c:v>45198</c:v>
                </c:pt>
                <c:pt idx="60">
                  <c:v>45199</c:v>
                </c:pt>
              </c:numCache>
            </c:numRef>
          </c:cat>
          <c:val>
            <c:numRef>
              <c:f>Sheet1!$E$2:$E$63</c:f>
              <c:numCache>
                <c:formatCode>_(* #,##0_);_(* \(#,##0\);_(* "-"??_);_(@_)</c:formatCode>
                <c:ptCount val="62"/>
                <c:pt idx="0">
                  <c:v>430872402.54000008</c:v>
                </c:pt>
                <c:pt idx="1">
                  <c:v>431843794.36000007</c:v>
                </c:pt>
                <c:pt idx="2">
                  <c:v>452304104.99000007</c:v>
                </c:pt>
                <c:pt idx="3">
                  <c:v>492548783.71999979</c:v>
                </c:pt>
                <c:pt idx="4">
                  <c:v>441092422.24000007</c:v>
                </c:pt>
                <c:pt idx="5">
                  <c:v>646942388.27000034</c:v>
                </c:pt>
                <c:pt idx="6">
                  <c:v>532061158.05999988</c:v>
                </c:pt>
                <c:pt idx="7">
                  <c:v>455235887.96999991</c:v>
                </c:pt>
                <c:pt idx="8">
                  <c:v>538393283.28999984</c:v>
                </c:pt>
                <c:pt idx="9">
                  <c:v>702967095.7700001</c:v>
                </c:pt>
                <c:pt idx="10">
                  <c:v>578567190.63999975</c:v>
                </c:pt>
                <c:pt idx="11">
                  <c:v>488198832.52000016</c:v>
                </c:pt>
                <c:pt idx="12">
                  <c:v>492455016.81000006</c:v>
                </c:pt>
                <c:pt idx="13">
                  <c:v>549964529.6099999</c:v>
                </c:pt>
                <c:pt idx="14">
                  <c:v>655886571.16000021</c:v>
                </c:pt>
                <c:pt idx="15">
                  <c:v>555250221.18999994</c:v>
                </c:pt>
                <c:pt idx="16">
                  <c:v>754810870.62000024</c:v>
                </c:pt>
                <c:pt idx="17">
                  <c:v>668084716.99000025</c:v>
                </c:pt>
                <c:pt idx="18">
                  <c:v>542080202.92000008</c:v>
                </c:pt>
                <c:pt idx="19">
                  <c:v>603494741.59999955</c:v>
                </c:pt>
                <c:pt idx="20">
                  <c:v>597287360.71999979</c:v>
                </c:pt>
                <c:pt idx="21">
                  <c:v>562780209.35000014</c:v>
                </c:pt>
                <c:pt idx="22">
                  <c:v>684158200.68000007</c:v>
                </c:pt>
                <c:pt idx="23">
                  <c:v>832322985.99000001</c:v>
                </c:pt>
                <c:pt idx="24">
                  <c:v>843606504.87000012</c:v>
                </c:pt>
                <c:pt idx="25">
                  <c:v>761270883.92999995</c:v>
                </c:pt>
                <c:pt idx="26">
                  <c:v>779173830.72999978</c:v>
                </c:pt>
                <c:pt idx="27">
                  <c:v>797832962.2099998</c:v>
                </c:pt>
                <c:pt idx="28">
                  <c:v>677367582.99000037</c:v>
                </c:pt>
                <c:pt idx="29">
                  <c:v>780762189.00999939</c:v>
                </c:pt>
                <c:pt idx="30">
                  <c:v>731284734.13999987</c:v>
                </c:pt>
                <c:pt idx="31">
                  <c:v>737287232.10000074</c:v>
                </c:pt>
                <c:pt idx="32">
                  <c:v>650895829.4000001</c:v>
                </c:pt>
                <c:pt idx="33">
                  <c:v>640639696.46999991</c:v>
                </c:pt>
                <c:pt idx="34">
                  <c:v>635953082.43000007</c:v>
                </c:pt>
                <c:pt idx="35">
                  <c:v>680336108.62999988</c:v>
                </c:pt>
                <c:pt idx="36">
                  <c:v>754117398.41000009</c:v>
                </c:pt>
                <c:pt idx="37">
                  <c:v>826014326.4799999</c:v>
                </c:pt>
                <c:pt idx="38">
                  <c:v>855005846.81999981</c:v>
                </c:pt>
                <c:pt idx="39">
                  <c:v>641448613.6500001</c:v>
                </c:pt>
                <c:pt idx="40">
                  <c:v>592113122.38999999</c:v>
                </c:pt>
                <c:pt idx="41">
                  <c:v>610607523.82000017</c:v>
                </c:pt>
                <c:pt idx="42">
                  <c:v>542586078.17000031</c:v>
                </c:pt>
                <c:pt idx="43">
                  <c:v>512693068.82999998</c:v>
                </c:pt>
                <c:pt idx="44">
                  <c:v>449208876.75999975</c:v>
                </c:pt>
                <c:pt idx="45">
                  <c:v>470850360.17000026</c:v>
                </c:pt>
                <c:pt idx="46">
                  <c:v>503122371.06000018</c:v>
                </c:pt>
                <c:pt idx="47">
                  <c:v>521790058.19999993</c:v>
                </c:pt>
                <c:pt idx="48">
                  <c:v>469232282.36999995</c:v>
                </c:pt>
                <c:pt idx="49">
                  <c:v>453804701.11999995</c:v>
                </c:pt>
                <c:pt idx="50">
                  <c:v>518506381.21000022</c:v>
                </c:pt>
                <c:pt idx="51">
                  <c:v>495282759.57999974</c:v>
                </c:pt>
                <c:pt idx="52">
                  <c:v>489551144.01000005</c:v>
                </c:pt>
                <c:pt idx="53">
                  <c:v>481899597.37</c:v>
                </c:pt>
                <c:pt idx="54">
                  <c:v>546300701.86000001</c:v>
                </c:pt>
                <c:pt idx="55">
                  <c:v>459870460.04999983</c:v>
                </c:pt>
                <c:pt idx="56">
                  <c:v>455194441.05000001</c:v>
                </c:pt>
                <c:pt idx="57">
                  <c:v>443169351.01000011</c:v>
                </c:pt>
                <c:pt idx="58">
                  <c:v>370501450.1699999</c:v>
                </c:pt>
                <c:pt idx="59">
                  <c:v>349428950.38999981</c:v>
                </c:pt>
                <c:pt idx="60">
                  <c:v>319629254.17999983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4A-4CB1-9C43-CE0C8A48A9EE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 DISCRETIONARY COLLATERAL </c:v>
                </c:pt>
              </c:strCache>
            </c:strRef>
          </c:tx>
          <c:spPr>
            <a:solidFill>
              <a:srgbClr val="33BED2"/>
            </a:solidFill>
            <a:ln>
              <a:noFill/>
            </a:ln>
            <a:effectLst/>
          </c:spPr>
          <c:cat>
            <c:numRef>
              <c:f>Sheet1!$A$2:$A$63</c:f>
              <c:numCache>
                <c:formatCode>[$-409]mm/dd/yyyy</c:formatCode>
                <c:ptCount val="62"/>
                <c:pt idx="0">
                  <c:v>45139</c:v>
                </c:pt>
                <c:pt idx="1">
                  <c:v>45140</c:v>
                </c:pt>
                <c:pt idx="2">
                  <c:v>45141</c:v>
                </c:pt>
                <c:pt idx="3">
                  <c:v>45142</c:v>
                </c:pt>
                <c:pt idx="4">
                  <c:v>45143</c:v>
                </c:pt>
                <c:pt idx="5">
                  <c:v>45144</c:v>
                </c:pt>
                <c:pt idx="6">
                  <c:v>45145</c:v>
                </c:pt>
                <c:pt idx="7">
                  <c:v>45146</c:v>
                </c:pt>
                <c:pt idx="8">
                  <c:v>45147</c:v>
                </c:pt>
                <c:pt idx="9">
                  <c:v>45148</c:v>
                </c:pt>
                <c:pt idx="10">
                  <c:v>45149</c:v>
                </c:pt>
                <c:pt idx="11">
                  <c:v>45150</c:v>
                </c:pt>
                <c:pt idx="12">
                  <c:v>45151</c:v>
                </c:pt>
                <c:pt idx="13">
                  <c:v>45152</c:v>
                </c:pt>
                <c:pt idx="14">
                  <c:v>45153</c:v>
                </c:pt>
                <c:pt idx="15">
                  <c:v>45154</c:v>
                </c:pt>
                <c:pt idx="16">
                  <c:v>45155</c:v>
                </c:pt>
                <c:pt idx="17">
                  <c:v>45156</c:v>
                </c:pt>
                <c:pt idx="18">
                  <c:v>45157</c:v>
                </c:pt>
                <c:pt idx="19">
                  <c:v>45158</c:v>
                </c:pt>
                <c:pt idx="20">
                  <c:v>45159</c:v>
                </c:pt>
                <c:pt idx="21">
                  <c:v>45160</c:v>
                </c:pt>
                <c:pt idx="22">
                  <c:v>45161</c:v>
                </c:pt>
                <c:pt idx="23">
                  <c:v>45162</c:v>
                </c:pt>
                <c:pt idx="24">
                  <c:v>45163</c:v>
                </c:pt>
                <c:pt idx="25">
                  <c:v>45164</c:v>
                </c:pt>
                <c:pt idx="26">
                  <c:v>45165</c:v>
                </c:pt>
                <c:pt idx="27">
                  <c:v>45166</c:v>
                </c:pt>
                <c:pt idx="28">
                  <c:v>45167</c:v>
                </c:pt>
                <c:pt idx="29">
                  <c:v>45168</c:v>
                </c:pt>
                <c:pt idx="30">
                  <c:v>45169</c:v>
                </c:pt>
                <c:pt idx="31">
                  <c:v>45170</c:v>
                </c:pt>
                <c:pt idx="32">
                  <c:v>45171</c:v>
                </c:pt>
                <c:pt idx="33">
                  <c:v>45172</c:v>
                </c:pt>
                <c:pt idx="34">
                  <c:v>45173</c:v>
                </c:pt>
                <c:pt idx="35">
                  <c:v>45174</c:v>
                </c:pt>
                <c:pt idx="36">
                  <c:v>45175</c:v>
                </c:pt>
                <c:pt idx="37">
                  <c:v>45176</c:v>
                </c:pt>
                <c:pt idx="38">
                  <c:v>45177</c:v>
                </c:pt>
                <c:pt idx="39">
                  <c:v>45178</c:v>
                </c:pt>
                <c:pt idx="40">
                  <c:v>45179</c:v>
                </c:pt>
                <c:pt idx="41">
                  <c:v>45180</c:v>
                </c:pt>
                <c:pt idx="42">
                  <c:v>45181</c:v>
                </c:pt>
                <c:pt idx="43">
                  <c:v>45182</c:v>
                </c:pt>
                <c:pt idx="44">
                  <c:v>45183</c:v>
                </c:pt>
                <c:pt idx="45">
                  <c:v>45184</c:v>
                </c:pt>
                <c:pt idx="46">
                  <c:v>45185</c:v>
                </c:pt>
                <c:pt idx="47">
                  <c:v>45186</c:v>
                </c:pt>
                <c:pt idx="48">
                  <c:v>45187</c:v>
                </c:pt>
                <c:pt idx="49">
                  <c:v>45188</c:v>
                </c:pt>
                <c:pt idx="50">
                  <c:v>45189</c:v>
                </c:pt>
                <c:pt idx="51">
                  <c:v>45190</c:v>
                </c:pt>
                <c:pt idx="52">
                  <c:v>45191</c:v>
                </c:pt>
                <c:pt idx="53">
                  <c:v>45192</c:v>
                </c:pt>
                <c:pt idx="54">
                  <c:v>45193</c:v>
                </c:pt>
                <c:pt idx="55">
                  <c:v>45194</c:v>
                </c:pt>
                <c:pt idx="56">
                  <c:v>45195</c:v>
                </c:pt>
                <c:pt idx="57">
                  <c:v>45196</c:v>
                </c:pt>
                <c:pt idx="58">
                  <c:v>45197</c:v>
                </c:pt>
                <c:pt idx="59">
                  <c:v>45198</c:v>
                </c:pt>
                <c:pt idx="60">
                  <c:v>45199</c:v>
                </c:pt>
              </c:numCache>
            </c:numRef>
          </c:cat>
          <c:val>
            <c:numRef>
              <c:f>Sheet1!$F$2:$F$63</c:f>
              <c:numCache>
                <c:formatCode>_(* #,##0_);_(* \(#,##0\);_(* "-"??_);_(@_)</c:formatCode>
                <c:ptCount val="62"/>
                <c:pt idx="0">
                  <c:v>4018936305.3799992</c:v>
                </c:pt>
                <c:pt idx="1">
                  <c:v>3847018036.0600004</c:v>
                </c:pt>
                <c:pt idx="2">
                  <c:v>3905370569.0299993</c:v>
                </c:pt>
                <c:pt idx="3">
                  <c:v>5055654439.9799995</c:v>
                </c:pt>
                <c:pt idx="4">
                  <c:v>4365752443.2600002</c:v>
                </c:pt>
                <c:pt idx="5">
                  <c:v>4109253496.5299988</c:v>
                </c:pt>
                <c:pt idx="6">
                  <c:v>4778336937.2399998</c:v>
                </c:pt>
                <c:pt idx="7">
                  <c:v>4680179350.2299986</c:v>
                </c:pt>
                <c:pt idx="8">
                  <c:v>4508235974.0100002</c:v>
                </c:pt>
                <c:pt idx="9">
                  <c:v>5115190163.3999996</c:v>
                </c:pt>
                <c:pt idx="10">
                  <c:v>5575381695.0400009</c:v>
                </c:pt>
                <c:pt idx="11">
                  <c:v>4853560285.6599998</c:v>
                </c:pt>
                <c:pt idx="12">
                  <c:v>4871288775.2699995</c:v>
                </c:pt>
                <c:pt idx="13">
                  <c:v>4819468424.5700006</c:v>
                </c:pt>
                <c:pt idx="14">
                  <c:v>5551454694.6199999</c:v>
                </c:pt>
                <c:pt idx="15">
                  <c:v>6344885342.8900003</c:v>
                </c:pt>
                <c:pt idx="16">
                  <c:v>5006864488.0800009</c:v>
                </c:pt>
                <c:pt idx="17">
                  <c:v>5245731526.2000008</c:v>
                </c:pt>
                <c:pt idx="18">
                  <c:v>5404978770.3699999</c:v>
                </c:pt>
                <c:pt idx="19">
                  <c:v>5352594230.2900009</c:v>
                </c:pt>
                <c:pt idx="20">
                  <c:v>5573211071.7699986</c:v>
                </c:pt>
                <c:pt idx="21">
                  <c:v>4290213222.2399998</c:v>
                </c:pt>
                <c:pt idx="22">
                  <c:v>4880882238.0099993</c:v>
                </c:pt>
                <c:pt idx="23">
                  <c:v>4664446726.1999998</c:v>
                </c:pt>
                <c:pt idx="24">
                  <c:v>4857245334.2200003</c:v>
                </c:pt>
                <c:pt idx="25">
                  <c:v>5338279132.7599993</c:v>
                </c:pt>
                <c:pt idx="26">
                  <c:v>5342396536.5600004</c:v>
                </c:pt>
                <c:pt idx="27">
                  <c:v>5213445662.2799997</c:v>
                </c:pt>
                <c:pt idx="28">
                  <c:v>5045090744.3999996</c:v>
                </c:pt>
                <c:pt idx="29">
                  <c:v>4658331061.9800014</c:v>
                </c:pt>
                <c:pt idx="30">
                  <c:v>4946713020.5499992</c:v>
                </c:pt>
                <c:pt idx="31">
                  <c:v>5872003422.0099907</c:v>
                </c:pt>
                <c:pt idx="32">
                  <c:v>6202294698.1300011</c:v>
                </c:pt>
                <c:pt idx="33">
                  <c:v>6337319183.21</c:v>
                </c:pt>
                <c:pt idx="34">
                  <c:v>6365213817.0599995</c:v>
                </c:pt>
                <c:pt idx="35">
                  <c:v>6117089095.1400108</c:v>
                </c:pt>
                <c:pt idx="36">
                  <c:v>5750664476.2700005</c:v>
                </c:pt>
                <c:pt idx="37">
                  <c:v>5355431249.9500008</c:v>
                </c:pt>
                <c:pt idx="38">
                  <c:v>5245631945.1100111</c:v>
                </c:pt>
                <c:pt idx="39">
                  <c:v>5294676300.2999992</c:v>
                </c:pt>
                <c:pt idx="40">
                  <c:v>5337364749.5300112</c:v>
                </c:pt>
                <c:pt idx="41">
                  <c:v>5061033788.0299988</c:v>
                </c:pt>
                <c:pt idx="42">
                  <c:v>5094747544.6100101</c:v>
                </c:pt>
                <c:pt idx="43">
                  <c:v>5455145836.1599998</c:v>
                </c:pt>
                <c:pt idx="44">
                  <c:v>5380097145.7000103</c:v>
                </c:pt>
                <c:pt idx="45">
                  <c:v>5141784270.2200108</c:v>
                </c:pt>
                <c:pt idx="46">
                  <c:v>5157774739.0000105</c:v>
                </c:pt>
                <c:pt idx="47">
                  <c:v>5135516253.5800104</c:v>
                </c:pt>
                <c:pt idx="48">
                  <c:v>5050289261.21</c:v>
                </c:pt>
                <c:pt idx="49">
                  <c:v>4817298176.23001</c:v>
                </c:pt>
                <c:pt idx="50">
                  <c:v>4465390971.4000006</c:v>
                </c:pt>
                <c:pt idx="51">
                  <c:v>3637383119.1699996</c:v>
                </c:pt>
                <c:pt idx="52">
                  <c:v>4485110398.9100094</c:v>
                </c:pt>
                <c:pt idx="53">
                  <c:v>4405549594.3199997</c:v>
                </c:pt>
                <c:pt idx="54">
                  <c:v>4330689071.4200001</c:v>
                </c:pt>
                <c:pt idx="55">
                  <c:v>4436404681.46</c:v>
                </c:pt>
                <c:pt idx="56">
                  <c:v>4278890112.1899996</c:v>
                </c:pt>
                <c:pt idx="57">
                  <c:v>3924222360.6400089</c:v>
                </c:pt>
                <c:pt idx="58">
                  <c:v>3868964114.5500088</c:v>
                </c:pt>
                <c:pt idx="59">
                  <c:v>4415504712.6499996</c:v>
                </c:pt>
                <c:pt idx="60">
                  <c:v>4811673699.6899986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4A-4CB1-9C43-CE0C8A48A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326303"/>
        <c:axId val="1357331295"/>
      </c:areaChart>
      <c:dateAx>
        <c:axId val="1357326303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31295"/>
        <c:crosses val="autoZero"/>
        <c:auto val="1"/>
        <c:lblOffset val="100"/>
        <c:baseTimeUnit val="days"/>
      </c:dateAx>
      <c:valAx>
        <c:axId val="135733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26303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1973063748387384E-2"/>
                <c:y val="0.3742098562306576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Credit Finance Sub Group update to the Technical Advisory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24 October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Loretto Martin, NRG,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3115-A32D-4B9A-B2FF-012E9627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3166" cy="1325563"/>
          </a:xfrm>
        </p:spPr>
        <p:txBody>
          <a:bodyPr/>
          <a:lstStyle/>
          <a:p>
            <a:pPr algn="ctr"/>
            <a:r>
              <a:rPr lang="en-US" sz="4400" dirty="0">
                <a:cs typeface="Times New Roman" panose="02020603050405020304" pitchFamily="18" charset="0"/>
              </a:rPr>
              <a:t>Discretionary Collateral </a:t>
            </a:r>
            <a:r>
              <a:rPr lang="en-US" dirty="0">
                <a:cs typeface="Times New Roman" panose="02020603050405020304" pitchFamily="18" charset="0"/>
              </a:rPr>
              <a:t>Aug-Sept </a:t>
            </a:r>
            <a:r>
              <a:rPr lang="en-US" sz="4400" dirty="0">
                <a:cs typeface="Times New Roman" panose="02020603050405020304" pitchFamily="18" charset="0"/>
              </a:rPr>
              <a:t>2023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35785B5-5404-00F6-8150-D4D3A19F30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8058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48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General Update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075"/>
            <a:ext cx="10515600" cy="4557888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defRPr/>
            </a:pPr>
            <a:r>
              <a:rPr lang="en-US" sz="3200" dirty="0"/>
              <a:t>19 October CFSG meeting</a:t>
            </a:r>
            <a:endParaRPr lang="en-US" sz="32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Voting matters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Operational NPRR’s without credit impacts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Discussion items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Update on NPRR1184, NPRR1165, NPRR1175, new invoice report, and NPRR on bank qualifications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EAL Change Proposals</a:t>
            </a:r>
          </a:p>
          <a:p>
            <a:pPr lvl="2">
              <a:spcBef>
                <a:spcPts val="0"/>
              </a:spcBef>
              <a:defRPr/>
            </a:pPr>
            <a:r>
              <a:rPr lang="en-US" sz="2800" dirty="0"/>
              <a:t>Subchapter M updates</a:t>
            </a: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Regular credit exposure updates</a:t>
            </a:r>
          </a:p>
        </p:txBody>
      </p:sp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362-1899-4EC3-9D1B-D87355DB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NPRR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42D8-46C5-494A-A41B-18E9D3AF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NPRR1203, Implementation of Dispatchable Reliability Reserve Service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NPRR1181, Submission of Seasonal Coal and Lignite Inventory Declaration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en-US" sz="2400" dirty="0">
                <a:solidFill>
                  <a:srgbClr val="000000"/>
                </a:solidFill>
                <a:cs typeface="Calibri" panose="020F0502020204030204" pitchFamily="34" charset="0"/>
              </a:rPr>
              <a:t>NPRR1201, Limitations on Resettlement Timeline and Default Uplift Exposure Adjustments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CFSG voted to consider operational without credit implications</a:t>
            </a:r>
          </a:p>
        </p:txBody>
      </p:sp>
    </p:spTree>
    <p:extLst>
      <p:ext uri="{BB962C8B-B14F-4D97-AF65-F5344CB8AC3E}">
        <p14:creationId xmlns:p14="http://schemas.microsoft.com/office/powerpoint/2010/main" val="236093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Update on NPRR1184, NPRR1165, NPRR1175,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i="1" dirty="0"/>
              <a:t>1175</a:t>
            </a:r>
            <a:r>
              <a:rPr lang="en-US" sz="4400" dirty="0"/>
              <a:t> covers background checks, protected information and establishing/maintaining eligibility in ERCOT. CFSG recommended approval </a:t>
            </a:r>
          </a:p>
          <a:p>
            <a:r>
              <a:rPr lang="en-US" sz="4400" dirty="0"/>
              <a:t>On 10/12/23, the PUCT approved NPRR1175 and accompanying ERCOT Market Impact Statement as presented in Project No. 54445, Review of Rules Adopted by the Independent Organization. </a:t>
            </a:r>
          </a:p>
          <a:p>
            <a:r>
              <a:rPr lang="en-US" sz="4400" b="1" i="1" dirty="0"/>
              <a:t>1165</a:t>
            </a:r>
            <a:r>
              <a:rPr lang="en-US" sz="4400" dirty="0"/>
              <a:t> related to 1112 (elimination of unsecured credit). Credit staff will be communicating on required independent amounts to MP’s. Requirement to keep $5,000 PG until April 1. </a:t>
            </a:r>
          </a:p>
          <a:p>
            <a:r>
              <a:rPr lang="en-US" sz="4400" dirty="0"/>
              <a:t>ERCOT staff has approved and published new forms for Letters of Credit and Surety Bonds</a:t>
            </a:r>
          </a:p>
          <a:p>
            <a:r>
              <a:rPr lang="en-US" sz="4400" dirty="0"/>
              <a:t>On 10/12/23, the PUCT approved NPRR1165 and accompanying ERCOT Market Impact Statement as presented in Project No. 54445, Review of Rules Adopted by the Independent Organization.</a:t>
            </a:r>
          </a:p>
          <a:p>
            <a:r>
              <a:rPr lang="en-US" sz="4400" b="1" i="1" dirty="0"/>
              <a:t>1184</a:t>
            </a:r>
            <a:r>
              <a:rPr lang="en-US" sz="4400" dirty="0"/>
              <a:t> is monthly interest payments to MP’s on cash collateral ERCOT holds. Previously ERCOT paid annually. Expected implementation later 2024.</a:t>
            </a:r>
          </a:p>
          <a:p>
            <a:r>
              <a:rPr lang="en-US" sz="4400" dirty="0"/>
              <a:t>On 10/17/23, the ERCOT Board voted unanimously to recommend approval of NPRR1184 as recommended by TAC in the 9/26/23 TAC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1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Update on Invoice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DDFA0C-4015-8DBB-1F4D-479E6EC8E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r>
              <a:rPr lang="en-US" sz="3600" dirty="0"/>
              <a:t>ERCOT working on impact assessment</a:t>
            </a:r>
          </a:p>
          <a:p>
            <a:r>
              <a:rPr lang="en-US" sz="3600" dirty="0"/>
              <a:t>Will determine timeline and cost</a:t>
            </a:r>
          </a:p>
        </p:txBody>
      </p:sp>
    </p:spTree>
    <p:extLst>
      <p:ext uri="{BB962C8B-B14F-4D97-AF65-F5344CB8AC3E}">
        <p14:creationId xmlns:p14="http://schemas.microsoft.com/office/powerpoint/2010/main" val="28505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53AD-A990-47D8-8BD8-632A72F9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EAL Changes and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3D59-45A9-4A06-8AF4-363FF7BC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625000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 and Rainbow requested changes to the Estimated Aggregate Liability report that represents parameters defining the CP’s collateral obligation to ERCOT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Credit team ran two scenarios (#2 and #3) and presented the preliminary EAL &amp; TPE findings at the September meeting. The respective detailed GAP analysis and Scenarios #1 and #4 will be presented in the future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2 involves applying Forward Adjustment Factors against Real Time Liability and removing the “Max” function from the 40 day lookback period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Scenario 3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involves CP-level customized Forward Adjustment Factors based on a ratio of forward and settled prices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expressed desire to have settlement from RT and DA combined in the calculation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CFSG will continue to review EAL calculation methodology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8837A-E472-492F-A124-69467B5C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7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A835-CDFF-4E1F-8CEB-67A17A8D3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Update on Subchapter M funds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8874E-5C7B-440B-977E-73147FA0D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sent notice that it was increasing the Total Securitization Default Charge Monthly Amount (TSDCMA) October 13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Deals with timing of true-ups with paying down M with funds from Brazos BK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MP’s have questions on changes to payment amounts which were fallen then increased. Expected to stay around $1.8 million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ERCOT’s priority to pay down debt obligation as soon as possible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B4D3C5DB-C2E3-ACED-7DF5-14A93E2B0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581" y="4556443"/>
            <a:ext cx="8229598" cy="162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9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38AC-05D9-4176-BBDB-E15B79F14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5639"/>
            <a:ext cx="9144000" cy="73501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+mn-lt"/>
                <a:cs typeface="Times New Roman" panose="02020603050405020304" pitchFamily="18" charset="0"/>
              </a:rPr>
              <a:t>Monthly Highlights August 2023 – September 2023</a:t>
            </a:r>
            <a:endParaRPr 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FF607-9103-4ED4-B8CA-ADCE0DAAEF4F}"/>
              </a:ext>
            </a:extLst>
          </p:cNvPr>
          <p:cNvSpPr txBox="1"/>
          <p:nvPr/>
        </p:nvSpPr>
        <p:spPr>
          <a:xfrm>
            <a:off x="563417" y="1638300"/>
            <a:ext cx="11259127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Market-wide average Total Potential Exposure (TPE) decreased from $3.66 billion in August 2023 to $2.50 billion in September 2023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TPE decreased mainly due to lower Real-Time and Day-Ahead Settlement Point prices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Average Discretionary Collateral increased from $4.91 billion in August 2023 to $5.04 billion in September 2023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The increase in Discretionary Collateral is largely due to increase in Secured Collateral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cs typeface="Times New Roman" panose="02020603050405020304" pitchFamily="18" charset="0"/>
              </a:rPr>
              <a:t>No unusual collateral call activity</a:t>
            </a:r>
          </a:p>
        </p:txBody>
      </p:sp>
    </p:spTree>
    <p:extLst>
      <p:ext uri="{BB962C8B-B14F-4D97-AF65-F5344CB8AC3E}">
        <p14:creationId xmlns:p14="http://schemas.microsoft.com/office/powerpoint/2010/main" val="47330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2AA3-8A92-4E93-826D-4991323B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Available Credit by Type Compared to Total Potential Exposure (TPE) YTD Sept 2023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D7AFCD-A37C-A300-99B1-693FDDE9FD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3725" y="1825625"/>
            <a:ext cx="916455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05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Metadata/LabelInfo.xml><?xml version="1.0" encoding="utf-8"?>
<clbl:labelList xmlns:clbl="http://schemas.microsoft.com/office/2020/mipLabelMetadata">
  <clbl:label id="{487ff0d5-859f-4698-9b9b-079befd22fd5}" enabled="1" method="Standard" siteId="{482dc10d-9180-4c99-816e-70ee2557afd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625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Credit Finance Sub Group update to the Technical Advisory Committee</vt:lpstr>
      <vt:lpstr>General Update </vt:lpstr>
      <vt:lpstr>NPRR Reviewed</vt:lpstr>
      <vt:lpstr>Update on NPRR1184, NPRR1165, NPRR1175, </vt:lpstr>
      <vt:lpstr>Update on Invoice Report</vt:lpstr>
      <vt:lpstr>EAL Changes and Analysis</vt:lpstr>
      <vt:lpstr>Update on Subchapter M funds</vt:lpstr>
      <vt:lpstr>Monthly Highlights August 2023 – September 2023</vt:lpstr>
      <vt:lpstr>Available Credit by Type Compared to Total Potential Exposure (TPE) YTD Sept 2023</vt:lpstr>
      <vt:lpstr>Discretionary Collateral Aug-Sept 2023</vt:lpstr>
      <vt:lpstr>Questions?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credit calculation adjustment proposal</dc:title>
  <dc:creator>Sager, Brenden</dc:creator>
  <cp:lastModifiedBy>Sager, Brenden</cp:lastModifiedBy>
  <cp:revision>37</cp:revision>
  <dcterms:created xsi:type="dcterms:W3CDTF">2022-08-01T15:23:51Z</dcterms:created>
  <dcterms:modified xsi:type="dcterms:W3CDTF">2023-10-23T19:13:27Z</dcterms:modified>
</cp:coreProperties>
</file>