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0" r:id="rId2"/>
    <p:sldId id="321" r:id="rId3"/>
    <p:sldId id="316" r:id="rId4"/>
    <p:sldId id="317" r:id="rId5"/>
    <p:sldId id="318" r:id="rId6"/>
    <p:sldId id="315" r:id="rId7"/>
    <p:sldId id="319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A50021"/>
    <a:srgbClr val="860038"/>
    <a:srgbClr val="717073"/>
    <a:srgbClr val="007698"/>
    <a:srgbClr val="EF3E42"/>
    <a:srgbClr val="003D83"/>
    <a:srgbClr val="49A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91" autoAdjust="0"/>
    <p:restoredTop sz="89339" autoAdjust="0"/>
  </p:normalViewPr>
  <p:slideViewPr>
    <p:cSldViewPr snapToGrid="0" snapToObjects="1">
      <p:cViewPr varScale="1">
        <p:scale>
          <a:sx n="52" d="100"/>
          <a:sy n="52" d="100"/>
        </p:scale>
        <p:origin x="77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7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37E168A8-B0E7-47E6-B258-D2727EE05049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C0841505-3048-4FD1-9820-410E763BC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606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C9C1C0E3-AFF0-B540-BDA0-8122F751C8D9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66" tIns="46583" rIns="93166" bIns="4658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F690CC79-1C0C-F642-A258-1ED897B181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36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0CC79-1C0C-F642-A258-1ED897B181D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615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0CC79-1C0C-F642-A258-1ED897B181D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693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0CC79-1C0C-F642-A258-1ED897B181D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255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0CC79-1C0C-F642-A258-1ED897B181D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1320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0CC79-1C0C-F642-A258-1ED897B181D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277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0CC79-1C0C-F642-A258-1ED897B181D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603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90CC79-1C0C-F642-A258-1ED897B181D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921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</p:spTree>
    <p:extLst>
      <p:ext uri="{BB962C8B-B14F-4D97-AF65-F5344CB8AC3E}">
        <p14:creationId xmlns:p14="http://schemas.microsoft.com/office/powerpoint/2010/main" val="226744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2E5B34-75E3-A840-B202-AE4D88217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10677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7F624-FA5A-5E44-91EF-D98B80CB7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40080"/>
            <a:ext cx="10244447" cy="641267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CC4DA-646E-6C4D-88F0-C0C3E139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71600"/>
            <a:ext cx="10972799" cy="4754880"/>
          </a:xfrm>
        </p:spPr>
        <p:txBody>
          <a:bodyPr/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3pPr>
            <a:lvl4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4pPr>
            <a:lvl5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EF9ED-23CB-E647-B8B9-154642824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DA270-0AE5-874F-AC96-CBCC8B12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277192B-F444-8E46-910E-47EF8E49D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312158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B3DF7-8F53-DC4F-9A46-C6C4711A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0080"/>
            <a:ext cx="10244447" cy="641861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DC2FB-9B4A-6F40-B191-612D3C084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371599"/>
            <a:ext cx="5410200" cy="475488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B375C0-57EC-144C-95E3-21A9BBFAC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410198" cy="475488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C3741-18B2-CB40-B848-B5DA4CF6D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E9F88-4833-3D41-9BC1-03895FBF7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5BE1267-3EAE-7C40-AD76-EABB5DD4A75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402889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1FBEE-5FA1-314C-84CF-DADF2FF9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640080"/>
            <a:ext cx="10244446" cy="692786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00C73-F27B-6546-B67F-5E7EA8B00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2" y="1371600"/>
            <a:ext cx="538797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02AF4-60C7-134F-BD6E-8677FF812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2" y="2254249"/>
            <a:ext cx="5387974" cy="3935413"/>
          </a:xfrm>
        </p:spPr>
        <p:txBody>
          <a:bodyPr/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E8844A-4D95-8B4F-9757-5BD516400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D50D96-349B-4F4A-A8B8-F2D783E366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54250"/>
            <a:ext cx="5183188" cy="393541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8C384-AE99-9749-A721-BF19E22D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79364E-247E-3349-88E0-C87E4E99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E31C54F-19E5-B642-AEBC-A5A2752008F8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55984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D4622-68C1-464B-8643-DB971BAE4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0080"/>
            <a:ext cx="10244447" cy="641861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36BB4-D4AE-0C47-8D33-E6A5D5C5B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F652-7F98-3A47-9F75-C3AB83433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957E547-A0C3-AA4E-9249-2B5EC46D9C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144367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357E16-E70C-D34A-BE6E-EAA50A7F1E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1" y="858"/>
            <a:ext cx="12188948" cy="68562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6679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lace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9AF9B89-D4DE-CC47-A883-C09B473473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857"/>
            <a:ext cx="12188952" cy="68562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47778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_ChooseYour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8233480-AA54-1C40-BA0F-5F8AEFF623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7E2B5-DBC1-AA48-BED1-C9F0013ED7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7706" y="292019"/>
            <a:ext cx="1318928" cy="85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22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422470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6" y="0"/>
            <a:ext cx="12188948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52946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6" y="0"/>
            <a:ext cx="12188948" cy="68579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1694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14E3167-D07C-DA46-8256-9B5ED90B71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412117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2E5B34-75E3-A840-B202-AE4D88217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71984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73CC07C-ABFA-8941-80AB-18C83B4978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2"/>
            <a:ext cx="12188950" cy="595423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3DFC76-F3D9-5148-BDB2-6E47FFAF2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26354-91BA-6B42-8CFE-67E081E82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1825625"/>
            <a:ext cx="109727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A937B-3054-C04E-A949-6499E25F5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36811-3504-E544-909D-C3E548D18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636C6-D50D-CD4F-8420-AB7583C42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356350"/>
            <a:ext cx="3224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rgbClr val="717073"/>
                </a:solidFill>
              </a:defRPr>
            </a:lvl1pPr>
          </a:lstStyle>
          <a:p>
            <a:fld id="{A4D616CF-C9AA-AD44-BBB6-8180664C3B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0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0" r:id="rId3"/>
    <p:sldLayoutId id="2147483667" r:id="rId4"/>
    <p:sldLayoutId id="2147483651" r:id="rId5"/>
    <p:sldLayoutId id="2147483661" r:id="rId6"/>
    <p:sldLayoutId id="2147483662" r:id="rId7"/>
    <p:sldLayoutId id="2147483663" r:id="rId8"/>
    <p:sldLayoutId id="2147483664" r:id="rId9"/>
    <p:sldLayoutId id="2147483666" r:id="rId10"/>
    <p:sldLayoutId id="2147483650" r:id="rId11"/>
    <p:sldLayoutId id="2147483652" r:id="rId12"/>
    <p:sldLayoutId id="2147483653" r:id="rId13"/>
    <p:sldLayoutId id="214748365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860038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b="0" kern="1200">
          <a:solidFill>
            <a:srgbClr val="717073"/>
          </a:solidFill>
          <a:latin typeface="+mn-lt"/>
          <a:ea typeface="+mn-ea"/>
          <a:cs typeface="+mn-cs"/>
        </a:defRPr>
      </a:lvl1pPr>
      <a:lvl2pPr marL="236538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2pPr>
      <a:lvl3pPr marL="461963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3pPr>
      <a:lvl4pPr marL="687388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4pPr>
      <a:lvl5pPr marL="925513" indent="-2381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3503" y="2673117"/>
            <a:ext cx="10164564" cy="847091"/>
          </a:xfrm>
        </p:spPr>
        <p:txBody>
          <a:bodyPr>
            <a:normAutofit/>
          </a:bodyPr>
          <a:lstStyle/>
          <a:p>
            <a:r>
              <a:rPr lang="en-US" dirty="0"/>
              <a:t>Interconnection Process Comments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529977" y="3688431"/>
            <a:ext cx="10164564" cy="826771"/>
          </a:xfrm>
        </p:spPr>
        <p:txBody>
          <a:bodyPr/>
          <a:lstStyle/>
          <a:p>
            <a:r>
              <a:rPr lang="en-US" dirty="0"/>
              <a:t>October 23, 2023 Large Flexible Load Task Force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967788" y="6356350"/>
            <a:ext cx="3224212" cy="365125"/>
          </a:xfrm>
        </p:spPr>
        <p:txBody>
          <a:bodyPr/>
          <a:lstStyle/>
          <a:p>
            <a:fld id="{A4D616CF-C9AA-AD44-BBB6-8180664C3BE1}" type="slidenum">
              <a:rPr lang="en-US" smtClean="0"/>
              <a:t>1</a:t>
            </a:fld>
            <a:endParaRPr lang="en-US" dirty="0"/>
          </a:p>
        </p:txBody>
      </p:sp>
      <p:sp>
        <p:nvSpPr>
          <p:cNvPr id="9" name="Date Placeholder 4"/>
          <p:cNvSpPr txBox="1">
            <a:spLocks/>
          </p:cNvSpPr>
          <p:nvPr/>
        </p:nvSpPr>
        <p:spPr>
          <a:xfrm>
            <a:off x="172264" y="6492875"/>
            <a:ext cx="610496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©2023 Oncor Electric Delivery Company LLC. All rights reserved.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0320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764" y="319446"/>
            <a:ext cx="10244447" cy="641267"/>
          </a:xfrm>
        </p:spPr>
        <p:txBody>
          <a:bodyPr>
            <a:normAutofit/>
          </a:bodyPr>
          <a:lstStyle/>
          <a:p>
            <a:r>
              <a:rPr lang="en-US" dirty="0"/>
              <a:t>Agenda Item 2 – Applicability of LLISP (24-months)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71600"/>
            <a:ext cx="10972799" cy="558800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500" u="sng" dirty="0">
                <a:solidFill>
                  <a:schemeClr val="tx1"/>
                </a:solidFill>
              </a:rPr>
              <a:t>Description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5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Unanticipated ERCOT involvement in load interconnection requests that do not meet the two LLISP thresholds (75MW+24months or less) may create unexpected delays to in-service dates for customers.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en-US" sz="22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500" u="sng" dirty="0">
                <a:solidFill>
                  <a:schemeClr val="tx1"/>
                </a:solidFill>
              </a:rPr>
              <a:t>Proposal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en-US" sz="22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Include affirmative statements that ERCOT will not intervene in interconnections that do not meet both the size and timeline criteria, and/or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Establish a standard interaction with ERCOT at the beginning of a 75MW or larger interconnection request, for ERCOT to definitively confirm whether the load will be subject to LLIS or not.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Remove the requirement to demonstrate that a Large Load ready to energize will not violate various ERCOT operational standards (9.6(1)(b))</a:t>
            </a:r>
          </a:p>
          <a:p>
            <a:pPr marL="522288" lvl="1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Date Placeholder 4"/>
          <p:cNvSpPr txBox="1">
            <a:spLocks/>
          </p:cNvSpPr>
          <p:nvPr/>
        </p:nvSpPr>
        <p:spPr>
          <a:xfrm>
            <a:off x="45719" y="6516052"/>
            <a:ext cx="610496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©2023 Oncor Electric Delivery Company LLC. All rights reserved.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0614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213" y="319088"/>
            <a:ext cx="10244447" cy="1198213"/>
          </a:xfrm>
        </p:spPr>
        <p:txBody>
          <a:bodyPr>
            <a:normAutofit/>
          </a:bodyPr>
          <a:lstStyle/>
          <a:p>
            <a:r>
              <a:rPr lang="en-US" dirty="0"/>
              <a:t>Agenda Item 2 – Applicability of LLISP (negligible increases in customer demand)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784032"/>
            <a:ext cx="10972799" cy="475488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700" u="sng" dirty="0">
                <a:solidFill>
                  <a:schemeClr val="tx1"/>
                </a:solidFill>
              </a:rPr>
              <a:t>Description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5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 74MW load increasing its demand by 1MW would be required to go through the LLISP: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  <a:p>
            <a:pPr marL="747713" lvl="2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400" dirty="0">
                <a:solidFill>
                  <a:schemeClr val="tx1"/>
                </a:solidFill>
              </a:rPr>
              <a:t>“A modification of an existing Load Facility not co-located with a Generation Resource such that, after modification, the Load Facility qualifies as a Large Load” (9.2.1(1)(b)(iii) and (iv)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en-US" sz="22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700" u="sng" dirty="0">
                <a:solidFill>
                  <a:schemeClr val="tx1"/>
                </a:solidFill>
              </a:rPr>
              <a:t>Proposal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en-US" sz="22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 load that did not initially go through LLISP should become subject to LLISP if it increases its demand by 25MW or more within one year of initial energization.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Strikes balance between de minimis load increases by a customer, and a customer seeking to circumvent LLISP.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Date Placeholder 4"/>
          <p:cNvSpPr txBox="1">
            <a:spLocks/>
          </p:cNvSpPr>
          <p:nvPr/>
        </p:nvSpPr>
        <p:spPr>
          <a:xfrm>
            <a:off x="172264" y="6301740"/>
            <a:ext cx="610496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©2023 Oncor Electric Delivery Company LLC. All rights reserved.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67892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48" y="322070"/>
            <a:ext cx="10244447" cy="641267"/>
          </a:xfrm>
        </p:spPr>
        <p:txBody>
          <a:bodyPr>
            <a:normAutofit/>
          </a:bodyPr>
          <a:lstStyle/>
          <a:p>
            <a:r>
              <a:rPr lang="en-US" dirty="0"/>
              <a:t>Agenda Item 4 – Confidentiality of LLIS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500" u="sng" dirty="0">
                <a:solidFill>
                  <a:schemeClr val="tx1"/>
                </a:solidFill>
              </a:rPr>
              <a:t>Description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5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LLIS draft and final reports should be subject to different posting and dissemination processes than generation interconnections.</a:t>
            </a:r>
            <a:endParaRPr lang="en-US" sz="22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en-US" sz="22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500" u="sng" dirty="0">
                <a:solidFill>
                  <a:schemeClr val="tx1"/>
                </a:solidFill>
              </a:rPr>
              <a:t>Proposal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en-US" sz="22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LLIS-related study information to only be accessible to TDSPs directly affected by the proposed interconnection request.</a:t>
            </a:r>
            <a:endParaRPr lang="en-US" sz="2200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Date Placeholder 4"/>
          <p:cNvSpPr txBox="1">
            <a:spLocks/>
          </p:cNvSpPr>
          <p:nvPr/>
        </p:nvSpPr>
        <p:spPr>
          <a:xfrm>
            <a:off x="172264" y="6301740"/>
            <a:ext cx="610496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©2023 Oncor Electric Delivery Company LLC. All rights reserved.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8232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601" y="373698"/>
            <a:ext cx="10244447" cy="641267"/>
          </a:xfrm>
        </p:spPr>
        <p:txBody>
          <a:bodyPr>
            <a:normAutofit/>
          </a:bodyPr>
          <a:lstStyle/>
          <a:p>
            <a:r>
              <a:rPr lang="en-US" dirty="0"/>
              <a:t>Agenda Item 5 – Steady-State Analysis Provisions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71600"/>
            <a:ext cx="10972799" cy="5112702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500" u="sng" dirty="0">
                <a:solidFill>
                  <a:schemeClr val="tx1"/>
                </a:solidFill>
              </a:rPr>
              <a:t>Description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5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It is unclear how some of the load registration types are expected to be studied and dispatched in the planning cases.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en-US" sz="22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500" u="sng" dirty="0">
                <a:solidFill>
                  <a:schemeClr val="tx1"/>
                </a:solidFill>
              </a:rPr>
              <a:t>Proposal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en-US" sz="22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CLR and RCL dispatch procedures should be developed and described in the SSWG Procedure Manual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CLR/RCL study assumptions should be codified in the Planning Guide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Address any necessary changes to the </a:t>
            </a:r>
            <a:r>
              <a:rPr lang="en-US" sz="2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Maintenance Outage Reliability Criteria through a standalone Planning Guide revision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Load Resources and RCLs should be treated as firm loads in Planning, so that system issues can be properly identified and addressed.</a:t>
            </a:r>
            <a:endParaRPr lang="en-US" sz="22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Date Placeholder 4"/>
          <p:cNvSpPr txBox="1">
            <a:spLocks/>
          </p:cNvSpPr>
          <p:nvPr/>
        </p:nvSpPr>
        <p:spPr>
          <a:xfrm>
            <a:off x="172264" y="6484302"/>
            <a:ext cx="610496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©2023 Oncor Electric Delivery Company LLC. All rights reserved.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2794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974" y="421534"/>
            <a:ext cx="10244447" cy="641267"/>
          </a:xfrm>
        </p:spPr>
        <p:txBody>
          <a:bodyPr>
            <a:normAutofit/>
          </a:bodyPr>
          <a:lstStyle/>
          <a:p>
            <a:r>
              <a:rPr lang="en-US" dirty="0"/>
              <a:t>Agenda Item 6 – Modeling of Loads/SSWG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371600"/>
            <a:ext cx="10972799" cy="5079304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500" u="sng" dirty="0">
                <a:solidFill>
                  <a:schemeClr val="tx1"/>
                </a:solidFill>
              </a:rPr>
              <a:t>Description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5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PGRR111 prohibits TSPs from entering a load in the SSWG cases unless/until an interconnection agreement has been executed (6.6.1), conflicting with statutory provisions that require TSPs to plan for forecasted load without an interconnection agreement.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en-US" sz="22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500" u="sng" dirty="0">
                <a:solidFill>
                  <a:schemeClr val="tx1"/>
                </a:solidFill>
              </a:rPr>
              <a:t>Proposal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en-US" sz="22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Remove the prohibition, and modify the PGRR language such that the TSP shall model a load in the SSWG cases once an agreement has been signed</a:t>
            </a:r>
          </a:p>
          <a:p>
            <a:pPr marL="973138" lvl="3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200" dirty="0">
                <a:solidFill>
                  <a:schemeClr val="tx1"/>
                </a:solidFill>
              </a:rPr>
              <a:t>To function as a “no later than,” rather than a prohibition (6.6.1(1) and (2))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Remove requirement for Load modifications/increases to be entered in the SSWG cases once an IA has been signed (may not require IA)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Date Placeholder 4"/>
          <p:cNvSpPr txBox="1">
            <a:spLocks/>
          </p:cNvSpPr>
          <p:nvPr/>
        </p:nvSpPr>
        <p:spPr>
          <a:xfrm>
            <a:off x="172264" y="6301740"/>
            <a:ext cx="610496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©2023 Oncor Electric Delivery Company LLC. All rights reserved.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41896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806" y="410886"/>
            <a:ext cx="10244447" cy="641267"/>
          </a:xfrm>
        </p:spPr>
        <p:txBody>
          <a:bodyPr>
            <a:normAutofit/>
          </a:bodyPr>
          <a:lstStyle/>
          <a:p>
            <a:r>
              <a:rPr lang="en-US" dirty="0"/>
              <a:t>Agenda Item 7 – Load Commissioning Plans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500" u="sng" dirty="0">
                <a:solidFill>
                  <a:schemeClr val="tx1"/>
                </a:solidFill>
              </a:rPr>
              <a:t>Description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5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It is unclear which Loads are required to have Load Commissioning Plans. </a:t>
            </a:r>
            <a:br>
              <a:rPr lang="en-US" sz="2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</a:br>
            <a:endParaRPr lang="en-US" sz="22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2500" u="sng" dirty="0">
                <a:solidFill>
                  <a:schemeClr val="tx1"/>
                </a:solidFill>
              </a:rPr>
              <a:t>Proposal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en-US" sz="2200" dirty="0">
              <a:solidFill>
                <a:schemeClr val="tx1"/>
              </a:solidFill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Oncor proposes that only Large Loads subject to LLISP be required to have Load Commissioning Plans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ea typeface="Times New Roman" panose="02020603050405020304" pitchFamily="18" charset="0"/>
              </a:rPr>
              <a:t>T</a:t>
            </a:r>
            <a:r>
              <a:rPr lang="en-US" sz="2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he interconnecting TSP</a:t>
            </a:r>
            <a:r>
              <a:rPr lang="en-US" sz="2200" dirty="0">
                <a:solidFill>
                  <a:schemeClr val="tx1"/>
                </a:solidFill>
                <a:ea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should provide Load Commissioning Plans to ERCOT </a:t>
            </a:r>
            <a:r>
              <a:rPr lang="en-US" sz="22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when required</a:t>
            </a:r>
            <a:endParaRPr lang="en-US" sz="22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/>
                </a:solidFill>
                <a:ea typeface="Times New Roman" panose="02020603050405020304" pitchFamily="18" charset="0"/>
              </a:rPr>
              <a:t>R</a:t>
            </a:r>
            <a:r>
              <a:rPr lang="en-US" sz="22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ecommend the term “Load Service Plan” or similar </a:t>
            </a:r>
            <a:endParaRPr lang="en-US" sz="22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n-US" sz="22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Date Placeholder 4"/>
          <p:cNvSpPr txBox="1">
            <a:spLocks/>
          </p:cNvSpPr>
          <p:nvPr/>
        </p:nvSpPr>
        <p:spPr>
          <a:xfrm>
            <a:off x="172264" y="6301740"/>
            <a:ext cx="610496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©2023 Oncor Electric Delivery Company LLC. All rights reserved.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947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ncor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688</Words>
  <Application>Microsoft Office PowerPoint</Application>
  <PresentationFormat>Widescreen</PresentationFormat>
  <Paragraphs>88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Oncor Theme</vt:lpstr>
      <vt:lpstr>Interconnection Process Comments</vt:lpstr>
      <vt:lpstr>Agenda Item 2 – Applicability of LLISP (24-months)</vt:lpstr>
      <vt:lpstr>Agenda Item 2 – Applicability of LLISP (negligible increases in customer demand)</vt:lpstr>
      <vt:lpstr>Agenda Item 4 – Confidentiality of LLIS Data</vt:lpstr>
      <vt:lpstr>Agenda Item 5 – Steady-State Analysis Provisions</vt:lpstr>
      <vt:lpstr>Agenda Item 6 – Modeling of Loads/SSWG Cases</vt:lpstr>
      <vt:lpstr>Agenda Item 7 – Load Commissioning Plans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Martha.Henson@oncor.com</dc:creator>
  <cp:lastModifiedBy>Oncor</cp:lastModifiedBy>
  <cp:revision>189</cp:revision>
  <cp:lastPrinted>2023-09-13T15:46:11Z</cp:lastPrinted>
  <dcterms:created xsi:type="dcterms:W3CDTF">2020-02-27T19:53:34Z</dcterms:created>
  <dcterms:modified xsi:type="dcterms:W3CDTF">2023-10-19T21:16:14Z</dcterms:modified>
</cp:coreProperties>
</file>