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1" r:id="rId5"/>
    <p:sldMasterId id="2147483678" r:id="rId6"/>
    <p:sldMasterId id="2147483680" r:id="rId7"/>
  </p:sldMasterIdLst>
  <p:notesMasterIdLst>
    <p:notesMasterId r:id="rId13"/>
  </p:notesMasterIdLst>
  <p:handoutMasterIdLst>
    <p:handoutMasterId r:id="rId14"/>
  </p:handoutMasterIdLst>
  <p:sldIdLst>
    <p:sldId id="776" r:id="rId8"/>
    <p:sldId id="778" r:id="rId9"/>
    <p:sldId id="777" r:id="rId10"/>
    <p:sldId id="774" r:id="rId11"/>
    <p:sldId id="30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4C411F-4D8B-577C-6EE9-F335A6F88BCF}" name="Wiley, Leslie" initials="WL" userId="S::Leslie.Wiley@ercot.com::3d4e84b4-1a42-4b55-9426-4454b82bcd1d" providerId="AD"/>
  <p188:author id="{4F1B539A-FE88-CF36-3FC6-36296C7459E3}" name="Taylor, Sean" initials="TS" userId="S::Sean.Taylor@ercot.com::baa27dd6-d7b4-4405-954c-bca20946027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ey, Leslie" initials="WL" lastIdx="3" clrIdx="0">
    <p:extLst>
      <p:ext uri="{19B8F6BF-5375-455C-9EA6-DF929625EA0E}">
        <p15:presenceInfo xmlns:p15="http://schemas.microsoft.com/office/powerpoint/2012/main" userId="S::Leslie.Wiley@ercot.com::3d4e84b4-1a42-4b55-9426-4454b82bcd1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196" autoAdjust="0"/>
  </p:normalViewPr>
  <p:slideViewPr>
    <p:cSldViewPr showGuides="1"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1244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70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1405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12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70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00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6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43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224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2233" y="6379453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324531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79453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73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47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3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95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85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844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8259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82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325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716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010459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861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9095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4139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54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2184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256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800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2233" y="6379453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3930832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79453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54375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26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1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8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51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56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11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11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50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8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4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82848-C30F-D3C2-DC32-41BECDEE9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Subchapter M Calculation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665F6-4750-0EC4-7805-B9313F99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r>
              <a:rPr lang="en-US" sz="1800" dirty="0"/>
              <a:t>In the simplest form, the default charge is calculated to recover the bond payment expenses.  </a:t>
            </a:r>
            <a:endParaRPr lang="en-US" sz="800" dirty="0"/>
          </a:p>
          <a:p>
            <a:pPr marL="457200" lvl="1" indent="0">
              <a:buNone/>
            </a:pPr>
            <a:r>
              <a:rPr lang="en-US" sz="2000" dirty="0"/>
              <a:t>	</a:t>
            </a:r>
          </a:p>
          <a:p>
            <a:pPr marL="57150" indent="0">
              <a:buNone/>
            </a:pPr>
            <a:r>
              <a:rPr lang="en-US" sz="1800" b="1" dirty="0"/>
              <a:t>$800 Million Calculation:</a:t>
            </a:r>
          </a:p>
          <a:p>
            <a:pPr marL="457200" lvl="1" indent="0">
              <a:buNone/>
            </a:pPr>
            <a:r>
              <a:rPr lang="en-US" sz="1600" dirty="0"/>
              <a:t>$22,279,406 bond payment expense</a:t>
            </a:r>
          </a:p>
          <a:p>
            <a:pPr marL="457200" lvl="1" indent="0">
              <a:buNone/>
            </a:pPr>
            <a:r>
              <a:rPr lang="en-US" sz="1600" dirty="0"/>
              <a:t>		6 months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1800" b="1" dirty="0"/>
              <a:t>$404 Million Calculation:</a:t>
            </a:r>
          </a:p>
          <a:p>
            <a:pPr marL="457200" lvl="1" indent="0">
              <a:buNone/>
            </a:pPr>
            <a:r>
              <a:rPr lang="en-US" sz="1600" dirty="0"/>
              <a:t>$11,808,605 bond payment expense</a:t>
            </a:r>
          </a:p>
          <a:p>
            <a:pPr marL="457200" lvl="1" indent="0">
              <a:buNone/>
            </a:pPr>
            <a:r>
              <a:rPr lang="en-US" sz="1600" dirty="0"/>
              <a:t>		6 months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1600" dirty="0"/>
              <a:t>		</a:t>
            </a:r>
          </a:p>
          <a:p>
            <a:pPr marL="457200" lvl="1" indent="0">
              <a:buNone/>
            </a:pPr>
            <a:endParaRPr lang="en-US" sz="800" dirty="0"/>
          </a:p>
          <a:p>
            <a:pPr lvl="1"/>
            <a:endParaRPr lang="en-US" sz="800" dirty="0"/>
          </a:p>
          <a:p>
            <a:pPr marL="914400" lvl="2" indent="0">
              <a:buNone/>
            </a:pPr>
            <a:endParaRPr lang="en-US" sz="1600" dirty="0"/>
          </a:p>
          <a:p>
            <a:pPr lvl="1"/>
            <a:endParaRPr lang="en-US" sz="2400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F2B90-6694-DE3E-387C-10717A37B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57177D-F589-F82B-32A1-DF84AF63DA85}"/>
              </a:ext>
            </a:extLst>
          </p:cNvPr>
          <p:cNvCxnSpPr/>
          <p:nvPr/>
        </p:nvCxnSpPr>
        <p:spPr>
          <a:xfrm>
            <a:off x="838200" y="4364631"/>
            <a:ext cx="3352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28A29B9-BE16-BD83-5785-EF393C6C387F}"/>
              </a:ext>
            </a:extLst>
          </p:cNvPr>
          <p:cNvSpPr txBox="1"/>
          <p:nvPr/>
        </p:nvSpPr>
        <p:spPr>
          <a:xfrm>
            <a:off x="4518496" y="4125407"/>
            <a:ext cx="3870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 $1,968,100 monthly default charge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4C78E3-1B8A-B053-7D81-2AF06B5F199D}"/>
              </a:ext>
            </a:extLst>
          </p:cNvPr>
          <p:cNvCxnSpPr/>
          <p:nvPr/>
        </p:nvCxnSpPr>
        <p:spPr>
          <a:xfrm>
            <a:off x="759823" y="2667000"/>
            <a:ext cx="3352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CA31EE4-F8D7-76D2-CD1E-39848CF5190D}"/>
              </a:ext>
            </a:extLst>
          </p:cNvPr>
          <p:cNvSpPr txBox="1"/>
          <p:nvPr/>
        </p:nvSpPr>
        <p:spPr>
          <a:xfrm>
            <a:off x="4514142" y="2493369"/>
            <a:ext cx="3870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 $3,713,234 monthly default charge</a:t>
            </a:r>
          </a:p>
        </p:txBody>
      </p:sp>
    </p:spTree>
    <p:extLst>
      <p:ext uri="{BB962C8B-B14F-4D97-AF65-F5344CB8AC3E}">
        <p14:creationId xmlns:p14="http://schemas.microsoft.com/office/powerpoint/2010/main" val="240051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82848-C30F-D3C2-DC32-41BECDEE9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Subchapter M Calculation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665F6-4750-0EC4-7805-B9313F99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r>
              <a:rPr lang="en-US" sz="1800" dirty="0"/>
              <a:t>Mandatory true ups dates are defined in the Debt Obligation Order and the Servicing Agreement. True ups are done at least twice a year.</a:t>
            </a:r>
          </a:p>
          <a:p>
            <a:endParaRPr lang="en-US" sz="1800" dirty="0"/>
          </a:p>
          <a:p>
            <a:endParaRPr lang="en-US" sz="1800" dirty="0"/>
          </a:p>
          <a:p>
            <a:pPr marL="914400" lvl="2" indent="0">
              <a:buNone/>
            </a:pPr>
            <a:endParaRPr lang="en-US" sz="1600" dirty="0"/>
          </a:p>
          <a:p>
            <a:endParaRPr lang="en-US" sz="18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sz="800" dirty="0"/>
          </a:p>
          <a:p>
            <a:r>
              <a:rPr lang="en-US" sz="1800" dirty="0"/>
              <a:t>Several variables can lead to changes in the monthly default amount:</a:t>
            </a:r>
          </a:p>
          <a:p>
            <a:pPr lvl="1"/>
            <a:r>
              <a:rPr lang="en-US" sz="1600" dirty="0"/>
              <a:t>Interest income</a:t>
            </a:r>
          </a:p>
          <a:p>
            <a:pPr lvl="1"/>
            <a:r>
              <a:rPr lang="en-US" sz="1600" dirty="0"/>
              <a:t>Excess Funds</a:t>
            </a:r>
          </a:p>
          <a:p>
            <a:pPr lvl="1"/>
            <a:r>
              <a:rPr lang="en-US" sz="1600" dirty="0"/>
              <a:t>Payments to defaulted entities that Subchapter M funds were used to cover</a:t>
            </a:r>
          </a:p>
          <a:p>
            <a:pPr lvl="1"/>
            <a:r>
              <a:rPr lang="en-US" sz="1600" dirty="0"/>
              <a:t>Ongoing expenses</a:t>
            </a:r>
          </a:p>
          <a:p>
            <a:pPr lvl="1"/>
            <a:endParaRPr lang="en-US" sz="800" dirty="0"/>
          </a:p>
          <a:p>
            <a:pPr marL="914400" lvl="2" indent="0">
              <a:buNone/>
            </a:pPr>
            <a:endParaRPr lang="en-US" sz="1600" dirty="0"/>
          </a:p>
          <a:p>
            <a:pPr lvl="1"/>
            <a:endParaRPr lang="en-US" sz="2400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F2B90-6694-DE3E-387C-10717A37B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682F040-0355-F317-6B02-2D4B2C2F3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493016"/>
              </p:ext>
            </p:extLst>
          </p:nvPr>
        </p:nvGraphicFramePr>
        <p:xfrm>
          <a:off x="457200" y="1981200"/>
          <a:ext cx="774752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5466">
                  <a:extLst>
                    <a:ext uri="{9D8B030D-6E8A-4147-A177-3AD203B41FA5}">
                      <a16:colId xmlns:a16="http://schemas.microsoft.com/office/drawing/2014/main" val="1773097217"/>
                    </a:ext>
                  </a:extLst>
                </a:gridCol>
                <a:gridCol w="3202334">
                  <a:extLst>
                    <a:ext uri="{9D8B030D-6E8A-4147-A177-3AD203B41FA5}">
                      <a16:colId xmlns:a16="http://schemas.microsoft.com/office/drawing/2014/main" val="893472654"/>
                    </a:ext>
                  </a:extLst>
                </a:gridCol>
                <a:gridCol w="2489726">
                  <a:extLst>
                    <a:ext uri="{9D8B030D-6E8A-4147-A177-3AD203B41FA5}">
                      <a16:colId xmlns:a16="http://schemas.microsoft.com/office/drawing/2014/main" val="4275714857"/>
                    </a:ext>
                  </a:extLst>
                </a:gridCol>
              </a:tblGrid>
              <a:tr h="190438">
                <a:tc>
                  <a:txBody>
                    <a:bodyPr/>
                    <a:lstStyle/>
                    <a:p>
                      <a:r>
                        <a:rPr lang="en-US" sz="1600" dirty="0"/>
                        <a:t>Due to PUCT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New Default Amount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Bond Payment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635487"/>
                  </a:ext>
                </a:extLst>
              </a:tr>
              <a:tr h="259168">
                <a:tc>
                  <a:txBody>
                    <a:bodyPr/>
                    <a:lstStyle/>
                    <a:p>
                      <a:r>
                        <a:rPr lang="en-US" sz="1600" dirty="0"/>
                        <a:t>February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August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017719"/>
                  </a:ext>
                </a:extLst>
              </a:tr>
              <a:tr h="259168">
                <a:tc>
                  <a:txBody>
                    <a:bodyPr/>
                    <a:lstStyle/>
                    <a:p>
                      <a:r>
                        <a:rPr lang="en-US" sz="1600" dirty="0"/>
                        <a:t>September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November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February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323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04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BA146-BFF4-7B8B-EA35-2A5C09DD9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Default Charge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06B1BD9-05B6-9C2D-4B71-D670FA70CA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008989"/>
              </p:ext>
            </p:extLst>
          </p:nvPr>
        </p:nvGraphicFramePr>
        <p:xfrm>
          <a:off x="381000" y="1676400"/>
          <a:ext cx="8229598" cy="162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828">
                  <a:extLst>
                    <a:ext uri="{9D8B030D-6E8A-4147-A177-3AD203B41FA5}">
                      <a16:colId xmlns:a16="http://schemas.microsoft.com/office/drawing/2014/main" val="339735353"/>
                    </a:ext>
                  </a:extLst>
                </a:gridCol>
                <a:gridCol w="1129172">
                  <a:extLst>
                    <a:ext uri="{9D8B030D-6E8A-4147-A177-3AD203B41FA5}">
                      <a16:colId xmlns:a16="http://schemas.microsoft.com/office/drawing/2014/main" val="1836668090"/>
                    </a:ext>
                  </a:extLst>
                </a:gridCol>
                <a:gridCol w="1202266">
                  <a:extLst>
                    <a:ext uri="{9D8B030D-6E8A-4147-A177-3AD203B41FA5}">
                      <a16:colId xmlns:a16="http://schemas.microsoft.com/office/drawing/2014/main" val="1123951437"/>
                    </a:ext>
                  </a:extLst>
                </a:gridCol>
                <a:gridCol w="1185333">
                  <a:extLst>
                    <a:ext uri="{9D8B030D-6E8A-4147-A177-3AD203B41FA5}">
                      <a16:colId xmlns:a16="http://schemas.microsoft.com/office/drawing/2014/main" val="551228371"/>
                    </a:ext>
                  </a:extLst>
                </a:gridCol>
                <a:gridCol w="1185333">
                  <a:extLst>
                    <a:ext uri="{9D8B030D-6E8A-4147-A177-3AD203B41FA5}">
                      <a16:colId xmlns:a16="http://schemas.microsoft.com/office/drawing/2014/main" val="385934756"/>
                    </a:ext>
                  </a:extLst>
                </a:gridCol>
                <a:gridCol w="1185333">
                  <a:extLst>
                    <a:ext uri="{9D8B030D-6E8A-4147-A177-3AD203B41FA5}">
                      <a16:colId xmlns:a16="http://schemas.microsoft.com/office/drawing/2014/main" val="3465886219"/>
                    </a:ext>
                  </a:extLst>
                </a:gridCol>
                <a:gridCol w="1185333">
                  <a:extLst>
                    <a:ext uri="{9D8B030D-6E8A-4147-A177-3AD203B41FA5}">
                      <a16:colId xmlns:a16="http://schemas.microsoft.com/office/drawing/2014/main" val="1809642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True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05/12/2022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9/15/2022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01/12/2023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2/14/2023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09/15/2023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881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Effective Default Charge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01/01/22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07/01/22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11/01/2022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03/01/2023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05/01/2023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11/1/2023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86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Default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$3,713,325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$3,761,985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$3,221,826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$1,553,571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$1,553,571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$1,897,324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1798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45927-D49C-1D86-1EAD-6A3CC4BB3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94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Subchapter M August 2023 Payment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401593"/>
            <a:ext cx="4572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325ED6F-476E-860A-61BD-3488D44B13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774030"/>
              </p:ext>
            </p:extLst>
          </p:nvPr>
        </p:nvGraphicFramePr>
        <p:xfrm>
          <a:off x="1943100" y="1066800"/>
          <a:ext cx="5334000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257714" imgH="4152989" progId="Excel.Sheet.12">
                  <p:embed/>
                </p:oleObj>
              </mc:Choice>
              <mc:Fallback>
                <p:oleObj name="Worksheet" r:id="rId4" imgW="5257714" imgH="4152989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325ED6F-476E-860A-61BD-3488D44B13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43100" y="1066800"/>
                        <a:ext cx="5334000" cy="415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6099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Subchapter M February 2024 Payment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401593"/>
            <a:ext cx="4572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97C066-7A19-E77F-DB7A-E9E8B77C40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1151382"/>
            <a:ext cx="5250180" cy="455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1354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Brand Colors">
    <a:dk1>
      <a:srgbClr val="2D3338"/>
    </a:dk1>
    <a:lt1>
      <a:srgbClr val="FFFFFF"/>
    </a:lt1>
    <a:dk2>
      <a:srgbClr val="5B6770"/>
    </a:dk2>
    <a:lt2>
      <a:srgbClr val="E6EBF0"/>
    </a:lt2>
    <a:accent1>
      <a:srgbClr val="00AEC7"/>
    </a:accent1>
    <a:accent2>
      <a:srgbClr val="7C858C"/>
    </a:accent2>
    <a:accent3>
      <a:srgbClr val="26D07C"/>
    </a:accent3>
    <a:accent4>
      <a:srgbClr val="003865"/>
    </a:accent4>
    <a:accent5>
      <a:srgbClr val="685BC7"/>
    </a:accent5>
    <a:accent6>
      <a:srgbClr val="1F8B9D"/>
    </a:accent6>
    <a:hlink>
      <a:srgbClr val="0063B4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RCOT Brand Colors">
    <a:dk1>
      <a:srgbClr val="2D3338"/>
    </a:dk1>
    <a:lt1>
      <a:srgbClr val="FFFFFF"/>
    </a:lt1>
    <a:dk2>
      <a:srgbClr val="5B6770"/>
    </a:dk2>
    <a:lt2>
      <a:srgbClr val="E6EBF0"/>
    </a:lt2>
    <a:accent1>
      <a:srgbClr val="00AEC7"/>
    </a:accent1>
    <a:accent2>
      <a:srgbClr val="7C858C"/>
    </a:accent2>
    <a:accent3>
      <a:srgbClr val="26D07C"/>
    </a:accent3>
    <a:accent4>
      <a:srgbClr val="003865"/>
    </a:accent4>
    <a:accent5>
      <a:srgbClr val="685BC7"/>
    </a:accent5>
    <a:accent6>
      <a:srgbClr val="1F8B9D"/>
    </a:accent6>
    <a:hlink>
      <a:srgbClr val="0063B4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C1A81CEEAFF042866D69B96080B6D0" ma:contentTypeVersion="2" ma:contentTypeDescription="Create a new document." ma:contentTypeScope="" ma:versionID="b9df8dd8c8879b171fcd0812336d8a0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074ac4ea3f587dbd5db821e0ef5287d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1ECB8E-6478-472A-974C-6C62EFBD2B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  <ds:schemaRef ds:uri="c34af464-7aa1-4edd-9be4-83dffc1cb926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12800</TotalTime>
  <Words>199</Words>
  <Application>Microsoft Office PowerPoint</Application>
  <PresentationFormat>On-screen Show (4:3)</PresentationFormat>
  <Paragraphs>76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1_Custom Design</vt:lpstr>
      <vt:lpstr>Horizontal Theme</vt:lpstr>
      <vt:lpstr>Cover Slide</vt:lpstr>
      <vt:lpstr>1_Horizontal Theme</vt:lpstr>
      <vt:lpstr>Worksheet</vt:lpstr>
      <vt:lpstr>Subchapter M Calculation Components</vt:lpstr>
      <vt:lpstr>Subchapter M Calculation Components</vt:lpstr>
      <vt:lpstr>Historical Default Charge</vt:lpstr>
      <vt:lpstr>Subchapter M August 2023 Payment Details</vt:lpstr>
      <vt:lpstr>Subchapter M February 2024 Payment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Wiley, Leslie</cp:lastModifiedBy>
  <cp:revision>255</cp:revision>
  <cp:lastPrinted>2023-10-19T13:40:19Z</cp:lastPrinted>
  <dcterms:created xsi:type="dcterms:W3CDTF">2016-01-21T15:20:31Z</dcterms:created>
  <dcterms:modified xsi:type="dcterms:W3CDTF">2023-10-19T14:07:31Z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0x0101002CC1A81CEEAFF042866D69B96080B6D0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2023-07-31T20:42:43Z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fb5cd598-9225-4e9b-8209-5bc5f1f765e2</vt:lpwstr>
  </property>
  <property fmtid="{D5CDD505-2E9C-101B-9397-08002B2CF9AE}" pid="9" name="MSIP_Label_7084cbda-52b8-46fb-a7b7-cb5bd465ed85_ContentBits">
    <vt:lpwstr>0</vt:lpwstr>
  </property>
</Properties>
</file>