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0"/>
  </p:notesMasterIdLst>
  <p:sldIdLst>
    <p:sldId id="256" r:id="rId5"/>
    <p:sldId id="257" r:id="rId6"/>
    <p:sldId id="269" r:id="rId7"/>
    <p:sldId id="267" r:id="rId8"/>
    <p:sldId id="260" r:id="rId9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BB4F8C-A084-4DBC-A8FE-77BC56C71DB5}" v="15" dt="2023-10-19T18:07:48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0" autoAdjust="0"/>
    <p:restoredTop sz="88738" autoAdjust="0"/>
  </p:normalViewPr>
  <p:slideViewPr>
    <p:cSldViewPr snapToGrid="0">
      <p:cViewPr varScale="1">
        <p:scale>
          <a:sx n="74" d="100"/>
          <a:sy n="74" d="100"/>
        </p:scale>
        <p:origin x="7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4200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, James (Jim)" userId="fe770e6a-7579-4cb8-a8e7-b4a094c27cf6" providerId="ADAL" clId="{A9BB4F8C-A084-4DBC-A8FE-77BC56C71DB5}"/>
    <pc:docChg chg="undo custSel addSld delSld modSld">
      <pc:chgData name="Lee, James (Jim)" userId="fe770e6a-7579-4cb8-a8e7-b4a094c27cf6" providerId="ADAL" clId="{A9BB4F8C-A084-4DBC-A8FE-77BC56C71DB5}" dt="2023-10-19T18:22:35.709" v="2522" actId="20577"/>
      <pc:docMkLst>
        <pc:docMk/>
      </pc:docMkLst>
      <pc:sldChg chg="modSp mod">
        <pc:chgData name="Lee, James (Jim)" userId="fe770e6a-7579-4cb8-a8e7-b4a094c27cf6" providerId="ADAL" clId="{A9BB4F8C-A084-4DBC-A8FE-77BC56C71DB5}" dt="2023-10-18T18:11:59.017" v="7" actId="20577"/>
        <pc:sldMkLst>
          <pc:docMk/>
          <pc:sldMk cId="1872770395" sldId="256"/>
        </pc:sldMkLst>
        <pc:spChg chg="mod">
          <ac:chgData name="Lee, James (Jim)" userId="fe770e6a-7579-4cb8-a8e7-b4a094c27cf6" providerId="ADAL" clId="{A9BB4F8C-A084-4DBC-A8FE-77BC56C71DB5}" dt="2023-10-18T18:11:59.017" v="7" actId="20577"/>
          <ac:spMkLst>
            <pc:docMk/>
            <pc:sldMk cId="1872770395" sldId="256"/>
            <ac:spMk id="3" creationId="{DAF09D7D-76C4-4ABA-9706-116A5D45E4BC}"/>
          </ac:spMkLst>
        </pc:spChg>
      </pc:sldChg>
      <pc:sldChg chg="modSp mod modNotesTx">
        <pc:chgData name="Lee, James (Jim)" userId="fe770e6a-7579-4cb8-a8e7-b4a094c27cf6" providerId="ADAL" clId="{A9BB4F8C-A084-4DBC-A8FE-77BC56C71DB5}" dt="2023-10-19T18:22:35.709" v="2522" actId="20577"/>
        <pc:sldMkLst>
          <pc:docMk/>
          <pc:sldMk cId="333387915" sldId="257"/>
        </pc:sldMkLst>
        <pc:spChg chg="mod">
          <ac:chgData name="Lee, James (Jim)" userId="fe770e6a-7579-4cb8-a8e7-b4a094c27cf6" providerId="ADAL" clId="{A9BB4F8C-A084-4DBC-A8FE-77BC56C71DB5}" dt="2023-10-18T18:12:24.540" v="19" actId="20577"/>
          <ac:spMkLst>
            <pc:docMk/>
            <pc:sldMk cId="333387915" sldId="257"/>
            <ac:spMk id="2" creationId="{269A2537-D441-4886-9211-5B5476A0366D}"/>
          </ac:spMkLst>
        </pc:spChg>
        <pc:spChg chg="mod">
          <ac:chgData name="Lee, James (Jim)" userId="fe770e6a-7579-4cb8-a8e7-b4a094c27cf6" providerId="ADAL" clId="{A9BB4F8C-A084-4DBC-A8FE-77BC56C71DB5}" dt="2023-10-19T18:22:35.709" v="2522" actId="20577"/>
          <ac:spMkLst>
            <pc:docMk/>
            <pc:sldMk cId="333387915" sldId="257"/>
            <ac:spMk id="3" creationId="{F68F564F-A32A-47D1-911B-E1EE4EFCF616}"/>
          </ac:spMkLst>
        </pc:spChg>
      </pc:sldChg>
      <pc:sldChg chg="modSp mod">
        <pc:chgData name="Lee, James (Jim)" userId="fe770e6a-7579-4cb8-a8e7-b4a094c27cf6" providerId="ADAL" clId="{A9BB4F8C-A084-4DBC-A8FE-77BC56C71DB5}" dt="2023-10-19T18:03:48.814" v="2468" actId="5793"/>
        <pc:sldMkLst>
          <pc:docMk/>
          <pc:sldMk cId="170657244" sldId="260"/>
        </pc:sldMkLst>
        <pc:spChg chg="mod">
          <ac:chgData name="Lee, James (Jim)" userId="fe770e6a-7579-4cb8-a8e7-b4a094c27cf6" providerId="ADAL" clId="{A9BB4F8C-A084-4DBC-A8FE-77BC56C71DB5}" dt="2023-10-19T18:03:48.814" v="2468" actId="5793"/>
          <ac:spMkLst>
            <pc:docMk/>
            <pc:sldMk cId="170657244" sldId="260"/>
            <ac:spMk id="2" creationId="{38FB55DB-9E0B-4B82-A775-EF031F8A92EE}"/>
          </ac:spMkLst>
        </pc:spChg>
      </pc:sldChg>
      <pc:sldChg chg="modSp mod modNotesTx">
        <pc:chgData name="Lee, James (Jim)" userId="fe770e6a-7579-4cb8-a8e7-b4a094c27cf6" providerId="ADAL" clId="{A9BB4F8C-A084-4DBC-A8FE-77BC56C71DB5}" dt="2023-10-19T18:03:35.360" v="2452" actId="20577"/>
        <pc:sldMkLst>
          <pc:docMk/>
          <pc:sldMk cId="809913610" sldId="267"/>
        </pc:sldMkLst>
        <pc:spChg chg="mod">
          <ac:chgData name="Lee, James (Jim)" userId="fe770e6a-7579-4cb8-a8e7-b4a094c27cf6" providerId="ADAL" clId="{A9BB4F8C-A084-4DBC-A8FE-77BC56C71DB5}" dt="2023-10-19T18:03:12.140" v="2451" actId="179"/>
          <ac:spMkLst>
            <pc:docMk/>
            <pc:sldMk cId="809913610" sldId="267"/>
            <ac:spMk id="3" creationId="{F68F564F-A32A-47D1-911B-E1EE4EFCF616}"/>
          </ac:spMkLst>
        </pc:spChg>
      </pc:sldChg>
      <pc:sldChg chg="del">
        <pc:chgData name="Lee, James (Jim)" userId="fe770e6a-7579-4cb8-a8e7-b4a094c27cf6" providerId="ADAL" clId="{A9BB4F8C-A084-4DBC-A8FE-77BC56C71DB5}" dt="2023-10-19T17:55:53.125" v="2064" actId="47"/>
        <pc:sldMkLst>
          <pc:docMk/>
          <pc:sldMk cId="3215012682" sldId="268"/>
        </pc:sldMkLst>
      </pc:sldChg>
      <pc:sldChg chg="modSp add mod modNotesTx">
        <pc:chgData name="Lee, James (Jim)" userId="fe770e6a-7579-4cb8-a8e7-b4a094c27cf6" providerId="ADAL" clId="{A9BB4F8C-A084-4DBC-A8FE-77BC56C71DB5}" dt="2023-10-19T17:57:48.224" v="2099" actId="255"/>
        <pc:sldMkLst>
          <pc:docMk/>
          <pc:sldMk cId="1303333758" sldId="269"/>
        </pc:sldMkLst>
        <pc:spChg chg="mod">
          <ac:chgData name="Lee, James (Jim)" userId="fe770e6a-7579-4cb8-a8e7-b4a094c27cf6" providerId="ADAL" clId="{A9BB4F8C-A084-4DBC-A8FE-77BC56C71DB5}" dt="2023-10-19T17:57:48.224" v="2099" actId="255"/>
          <ac:spMkLst>
            <pc:docMk/>
            <pc:sldMk cId="1303333758" sldId="269"/>
            <ac:spMk id="3" creationId="{F68F564F-A32A-47D1-911B-E1EE4EFCF61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58642C1-E434-4516-AF1B-D01F509F0640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3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98AC153-6618-4A23-95D4-54729088A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100" b="0" i="1" u="none" strike="noStrike" baseline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2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100" b="0" i="1" u="none" strike="noStrike" baseline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79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74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AC153-6618-4A23-95D4-54729088AA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4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5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9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1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8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6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5689093-469E-468C-ABA2-5CF0A6764A51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DD09DB-E614-4478-BE4D-547C2F5E64C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70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cot.com/mktrules/issues/NOGRR258" TargetMode="External"/><Relationship Id="rId3" Type="http://schemas.openxmlformats.org/officeDocument/2006/relationships/hyperlink" Target="https://www.ercot.com/calendar/10112023-WMS-Meeting" TargetMode="External"/><Relationship Id="rId7" Type="http://schemas.openxmlformats.org/officeDocument/2006/relationships/hyperlink" Target="https://www.ercot.com/mktrules/issues/NPRR119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rcot.com/mktrules/issues/NPRR1197" TargetMode="External"/><Relationship Id="rId5" Type="http://schemas.openxmlformats.org/officeDocument/2006/relationships/hyperlink" Target="https://www.ercot.com/files/docs/2023/10/13/3-tac-structural-review-v2.zip" TargetMode="External"/><Relationship Id="rId4" Type="http://schemas.openxmlformats.org/officeDocument/2006/relationships/hyperlink" Target="https://www.ercot.com/files/docs/2023/10/05/07-imm-as-methodology-for-wms-10112023.pptx" TargetMode="External"/><Relationship Id="rId9" Type="http://schemas.openxmlformats.org/officeDocument/2006/relationships/hyperlink" Target="https://www.ercot.com/mktrules/issues/NPRR120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cot.com/mktrules/issues/NPRR1181" TargetMode="External"/><Relationship Id="rId3" Type="http://schemas.openxmlformats.org/officeDocument/2006/relationships/hyperlink" Target="https://www.ercot.com/calendar/10112023-WMS-Meeting" TargetMode="External"/><Relationship Id="rId7" Type="http://schemas.openxmlformats.org/officeDocument/2006/relationships/hyperlink" Target="https://www.ercot.com/mktrules/issues/SMOGRR02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rcot.com/mktrules/issues/SCR825" TargetMode="External"/><Relationship Id="rId5" Type="http://schemas.openxmlformats.org/officeDocument/2006/relationships/hyperlink" Target="https://www.ercot.com/mktrules/issues/NPRR1195" TargetMode="External"/><Relationship Id="rId4" Type="http://schemas.openxmlformats.org/officeDocument/2006/relationships/hyperlink" Target="https://www.ercot.com/mktrules/issues/NPRR119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cot.com/mktrules/issues/SMOGRR027" TargetMode="External"/><Relationship Id="rId3" Type="http://schemas.openxmlformats.org/officeDocument/2006/relationships/hyperlink" Target="https://www.ercot.com/mktrules/issues/NPRR1070" TargetMode="External"/><Relationship Id="rId7" Type="http://schemas.openxmlformats.org/officeDocument/2006/relationships/hyperlink" Target="https://www.ercot.com/mktrules/issues/NPRR119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rcot.com/mktrules/issues/NPRR1179" TargetMode="External"/><Relationship Id="rId5" Type="http://schemas.openxmlformats.org/officeDocument/2006/relationships/hyperlink" Target="https://www.ercot.com/mktrules/issues/NPRR1170" TargetMode="External"/><Relationship Id="rId4" Type="http://schemas.openxmlformats.org/officeDocument/2006/relationships/hyperlink" Target="https://www.ercot.com/mktrules/issues/NPRR116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E242A-A689-4DF5-95ED-B6BA05F2E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WMS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9D7D-76C4-4ABA-9706-116A5D45E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9080" y="4619624"/>
            <a:ext cx="7278624" cy="1144588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TAC Meeting – October 24, 2023 </a:t>
            </a:r>
          </a:p>
        </p:txBody>
      </p:sp>
    </p:spTree>
    <p:extLst>
      <p:ext uri="{BB962C8B-B14F-4D97-AF65-F5344CB8AC3E}">
        <p14:creationId xmlns:p14="http://schemas.microsoft.com/office/powerpoint/2010/main" val="187277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Highlights of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WMS Meeting  </a:t>
            </a:r>
            <a:r>
              <a:rPr lang="en-US" sz="3600" dirty="0">
                <a:solidFill>
                  <a:schemeClr val="bg1"/>
                </a:solidFill>
                <a:hlinkClick r:id="rId3"/>
              </a:rPr>
              <a:t>Oct 11, 2023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6936" y="334697"/>
            <a:ext cx="7132694" cy="6206835"/>
          </a:xfrm>
        </p:spPr>
        <p:txBody>
          <a:bodyPr anchor="ctr">
            <a:normAutofit/>
          </a:bodyPr>
          <a:lstStyle/>
          <a:p>
            <a:pPr marL="182880" lvl="4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Reports:</a:t>
            </a:r>
          </a:p>
          <a:p>
            <a:pPr marL="525780" lvl="4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IMM Ancillary Service Methodology </a:t>
            </a:r>
            <a:r>
              <a:rPr lang="en-US" sz="1800" dirty="0">
                <a:hlinkClick r:id="rId4"/>
              </a:rPr>
              <a:t>Presentation</a:t>
            </a:r>
            <a:endParaRPr lang="en-US" sz="1800" dirty="0"/>
          </a:p>
          <a:p>
            <a:pPr marL="182880" lvl="4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800" b="1" dirty="0"/>
          </a:p>
          <a:p>
            <a:pPr marL="182880" lvl="4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Discussion items:</a:t>
            </a:r>
          </a:p>
          <a:p>
            <a:pPr marL="525780" lvl="4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WMS Subcommittee &amp; Working Group </a:t>
            </a:r>
            <a:r>
              <a:rPr lang="en-US" sz="1800" dirty="0">
                <a:hlinkClick r:id="rId5"/>
              </a:rPr>
              <a:t>Structural Review</a:t>
            </a:r>
            <a:br>
              <a:rPr lang="en-US" sz="1800" dirty="0">
                <a:hlinkClick r:id="rId5"/>
              </a:rPr>
            </a:br>
            <a:r>
              <a:rPr lang="en-US" sz="1800" b="1" i="1" dirty="0">
                <a:solidFill>
                  <a:srgbClr val="FF0000"/>
                </a:solidFill>
              </a:rPr>
              <a:t>– WMS </a:t>
            </a:r>
            <a:r>
              <a:rPr lang="en-US" sz="1800" b="1" i="1">
                <a:solidFill>
                  <a:srgbClr val="FF0000"/>
                </a:solidFill>
              </a:rPr>
              <a:t>recommendations presented to </a:t>
            </a:r>
            <a:r>
              <a:rPr lang="en-US" sz="1800" b="1" i="1" dirty="0">
                <a:solidFill>
                  <a:srgbClr val="FF0000"/>
                </a:solidFill>
              </a:rPr>
              <a:t>TAC on 10/13/23</a:t>
            </a:r>
            <a:br>
              <a:rPr lang="en-US" sz="1800" b="1" i="1" dirty="0">
                <a:solidFill>
                  <a:srgbClr val="FF0000"/>
                </a:solidFill>
              </a:rPr>
            </a:br>
            <a:endParaRPr lang="en-US" sz="1800" b="1" i="1" dirty="0">
              <a:solidFill>
                <a:srgbClr val="FF0000"/>
              </a:solidFill>
            </a:endParaRPr>
          </a:p>
          <a:p>
            <a:pPr marL="525780" lvl="4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Preview of newly submitted Revision Requests prior to PRS consideration </a:t>
            </a:r>
            <a:r>
              <a:rPr lang="en-US" sz="1800" i="1" dirty="0">
                <a:solidFill>
                  <a:srgbClr val="FF0000"/>
                </a:solidFill>
              </a:rPr>
              <a:t>[WMS did not take any action]</a:t>
            </a:r>
            <a:r>
              <a:rPr lang="en-US" sz="1800" i="1" dirty="0">
                <a:solidFill>
                  <a:schemeClr val="tx1"/>
                </a:solidFill>
              </a:rPr>
              <a:t>:</a:t>
            </a:r>
          </a:p>
          <a:p>
            <a:pPr marL="893092" lvl="6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hlinkClick r:id="rId6"/>
              </a:rPr>
              <a:t>NPRR1197</a:t>
            </a:r>
            <a:r>
              <a:rPr lang="en-US" sz="1800" dirty="0"/>
              <a:t>, Energy Storage Resource (ESR) Non-Charging Load(s) Optional Exclusion from EPS Netting Arrangements </a:t>
            </a:r>
            <a:r>
              <a:rPr lang="en-US" sz="1800" i="1" dirty="0"/>
              <a:t>(Engie sponsored)</a:t>
            </a:r>
          </a:p>
          <a:p>
            <a:pPr marL="893092" lvl="6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hlinkClick r:id="rId7"/>
              </a:rPr>
              <a:t>NPRR1198</a:t>
            </a:r>
            <a:r>
              <a:rPr lang="en-US" sz="1800" dirty="0"/>
              <a:t>/</a:t>
            </a:r>
            <a:r>
              <a:rPr lang="en-US" sz="1800" dirty="0">
                <a:hlinkClick r:id="rId8"/>
              </a:rPr>
              <a:t>NOGRR258</a:t>
            </a:r>
            <a:r>
              <a:rPr lang="en-US" sz="1800" dirty="0"/>
              <a:t>, Congestion Mitigation Using Topology Reconfigurations </a:t>
            </a:r>
            <a:r>
              <a:rPr lang="en-US" sz="1800" i="1" dirty="0"/>
              <a:t>(EDF sponsored)</a:t>
            </a:r>
          </a:p>
          <a:p>
            <a:pPr marL="893092" lvl="6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hlinkClick r:id="rId9"/>
              </a:rPr>
              <a:t>NPRR1203</a:t>
            </a:r>
            <a:r>
              <a:rPr lang="en-US" sz="1800" dirty="0"/>
              <a:t>, Implementation of Dispatchable Reliability Reserve Service </a:t>
            </a:r>
            <a:r>
              <a:rPr lang="en-US" sz="1800" i="1" dirty="0"/>
              <a:t>(ERCOT sponsored)</a:t>
            </a:r>
          </a:p>
          <a:p>
            <a:pPr marL="182880" lvl="4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525780" lvl="4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3338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Highlights of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WMS Meeting  </a:t>
            </a:r>
            <a:r>
              <a:rPr lang="en-US" sz="3600" dirty="0">
                <a:solidFill>
                  <a:schemeClr val="bg1"/>
                </a:solidFill>
                <a:hlinkClick r:id="rId3"/>
              </a:rPr>
              <a:t>Oct 11, 2023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1041" y="334697"/>
            <a:ext cx="7664145" cy="6206835"/>
          </a:xfrm>
        </p:spPr>
        <p:txBody>
          <a:bodyPr anchor="ctr">
            <a:normAutofit/>
          </a:bodyPr>
          <a:lstStyle/>
          <a:p>
            <a:pPr marL="0" lvl="3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New PRS Referrals:</a:t>
            </a:r>
          </a:p>
          <a:p>
            <a:pPr marL="365760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hlinkClick r:id="rId4"/>
              </a:rPr>
              <a:t>NPRR1194</a:t>
            </a:r>
            <a:r>
              <a:rPr lang="en-US" sz="1800" dirty="0"/>
              <a:t>, Wholesale Storage Load Auxiliary Netting</a:t>
            </a:r>
            <a:br>
              <a:rPr lang="en-US" sz="1800" dirty="0"/>
            </a:br>
            <a:r>
              <a:rPr lang="en-US" sz="1800" b="1" i="1" dirty="0">
                <a:solidFill>
                  <a:srgbClr val="FF0000"/>
                </a:solidFill>
              </a:rPr>
              <a:t>– tabled at WMS (identified as a possible policy issue)</a:t>
            </a:r>
            <a:br>
              <a:rPr lang="en-US" sz="1800" b="1" i="1" dirty="0">
                <a:solidFill>
                  <a:srgbClr val="FF0000"/>
                </a:solidFill>
              </a:rPr>
            </a:br>
            <a:endParaRPr lang="en-US" sz="800" b="1" i="1" dirty="0">
              <a:solidFill>
                <a:srgbClr val="FF0000"/>
              </a:solidFill>
            </a:endParaRPr>
          </a:p>
          <a:p>
            <a:pPr marL="365760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hlinkClick r:id="rId5"/>
              </a:rPr>
              <a:t>NPRR1195</a:t>
            </a:r>
            <a:r>
              <a:rPr lang="en-US" sz="1800" dirty="0"/>
              <a:t>, Resource Entity Metering Facilities Maintenance </a:t>
            </a:r>
            <a:br>
              <a:rPr lang="en-US" sz="1800" dirty="0"/>
            </a:br>
            <a:r>
              <a:rPr lang="en-US" sz="1800" b="1" i="1" dirty="0">
                <a:solidFill>
                  <a:srgbClr val="FF0000"/>
                </a:solidFill>
              </a:rPr>
              <a:t>– referred to MWG</a:t>
            </a:r>
            <a:br>
              <a:rPr lang="en-US" sz="1800" b="1" i="1" dirty="0">
                <a:solidFill>
                  <a:srgbClr val="FF0000"/>
                </a:solidFill>
              </a:rPr>
            </a:br>
            <a:endParaRPr lang="en-US" sz="800" b="1" i="1" dirty="0">
              <a:solidFill>
                <a:srgbClr val="FF0000"/>
              </a:solidFill>
            </a:endParaRPr>
          </a:p>
          <a:p>
            <a:pPr marL="365760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hlinkClick r:id="rId6"/>
              </a:rPr>
              <a:t>SCR825</a:t>
            </a:r>
            <a:r>
              <a:rPr lang="en-US" sz="1800" dirty="0"/>
              <a:t>, ERCOT Voice Communications Aggregation </a:t>
            </a:r>
            <a:br>
              <a:rPr lang="en-US" sz="1800" dirty="0"/>
            </a:br>
            <a:r>
              <a:rPr lang="en-US" sz="1800" b="1" i="1" dirty="0">
                <a:solidFill>
                  <a:srgbClr val="FF0000"/>
                </a:solidFill>
              </a:rPr>
              <a:t>– recommended approval (will evaluate Impact Analysis along with NPRR1162)</a:t>
            </a:r>
          </a:p>
          <a:p>
            <a:pPr marL="365760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b="1" i="1" dirty="0">
              <a:solidFill>
                <a:srgbClr val="FF0000"/>
              </a:solidFill>
            </a:endParaRPr>
          </a:p>
          <a:p>
            <a:pPr marL="0" lvl="3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WMS Revision Requests:</a:t>
            </a:r>
          </a:p>
          <a:p>
            <a:pPr marL="365760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hlinkClick r:id="rId7"/>
              </a:rPr>
              <a:t>SMOGRR028</a:t>
            </a:r>
            <a:r>
              <a:rPr lang="en-US" sz="1800" dirty="0"/>
              <a:t>, Add Series Reactor Compensation Factors </a:t>
            </a:r>
            <a:br>
              <a:rPr lang="en-US" sz="1800" dirty="0"/>
            </a:br>
            <a:r>
              <a:rPr lang="en-US" sz="1800" dirty="0"/>
              <a:t>– </a:t>
            </a:r>
            <a:r>
              <a:rPr lang="en-US" sz="1800" b="1" i="1" dirty="0">
                <a:solidFill>
                  <a:srgbClr val="FF0000"/>
                </a:solidFill>
              </a:rPr>
              <a:t>Referred to MWG</a:t>
            </a:r>
          </a:p>
          <a:p>
            <a:pPr marL="365760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b="1" i="1" dirty="0">
              <a:solidFill>
                <a:srgbClr val="FF0000"/>
              </a:solidFill>
            </a:endParaRPr>
          </a:p>
          <a:p>
            <a:pPr marL="0" lvl="3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Action on Tabled Items:</a:t>
            </a:r>
          </a:p>
          <a:p>
            <a:pPr marL="365760" lvl="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hlinkClick r:id="rId8"/>
              </a:rPr>
              <a:t>NPRR1181</a:t>
            </a:r>
            <a:r>
              <a:rPr lang="en-US" sz="1800" dirty="0"/>
              <a:t>, Submission of Seasonal Coal and Lignite Inventory Declaration </a:t>
            </a:r>
            <a:br>
              <a:rPr lang="en-US" sz="1800" dirty="0"/>
            </a:br>
            <a:r>
              <a:rPr lang="en-US" sz="1800" b="1" i="1" dirty="0">
                <a:solidFill>
                  <a:srgbClr val="FF0000"/>
                </a:solidFill>
              </a:rPr>
              <a:t>– Endorsed as amended by 9/19/23 Luminant comments</a:t>
            </a:r>
          </a:p>
        </p:txBody>
      </p:sp>
    </p:spTree>
    <p:extLst>
      <p:ext uri="{BB962C8B-B14F-4D97-AF65-F5344CB8AC3E}">
        <p14:creationId xmlns:p14="http://schemas.microsoft.com/office/powerpoint/2010/main" val="130333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Revision Requests Under WMS Review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564F-A32A-47D1-911B-E1EE4EFC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753" y="318655"/>
            <a:ext cx="7385174" cy="6308056"/>
          </a:xfrm>
        </p:spPr>
        <p:txBody>
          <a:bodyPr anchor="ctr">
            <a:noAutofit/>
          </a:bodyPr>
          <a:lstStyle/>
          <a:p>
            <a:pPr marL="0">
              <a:buNone/>
            </a:pPr>
            <a:r>
              <a:rPr lang="en-US" b="1" i="0" dirty="0">
                <a:effectLst/>
              </a:rPr>
              <a:t>Tabled Revision Requests:</a:t>
            </a: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3"/>
              </a:rPr>
              <a:t>NPRR1070</a:t>
            </a:r>
            <a:r>
              <a:rPr lang="en-US" dirty="0"/>
              <a:t>, Planning Criteria for GTC Exit Solutions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4"/>
              </a:rPr>
              <a:t>NPRR1162</a:t>
            </a:r>
            <a:r>
              <a:rPr lang="en-US" dirty="0"/>
              <a:t>, Single Agent Designation for a QSE and its Sub-QSEs for Voice Communications over the ERCOT WAN (WMWG)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5"/>
              </a:rPr>
              <a:t>NPRR1170</a:t>
            </a:r>
            <a:r>
              <a:rPr lang="en-US" dirty="0"/>
              <a:t>, Capturing Natural Gas Delivery Information for Natural Gas Generation Resources (WMWG)</a:t>
            </a:r>
            <a:endParaRPr lang="en-US" dirty="0">
              <a:solidFill>
                <a:srgbClr val="FF0000"/>
              </a:solidFill>
              <a:hlinkClick r:id="rId6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6"/>
              </a:rPr>
              <a:t>NPRR1179</a:t>
            </a:r>
            <a:r>
              <a:rPr lang="en-US" dirty="0"/>
              <a:t>, Fuel Purchase Requirements for Resources Submitting RUC Fuel Costs (RCWG)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7"/>
              </a:rPr>
              <a:t>NPRR1190</a:t>
            </a:r>
            <a:r>
              <a:rPr lang="en-US" dirty="0"/>
              <a:t>, High Dispatch Limit Override Provision for Increased NOIE Load Costs (WMWG)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hlinkClick r:id="rId8"/>
              </a:rPr>
              <a:t>SMOGRR027</a:t>
            </a:r>
            <a:r>
              <a:rPr lang="en-US" dirty="0"/>
              <a:t>, Move OBD to Settlement Metering Operating Guide – EPS Metering Design Proposal (MWG)</a:t>
            </a:r>
          </a:p>
          <a:p>
            <a:pPr marL="201168" lvl="1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lvl="1" indent="-9144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sz="2000" b="1" dirty="0"/>
              <a:t>Notice of Withdrawal:</a:t>
            </a:r>
          </a:p>
          <a:p>
            <a:pPr marL="320675" lvl="1" indent="-320675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dirty="0"/>
              <a:t>VCMRR037, Related to NPRR1172, Fuel Adder Definition, Mitigated Offer Caps, and RUC </a:t>
            </a:r>
            <a:r>
              <a:rPr lang="en-US" dirty="0" err="1"/>
              <a:t>Clawback</a:t>
            </a:r>
            <a:endParaRPr lang="en-US" dirty="0"/>
          </a:p>
          <a:p>
            <a:pPr marL="25146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991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FB55DB-9E0B-4B82-A775-EF031F8A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2150" y="639097"/>
            <a:ext cx="6416691" cy="366467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Next Meeting </a:t>
            </a:r>
            <a:b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6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November 1</a:t>
            </a:r>
            <a:r>
              <a:rPr lang="en-US" sz="6600" u="sng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</a:t>
            </a:r>
            <a:r>
              <a:rPr lang="en-US" sz="66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0FA00F-7190-4737-8CF9-E2FB8EA30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7469"/>
          <a:stretch/>
        </p:blipFill>
        <p:spPr>
          <a:xfrm>
            <a:off x="162302" y="284703"/>
            <a:ext cx="5462001" cy="5054156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85B92BC-678C-4E14-97E6-3227DEF86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644120-A6B9-4D5C-8A60-E2F4CC220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6572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50AB4A1B11D40BA93648E453A38A9" ma:contentTypeVersion="10" ma:contentTypeDescription="Create a new document." ma:contentTypeScope="" ma:versionID="a23f2b49f195ed5706c0043339cf2995">
  <xsd:schema xmlns:xsd="http://www.w3.org/2001/XMLSchema" xmlns:xs="http://www.w3.org/2001/XMLSchema" xmlns:p="http://schemas.microsoft.com/office/2006/metadata/properties" xmlns:ns3="60b3afc9-a72a-4286-a1f6-3c61aad5d6c4" targetNamespace="http://schemas.microsoft.com/office/2006/metadata/properties" ma:root="true" ma:fieldsID="25f05895d88c426d0858f9f4f1a8fcf0" ns3:_="">
    <xsd:import namespace="60b3afc9-a72a-4286-a1f6-3c61aad5d6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3afc9-a72a-4286-a1f6-3c61aad5d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8C2B8A-E3D4-4968-B35C-5CC75D34F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9730CC-A266-4BA8-9C1E-8492A0A26614}">
  <ds:schemaRefs>
    <ds:schemaRef ds:uri="http://purl.org/dc/elements/1.1/"/>
    <ds:schemaRef ds:uri="http://www.w3.org/XML/1998/namespace"/>
    <ds:schemaRef ds:uri="http://purl.org/dc/dcmitype/"/>
    <ds:schemaRef ds:uri="http://purl.org/dc/terms/"/>
    <ds:schemaRef ds:uri="60b3afc9-a72a-4286-a1f6-3c61aad5d6c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4A27AB3-3142-443C-B6D1-944B4E605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3afc9-a72a-4286-a1f6-3c61aad5d6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26081</TotalTime>
  <Words>348</Words>
  <Application>Microsoft Office PowerPoint</Application>
  <PresentationFormat>Widescreen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Cambria</vt:lpstr>
      <vt:lpstr>Wingdings</vt:lpstr>
      <vt:lpstr>Retrospect</vt:lpstr>
      <vt:lpstr>WMS Report</vt:lpstr>
      <vt:lpstr>Highlights of WMS Meeting  Oct 11, 2023</vt:lpstr>
      <vt:lpstr>Highlights of WMS Meeting  Oct 11, 2023</vt:lpstr>
      <vt:lpstr>Revision Requests Under WMS Review</vt:lpstr>
      <vt:lpstr>Next Meeting   November 1st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WMS Report</dc:title>
  <dc:creator>Surendran, Resmi SENA-STX/A/7</dc:creator>
  <cp:lastModifiedBy>Jim Lee</cp:lastModifiedBy>
  <cp:revision>208</cp:revision>
  <cp:lastPrinted>2023-01-18T21:52:04Z</cp:lastPrinted>
  <dcterms:created xsi:type="dcterms:W3CDTF">2021-01-14T19:13:08Z</dcterms:created>
  <dcterms:modified xsi:type="dcterms:W3CDTF">2023-10-19T18:22:36Z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0x0101000E550AB4A1B11D40BA93648E453A38A9</vt:lpwstr>
  </property>
  <property fmtid="{D5CDD505-2E9C-101B-9397-08002B2CF9AE}" pid="3" name="MSIP_Label_e3ac3a1a-de19-428b-b395-6d250d7743fb_Enabled">
    <vt:lpwstr>true</vt:lpwstr>
  </property>
  <property fmtid="{D5CDD505-2E9C-101B-9397-08002B2CF9AE}" pid="4" name="MSIP_Label_e3ac3a1a-de19-428b-b395-6d250d7743fb_SetDate">
    <vt:lpwstr>2023-10-18T18:11:19Z</vt:lpwstr>
  </property>
  <property fmtid="{D5CDD505-2E9C-101B-9397-08002B2CF9AE}" pid="5" name="MSIP_Label_e3ac3a1a-de19-428b-b395-6d250d7743fb_Method">
    <vt:lpwstr>Standard</vt:lpwstr>
  </property>
  <property fmtid="{D5CDD505-2E9C-101B-9397-08002B2CF9AE}" pid="6" name="MSIP_Label_e3ac3a1a-de19-428b-b395-6d250d7743fb_Name">
    <vt:lpwstr>Internal Use Only</vt:lpwstr>
  </property>
  <property fmtid="{D5CDD505-2E9C-101B-9397-08002B2CF9AE}" pid="7" name="MSIP_Label_e3ac3a1a-de19-428b-b395-6d250d7743fb_SiteId">
    <vt:lpwstr>88cc5fd7-fd78-44b6-ad75-b6915088974f</vt:lpwstr>
  </property>
  <property fmtid="{D5CDD505-2E9C-101B-9397-08002B2CF9AE}" pid="8" name="MSIP_Label_e3ac3a1a-de19-428b-b395-6d250d7743fb_ActionId">
    <vt:lpwstr>d8bd3985-4e3c-4aeb-aa28-005f77a50c8f</vt:lpwstr>
  </property>
  <property fmtid="{D5CDD505-2E9C-101B-9397-08002B2CF9AE}" pid="9" name="MSIP_Label_e3ac3a1a-de19-428b-b395-6d250d7743fb_ContentBits">
    <vt:lpwstr>0</vt:lpwstr>
  </property>
</Properties>
</file>