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7"/>
  </p:notesMasterIdLst>
  <p:handoutMasterIdLst>
    <p:handoutMasterId r:id="rId18"/>
  </p:handoutMasterIdLst>
  <p:sldIdLst>
    <p:sldId id="260" r:id="rId6"/>
    <p:sldId id="267" r:id="rId7"/>
    <p:sldId id="307" r:id="rId8"/>
    <p:sldId id="342" r:id="rId9"/>
    <p:sldId id="271" r:id="rId10"/>
    <p:sldId id="272" r:id="rId11"/>
    <p:sldId id="273" r:id="rId12"/>
    <p:sldId id="311" r:id="rId13"/>
    <p:sldId id="313" r:id="rId14"/>
    <p:sldId id="314" r:id="rId15"/>
    <p:sldId id="341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93E90A3-4779-460A-8EA2-5508C33EF9D3}">
          <p14:sldIdLst>
            <p14:sldId id="260"/>
            <p14:sldId id="267"/>
            <p14:sldId id="307"/>
            <p14:sldId id="342"/>
            <p14:sldId id="271"/>
            <p14:sldId id="272"/>
            <p14:sldId id="273"/>
            <p14:sldId id="311"/>
            <p14:sldId id="313"/>
            <p14:sldId id="314"/>
            <p14:sldId id="34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5" d="100"/>
          <a:sy n="115" d="100"/>
        </p:scale>
        <p:origin x="312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045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56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</a:rPr>
              <a:t>ERCOT Updates</a:t>
            </a:r>
          </a:p>
          <a:p>
            <a:r>
              <a:rPr lang="en-US" sz="3200" b="1" dirty="0">
                <a:solidFill>
                  <a:schemeClr val="tx2"/>
                </a:solidFill>
              </a:rPr>
              <a:t>NDSWG October 2023</a:t>
            </a:r>
          </a:p>
          <a:p>
            <a:endParaRPr lang="en-US" sz="2800" dirty="0">
              <a:solidFill>
                <a:schemeClr val="tx2"/>
              </a:solidFill>
            </a:endParaRPr>
          </a:p>
          <a:p>
            <a:r>
              <a:rPr lang="en-US" sz="2800" dirty="0">
                <a:solidFill>
                  <a:schemeClr val="tx2"/>
                </a:solidFill>
              </a:rPr>
              <a:t>ERCOT</a:t>
            </a:r>
          </a:p>
          <a:p>
            <a:r>
              <a:rPr lang="en-US" sz="2800" dirty="0">
                <a:solidFill>
                  <a:schemeClr val="tx2"/>
                </a:solidFill>
              </a:rPr>
              <a:t>10/17/2023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Topics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Coordinating with ERCOT Control Room on scheduled work that requires implementing a DPC</a:t>
            </a:r>
          </a:p>
          <a:p>
            <a:r>
              <a:rPr lang="en-US" sz="2800" dirty="0"/>
              <a:t>After hours DPC, NOMCR follow up</a:t>
            </a:r>
          </a:p>
          <a:p>
            <a:r>
              <a:rPr lang="en-US" sz="2800" dirty="0"/>
              <a:t>DPC rejection</a:t>
            </a:r>
          </a:p>
        </p:txBody>
      </p:sp>
    </p:spTree>
    <p:extLst>
      <p:ext uri="{BB962C8B-B14F-4D97-AF65-F5344CB8AC3E}">
        <p14:creationId xmlns:p14="http://schemas.microsoft.com/office/powerpoint/2010/main" val="302228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811C7-C5C1-4B2A-8B7D-C5B8A3485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71496"/>
          </a:xfrm>
        </p:spPr>
        <p:txBody>
          <a:bodyPr/>
          <a:lstStyle/>
          <a:p>
            <a:r>
              <a:rPr lang="en-US" dirty="0"/>
              <a:t>DPC Implementation Window Proposal from August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48416-E513-4461-97B3-39EC8C022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Issue</a:t>
            </a:r>
          </a:p>
          <a:p>
            <a:pPr lvl="1"/>
            <a:r>
              <a:rPr lang="en-US" dirty="0"/>
              <a:t>Completion times of DPC-initiating field work are estimated and can change due to changes or delays in the field.</a:t>
            </a:r>
          </a:p>
          <a:p>
            <a:pPr lvl="1"/>
            <a:r>
              <a:rPr lang="en-US" dirty="0"/>
              <a:t>DPC submissions require explicit implementation times.</a:t>
            </a:r>
          </a:p>
          <a:p>
            <a:endParaRPr lang="en-US" dirty="0"/>
          </a:p>
          <a:p>
            <a:r>
              <a:rPr lang="en-US" dirty="0"/>
              <a:t>Proposal</a:t>
            </a:r>
          </a:p>
          <a:p>
            <a:pPr lvl="1"/>
            <a:r>
              <a:rPr lang="en-US" dirty="0"/>
              <a:t>Implementation of DPCs can be delayed for up to 48 hours if communicated with ERCOT Control Room staff.</a:t>
            </a:r>
          </a:p>
          <a:p>
            <a:pPr lvl="1"/>
            <a:r>
              <a:rPr lang="en-US" dirty="0"/>
              <a:t>DPCs cannot be delayed across database loads.</a:t>
            </a:r>
          </a:p>
          <a:p>
            <a:pPr lvl="1"/>
            <a:r>
              <a:rPr lang="en-US" dirty="0"/>
              <a:t>DPCs submitted for Friday implementation cannot be delayed until Monday due the to 48 hour hold policy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9578FF-57DB-4596-B1D2-F90A3A9A6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27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Project Updates</a:t>
            </a:r>
          </a:p>
          <a:p>
            <a:r>
              <a:rPr lang="en-US" sz="2800" dirty="0"/>
              <a:t>NPRR1164 Update</a:t>
            </a:r>
          </a:p>
          <a:p>
            <a:r>
              <a:rPr lang="en-US" sz="2800" dirty="0"/>
              <a:t>Update NDSWG roster</a:t>
            </a:r>
          </a:p>
          <a:p>
            <a:r>
              <a:rPr lang="en-US" sz="2800" dirty="0"/>
              <a:t>SODG and LR process</a:t>
            </a:r>
          </a:p>
          <a:p>
            <a:r>
              <a:rPr lang="en-US" sz="2800" dirty="0"/>
              <a:t>Other topics:</a:t>
            </a:r>
          </a:p>
          <a:p>
            <a:pPr lvl="1"/>
            <a:r>
              <a:rPr lang="en-US" sz="2600" dirty="0"/>
              <a:t>Coordinating with ERCOT Control Room on scheduled work that requires implementing a DPC</a:t>
            </a:r>
          </a:p>
          <a:p>
            <a:pPr lvl="1"/>
            <a:r>
              <a:rPr lang="en-US" sz="2600" dirty="0"/>
              <a:t>After hours DPC, NOMCR follow up</a:t>
            </a:r>
          </a:p>
          <a:p>
            <a:pPr lvl="1"/>
            <a:r>
              <a:rPr lang="en-US" sz="2600" dirty="0"/>
              <a:t>DPC rejection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5E24D-A3F4-ED06-3C94-4CDAA32D1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B4A36-11EC-DA7D-7B00-D05319BAD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1"/>
            <a:ext cx="11379200" cy="5280822"/>
          </a:xfrm>
        </p:spPr>
        <p:txBody>
          <a:bodyPr/>
          <a:lstStyle/>
          <a:p>
            <a:r>
              <a:rPr lang="en-US" sz="2800" dirty="0"/>
              <a:t>Active/Upcoming Projects</a:t>
            </a:r>
          </a:p>
          <a:p>
            <a:pPr lvl="1"/>
            <a:r>
              <a:rPr lang="en-US" sz="2800" dirty="0"/>
              <a:t>Upgrade to NMMS RHEL Operating System</a:t>
            </a:r>
          </a:p>
          <a:p>
            <a:pPr lvl="2"/>
            <a:r>
              <a:rPr lang="en-US" sz="2400" dirty="0"/>
              <a:t>Upgrades the OS of additional NMMS systems</a:t>
            </a:r>
          </a:p>
          <a:p>
            <a:pPr lvl="2"/>
            <a:r>
              <a:rPr lang="en-US" sz="2400" u="sng" dirty="0"/>
              <a:t>No changes in MAGE functionality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Upgrade to CIM16 </a:t>
            </a:r>
            <a:r>
              <a:rPr lang="en-US" sz="2800" dirty="0">
                <a:solidFill>
                  <a:srgbClr val="FF0000"/>
                </a:solidFill>
              </a:rPr>
              <a:t>+ SCR813</a:t>
            </a:r>
          </a:p>
          <a:p>
            <a:pPr lvl="2"/>
            <a:r>
              <a:rPr lang="en-US" sz="2400" dirty="0"/>
              <a:t>Officially in the “Planning” phase</a:t>
            </a:r>
          </a:p>
          <a:p>
            <a:pPr lvl="3"/>
            <a:r>
              <a:rPr lang="en-US" sz="2300" dirty="0"/>
              <a:t>Determining key milestones, requirements, and schedule</a:t>
            </a:r>
          </a:p>
          <a:p>
            <a:pPr lvl="2"/>
            <a:r>
              <a:rPr lang="en-US" sz="2400" dirty="0"/>
              <a:t>Upgrades the NMMS database schema to CIM16</a:t>
            </a:r>
          </a:p>
          <a:p>
            <a:pPr lvl="2"/>
            <a:r>
              <a:rPr lang="en-US" sz="2400" dirty="0"/>
              <a:t>Upgrades XML models and incremental files to CIM16</a:t>
            </a:r>
          </a:p>
          <a:p>
            <a:pPr lvl="2"/>
            <a:r>
              <a:rPr lang="en-US" sz="2400" dirty="0">
                <a:solidFill>
                  <a:srgbClr val="FF0000"/>
                </a:solidFill>
              </a:rPr>
              <a:t>SCR813 is now part of the project scope</a:t>
            </a:r>
          </a:p>
          <a:p>
            <a:pPr lvl="2"/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E90C14-B5C2-5CB8-EC9F-A5EEA9417E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F8FAFB4-11B1-2245-F16F-687D1E463B5B}"/>
              </a:ext>
            </a:extLst>
          </p:cNvPr>
          <p:cNvGrpSpPr/>
          <p:nvPr/>
        </p:nvGrpSpPr>
        <p:grpSpPr>
          <a:xfrm rot="1973223">
            <a:off x="8488122" y="2912838"/>
            <a:ext cx="3668649" cy="1754326"/>
            <a:chOff x="5181600" y="333632"/>
            <a:chExt cx="3668649" cy="175432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6537C48-E530-2371-18C8-9FF6A60EAACC}"/>
                </a:ext>
              </a:extLst>
            </p:cNvPr>
            <p:cNvSpPr/>
            <p:nvPr/>
          </p:nvSpPr>
          <p:spPr>
            <a:xfrm>
              <a:off x="5181600" y="333632"/>
              <a:ext cx="3668649" cy="175432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Now with SCR813!</a:t>
              </a: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7D3358E3-5A84-92A7-47E3-356E358E3301}"/>
                </a:ext>
              </a:extLst>
            </p:cNvPr>
            <p:cNvSpPr/>
            <p:nvPr/>
          </p:nvSpPr>
          <p:spPr>
            <a:xfrm>
              <a:off x="5288725" y="448795"/>
              <a:ext cx="3561524" cy="1524000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78270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227E7-33BD-E18F-5133-E7746DE75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SCR813 Refresher: Jointly-Rated Equipment-Coordination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5211A-6369-35E3-0975-2B923960D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Background:</a:t>
            </a:r>
          </a:p>
          <a:p>
            <a:pPr lvl="1"/>
            <a:r>
              <a:rPr lang="en-US" dirty="0"/>
              <a:t>SCR submitted by ERCOT after localized load shed event</a:t>
            </a:r>
          </a:p>
          <a:p>
            <a:pPr lvl="1"/>
            <a:r>
              <a:rPr lang="en-US" dirty="0"/>
              <a:t>Load shed was requested to resolve an overload</a:t>
            </a:r>
          </a:p>
          <a:p>
            <a:pPr lvl="1"/>
            <a:r>
              <a:rPr lang="en-US" dirty="0"/>
              <a:t>Overload was ultimately caused by one set of joint-ratings that were not updated after upgrade</a:t>
            </a:r>
          </a:p>
          <a:p>
            <a:endParaRPr lang="en-US" dirty="0"/>
          </a:p>
          <a:p>
            <a:r>
              <a:rPr lang="en-US" dirty="0"/>
              <a:t>SCR813 Functionality:</a:t>
            </a:r>
          </a:p>
          <a:p>
            <a:pPr lvl="1"/>
            <a:r>
              <a:rPr lang="en-US" dirty="0"/>
              <a:t>“Checkbox” requesting confirmation of coordination when jointly-rated equipment changes are detected</a:t>
            </a:r>
          </a:p>
          <a:p>
            <a:pPr lvl="1"/>
            <a:r>
              <a:rPr lang="en-US" dirty="0"/>
              <a:t>Improved NOMCR Status emails to all parties of a jointly-rated device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DF6A8B-6FD6-0619-D7D4-CAB9118C8C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03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CF54895-4D5C-4FC1-B0EC-59DDA2CDBA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219200"/>
            <a:ext cx="8033163" cy="48834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SCR813 - Submitter Shown Jointly-Rated Equipment and Coordination Confirmation Requested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96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SCR813 - Enhanced Notifications – “Walking the Tree”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10667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Add functionality to send notifications to model-instance owners when “nearby” changes are made.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8432" y="2286000"/>
            <a:ext cx="60452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Currently notifications are only sent to owners of modified instances</a:t>
            </a:r>
          </a:p>
          <a:p>
            <a:r>
              <a:rPr lang="en-US" sz="2400" dirty="0"/>
              <a:t>Ratings sets are only owned by one company</a:t>
            </a:r>
          </a:p>
          <a:p>
            <a:pPr lvl="1"/>
            <a:r>
              <a:rPr lang="en-US" sz="2000" dirty="0"/>
              <a:t>Each company will have their own ratings set if jointly owned</a:t>
            </a:r>
          </a:p>
          <a:p>
            <a:r>
              <a:rPr lang="en-US" sz="2400" dirty="0"/>
              <a:t>Example</a:t>
            </a:r>
          </a:p>
          <a:p>
            <a:pPr lvl="1"/>
            <a:r>
              <a:rPr lang="en-US" sz="2200" dirty="0"/>
              <a:t>A notification would be sent to </a:t>
            </a:r>
            <a:r>
              <a:rPr lang="en-US" sz="2200" dirty="0">
                <a:solidFill>
                  <a:srgbClr val="00B050"/>
                </a:solidFill>
              </a:rPr>
              <a:t>Company B</a:t>
            </a:r>
            <a:r>
              <a:rPr lang="en-US" sz="2200" dirty="0"/>
              <a:t> if Ratings Set #1 were modified by </a:t>
            </a:r>
            <a:r>
              <a:rPr lang="en-US" sz="2200" dirty="0">
                <a:solidFill>
                  <a:srgbClr val="00B0F0"/>
                </a:solidFill>
              </a:rPr>
              <a:t>Company A</a:t>
            </a:r>
          </a:p>
          <a:p>
            <a:endParaRPr lang="en-US" sz="24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  <a:p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1641" y="2076450"/>
            <a:ext cx="2923519" cy="4264418"/>
          </a:xfrm>
          <a:prstGeom prst="rect">
            <a:avLst/>
          </a:prstGeom>
        </p:spPr>
      </p:pic>
      <p:sp>
        <p:nvSpPr>
          <p:cNvPr id="7" name="Content Placeholder 5"/>
          <p:cNvSpPr txBox="1">
            <a:spLocks/>
          </p:cNvSpPr>
          <p:nvPr/>
        </p:nvSpPr>
        <p:spPr>
          <a:xfrm>
            <a:off x="7823241" y="2457451"/>
            <a:ext cx="3324922" cy="49745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i="1" dirty="0"/>
              <a:t>Changing the impedance will send a notification to </a:t>
            </a:r>
            <a:r>
              <a:rPr lang="en-US" sz="1200" i="1" dirty="0">
                <a:solidFill>
                  <a:srgbClr val="00B0F0"/>
                </a:solidFill>
              </a:rPr>
              <a:t>Company A</a:t>
            </a:r>
            <a:r>
              <a:rPr lang="en-US" sz="1200" i="1" dirty="0"/>
              <a:t> and </a:t>
            </a:r>
            <a:r>
              <a:rPr lang="en-US" sz="1200" i="1" dirty="0">
                <a:solidFill>
                  <a:srgbClr val="00B050"/>
                </a:solidFill>
              </a:rPr>
              <a:t>Company B</a:t>
            </a:r>
          </a:p>
          <a:p>
            <a:endParaRPr lang="en-US" sz="1200" i="1" dirty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9361180" y="3911226"/>
            <a:ext cx="2811770" cy="49745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i="1" dirty="0"/>
              <a:t>Changing the ratings in Ratings Set #1 will only send a notification to </a:t>
            </a:r>
            <a:r>
              <a:rPr lang="en-US" sz="1200" i="1" dirty="0">
                <a:solidFill>
                  <a:srgbClr val="00B0F0"/>
                </a:solidFill>
              </a:rPr>
              <a:t>Company A</a:t>
            </a:r>
            <a:endParaRPr lang="en-US" sz="1200" i="1" dirty="0">
              <a:solidFill>
                <a:srgbClr val="00B050"/>
              </a:solidFill>
            </a:endParaRPr>
          </a:p>
          <a:p>
            <a:endParaRPr lang="en-US" sz="1200" i="1" dirty="0"/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9342130" y="5442592"/>
            <a:ext cx="2811770" cy="49745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i="1" dirty="0"/>
              <a:t>Changing the ratings in Ratings Set #1 will only send a notification to </a:t>
            </a:r>
            <a:r>
              <a:rPr lang="en-US" sz="1200" i="1" dirty="0">
                <a:solidFill>
                  <a:srgbClr val="00B050"/>
                </a:solidFill>
              </a:rPr>
              <a:t>Company B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4024526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C2CF-D4A3-4CB2-B269-936D1D45D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SCR813 - Additional Notification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A5E09-950C-49E9-A323-348F809F3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2895600"/>
            <a:ext cx="5461000" cy="314722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notification currently sent when a NOMCR is submitted would also be sent to all associated companies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089CA7-D100-449E-B6DF-D55565913E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EBD3BB2-7566-4167-B676-76EC50587F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424066"/>
            <a:ext cx="5638800" cy="4185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763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B70CD-875B-6182-EAA5-43FDE55DD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NPRR1164 update: Synchroscope and Synch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4F4A7-C4C0-0C4D-CACD-BB260317E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2262976"/>
            <a:ext cx="11379200" cy="3985424"/>
          </a:xfrm>
        </p:spPr>
        <p:txBody>
          <a:bodyPr/>
          <a:lstStyle/>
          <a:p>
            <a:r>
              <a:rPr lang="en-US" sz="2000" dirty="0"/>
              <a:t>NPRR1164 is approved by ERCOT Board on 8/31</a:t>
            </a:r>
          </a:p>
          <a:p>
            <a:r>
              <a:rPr lang="en-US" sz="2000" dirty="0"/>
              <a:t>Bulk Update Process:</a:t>
            </a:r>
          </a:p>
          <a:p>
            <a:pPr lvl="1"/>
            <a:r>
              <a:rPr lang="en-US" sz="1800" dirty="0"/>
              <a:t>ERCOT sent an email on 8/21 with detailed instructions for reviewing and submitting the data</a:t>
            </a:r>
          </a:p>
          <a:p>
            <a:pPr lvl="1"/>
            <a:r>
              <a:rPr lang="en-US" sz="1800" dirty="0"/>
              <a:t>CAMR proposal is requested by 9/29 with a PLD of December</a:t>
            </a:r>
          </a:p>
          <a:p>
            <a:pPr lvl="1"/>
            <a:r>
              <a:rPr lang="en-US" sz="1800" dirty="0"/>
              <a:t>16 TSPs have submitted their CAMR</a:t>
            </a:r>
          </a:p>
          <a:p>
            <a:pPr marL="914400" lvl="2" indent="0">
              <a:buNone/>
            </a:pPr>
            <a:endParaRPr lang="en-US" sz="1800" dirty="0"/>
          </a:p>
          <a:p>
            <a:r>
              <a:rPr lang="en-US" sz="2000" dirty="0"/>
              <a:t>Ongoing Maintenance:</a:t>
            </a:r>
          </a:p>
          <a:p>
            <a:pPr lvl="1"/>
            <a:r>
              <a:rPr lang="en-US" sz="1800" dirty="0"/>
              <a:t>ERCOT have updated the template to specifically request this data during instance creation</a:t>
            </a:r>
          </a:p>
          <a:p>
            <a:pPr lvl="1"/>
            <a:r>
              <a:rPr lang="en-US" sz="1800" dirty="0"/>
              <a:t>Future CR submissions should consider these values</a:t>
            </a:r>
          </a:p>
          <a:p>
            <a:pPr lvl="1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3803CC-76E9-E135-6D81-32631F992F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47C1515-54E9-5777-C85D-72F378D74FED}"/>
              </a:ext>
            </a:extLst>
          </p:cNvPr>
          <p:cNvGrpSpPr/>
          <p:nvPr/>
        </p:nvGrpSpPr>
        <p:grpSpPr>
          <a:xfrm>
            <a:off x="1143000" y="914400"/>
            <a:ext cx="9586362" cy="1295399"/>
            <a:chOff x="1447800" y="4572000"/>
            <a:chExt cx="9586362" cy="1295399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F85A522-0AAE-D95F-7C12-20EFCCDD52BF}"/>
                </a:ext>
              </a:extLst>
            </p:cNvPr>
            <p:cNvGrpSpPr/>
            <p:nvPr/>
          </p:nvGrpSpPr>
          <p:grpSpPr>
            <a:xfrm>
              <a:off x="1477108" y="4572000"/>
              <a:ext cx="9460760" cy="1295399"/>
              <a:chOff x="-260654" y="3857657"/>
              <a:chExt cx="9460760" cy="1295399"/>
            </a:xfrm>
          </p:grpSpPr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4C9FE588-97E9-DC0A-C720-12AD8C87A1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-213762" y="3857657"/>
                <a:ext cx="2415821" cy="304800"/>
              </a:xfrm>
              <a:prstGeom prst="rect">
                <a:avLst/>
              </a:prstGeom>
            </p:spPr>
          </p:pic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E5C5D69F-4F50-94C3-BDE7-CD7AE248738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t="42543"/>
              <a:stretch/>
            </p:blipFill>
            <p:spPr>
              <a:xfrm>
                <a:off x="-260654" y="4162457"/>
                <a:ext cx="9460760" cy="990599"/>
              </a:xfrm>
              <a:prstGeom prst="rect">
                <a:avLst/>
              </a:prstGeom>
            </p:spPr>
          </p:pic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409F267-F41A-E507-7799-A259F86AF7BC}"/>
                </a:ext>
              </a:extLst>
            </p:cNvPr>
            <p:cNvSpPr/>
            <p:nvPr/>
          </p:nvSpPr>
          <p:spPr>
            <a:xfrm>
              <a:off x="1447800" y="4572001"/>
              <a:ext cx="9586362" cy="1295398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21470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NDSWG Roster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ERCOT to send an email with detailed instructions on how to update the contacts list this week </a:t>
            </a:r>
          </a:p>
          <a:p>
            <a:r>
              <a:rPr lang="en-US" sz="2800" dirty="0"/>
              <a:t>Due date is October 30, 2023</a:t>
            </a:r>
          </a:p>
        </p:txBody>
      </p:sp>
    </p:spTree>
    <p:extLst>
      <p:ext uri="{BB962C8B-B14F-4D97-AF65-F5344CB8AC3E}">
        <p14:creationId xmlns:p14="http://schemas.microsoft.com/office/powerpoint/2010/main" val="273594699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purl.org/dc/elements/1.1/"/>
    <ds:schemaRef ds:uri="http://www.w3.org/XML/1998/namespace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2309</TotalTime>
  <Words>549</Words>
  <Application>Microsoft Office PowerPoint</Application>
  <PresentationFormat>Widescreen</PresentationFormat>
  <Paragraphs>88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PowerPoint Presentation</vt:lpstr>
      <vt:lpstr>Topics</vt:lpstr>
      <vt:lpstr>Project Updates</vt:lpstr>
      <vt:lpstr>SCR813 Refresher: Jointly-Rated Equipment-Coordination Confirmation</vt:lpstr>
      <vt:lpstr>SCR813 - Submitter Shown Jointly-Rated Equipment and Coordination Confirmation Requested</vt:lpstr>
      <vt:lpstr>SCR813 - Enhanced Notifications – “Walking the Tree”</vt:lpstr>
      <vt:lpstr>SCR813 - Additional Notification</vt:lpstr>
      <vt:lpstr>NPRR1164 update: Synchroscope and Synch Check</vt:lpstr>
      <vt:lpstr>Update NDSWG Roster</vt:lpstr>
      <vt:lpstr>Other Topics</vt:lpstr>
      <vt:lpstr>DPC Implementation Window Proposal from August 2022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Guiyab, Rochie</cp:lastModifiedBy>
  <cp:revision>85</cp:revision>
  <cp:lastPrinted>2016-01-21T20:53:15Z</cp:lastPrinted>
  <dcterms:created xsi:type="dcterms:W3CDTF">2016-01-21T15:20:31Z</dcterms:created>
  <dcterms:modified xsi:type="dcterms:W3CDTF">2023-10-17T21:21:07Z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2023-08-15T03:06:05Z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81a826b3-0f89-4e0a-b1a4-882d4f2673bf</vt:lpwstr>
  </property>
  <property fmtid="{D5CDD505-2E9C-101B-9397-08002B2CF9AE}" pid="9" name="MSIP_Label_7084cbda-52b8-46fb-a7b7-cb5bd465ed85_ContentBits">
    <vt:lpwstr>0</vt:lpwstr>
  </property>
</Properties>
</file>