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6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103" d="100"/>
          <a:sy n="103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2022/10</c:v>
                </c:pt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0.39</c:v>
                </c:pt>
                <c:pt idx="1">
                  <c:v>0.42160132607414502</c:v>
                </c:pt>
                <c:pt idx="2">
                  <c:v>0.49</c:v>
                </c:pt>
                <c:pt idx="3">
                  <c:v>0.43</c:v>
                </c:pt>
                <c:pt idx="4">
                  <c:v>0.46</c:v>
                </c:pt>
                <c:pt idx="5">
                  <c:v>0.44</c:v>
                </c:pt>
                <c:pt idx="6" formatCode="General">
                  <c:v>0.31</c:v>
                </c:pt>
                <c:pt idx="7">
                  <c:v>0.33</c:v>
                </c:pt>
                <c:pt idx="8" formatCode="General">
                  <c:v>0.3</c:v>
                </c:pt>
                <c:pt idx="9" formatCode="General">
                  <c:v>0.33</c:v>
                </c:pt>
                <c:pt idx="10" formatCode="General">
                  <c:v>0.28000000000000003</c:v>
                </c:pt>
                <c:pt idx="11" formatCode="General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2022/10</c:v>
                </c:pt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3.07</c:v>
                </c:pt>
                <c:pt idx="1">
                  <c:v>2.88354652797263</c:v>
                </c:pt>
                <c:pt idx="2">
                  <c:v>2.98</c:v>
                </c:pt>
                <c:pt idx="3">
                  <c:v>3.35</c:v>
                </c:pt>
                <c:pt idx="4">
                  <c:v>3.61</c:v>
                </c:pt>
                <c:pt idx="5">
                  <c:v>2.76</c:v>
                </c:pt>
                <c:pt idx="6" formatCode="General">
                  <c:v>2.63</c:v>
                </c:pt>
                <c:pt idx="7">
                  <c:v>3.03</c:v>
                </c:pt>
                <c:pt idx="8" formatCode="General">
                  <c:v>2.5299999999999998</c:v>
                </c:pt>
                <c:pt idx="9" formatCode="General">
                  <c:v>2.4900000000000002</c:v>
                </c:pt>
                <c:pt idx="10" formatCode="General">
                  <c:v>2.2599999999999998</c:v>
                </c:pt>
                <c:pt idx="11" formatCode="General">
                  <c:v>2.4500000000000002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2022/10</c:v>
                </c:pt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0.61</c:v>
                </c:pt>
                <c:pt idx="1">
                  <c:v>0.68016923400861795</c:v>
                </c:pt>
                <c:pt idx="2">
                  <c:v>0.7</c:v>
                </c:pt>
                <c:pt idx="3">
                  <c:v>0.61</c:v>
                </c:pt>
                <c:pt idx="4">
                  <c:v>0.68</c:v>
                </c:pt>
                <c:pt idx="5">
                  <c:v>0.55000000000000004</c:v>
                </c:pt>
                <c:pt idx="6" formatCode="General">
                  <c:v>0.78</c:v>
                </c:pt>
                <c:pt idx="7">
                  <c:v>4.8000000000000001E-2</c:v>
                </c:pt>
                <c:pt idx="8" formatCode="General">
                  <c:v>0.74</c:v>
                </c:pt>
                <c:pt idx="9" formatCode="General">
                  <c:v>0.64</c:v>
                </c:pt>
                <c:pt idx="10" formatCode="General">
                  <c:v>0.49</c:v>
                </c:pt>
                <c:pt idx="11" formatCode="General">
                  <c:v>0.49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Sheet1!$A$2:$A$14</c:f>
              <c:strCache>
                <c:ptCount val="13"/>
                <c:pt idx="1">
                  <c:v>2022/10</c:v>
                </c:pt>
                <c:pt idx="2">
                  <c:v>2022/11</c:v>
                </c:pt>
                <c:pt idx="3">
                  <c:v>2022/12</c:v>
                </c:pt>
                <c:pt idx="4">
                  <c:v>2023/01</c:v>
                </c:pt>
                <c:pt idx="5">
                  <c:v>2023/02</c:v>
                </c:pt>
                <c:pt idx="6">
                  <c:v>2023/03</c:v>
                </c:pt>
                <c:pt idx="7">
                  <c:v>2023/04</c:v>
                </c:pt>
                <c:pt idx="8">
                  <c:v>2023/05</c:v>
                </c:pt>
                <c:pt idx="9">
                  <c:v>2023/06</c:v>
                </c:pt>
                <c:pt idx="10">
                  <c:v>2023/07</c:v>
                </c:pt>
                <c:pt idx="11">
                  <c:v>2023/08</c:v>
                </c:pt>
                <c:pt idx="12">
                  <c:v>2023/09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1">
                  <c:v>325190</c:v>
                </c:pt>
                <c:pt idx="2">
                  <c:v>352283</c:v>
                </c:pt>
                <c:pt idx="3">
                  <c:v>320460</c:v>
                </c:pt>
                <c:pt idx="4">
                  <c:v>252632</c:v>
                </c:pt>
                <c:pt idx="5">
                  <c:v>206836</c:v>
                </c:pt>
                <c:pt idx="6">
                  <c:v>311095</c:v>
                </c:pt>
                <c:pt idx="7">
                  <c:v>239609</c:v>
                </c:pt>
                <c:pt idx="8">
                  <c:v>379601</c:v>
                </c:pt>
                <c:pt idx="9">
                  <c:v>425426</c:v>
                </c:pt>
                <c:pt idx="10">
                  <c:v>497967</c:v>
                </c:pt>
                <c:pt idx="11">
                  <c:v>631492</c:v>
                </c:pt>
                <c:pt idx="12">
                  <c:v>504795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2022/10</c:v>
                </c:pt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718</c:v>
                </c:pt>
                <c:pt idx="1">
                  <c:v>811</c:v>
                </c:pt>
                <c:pt idx="2">
                  <c:v>617</c:v>
                </c:pt>
                <c:pt idx="3">
                  <c:v>630</c:v>
                </c:pt>
                <c:pt idx="4">
                  <c:v>451</c:v>
                </c:pt>
                <c:pt idx="5">
                  <c:v>794</c:v>
                </c:pt>
                <c:pt idx="6">
                  <c:v>680</c:v>
                </c:pt>
                <c:pt idx="7">
                  <c:v>815</c:v>
                </c:pt>
                <c:pt idx="8">
                  <c:v>900</c:v>
                </c:pt>
                <c:pt idx="9">
                  <c:v>1096</c:v>
                </c:pt>
                <c:pt idx="10">
                  <c:v>3491</c:v>
                </c:pt>
                <c:pt idx="11">
                  <c:v>3832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September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September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September 17, 2023 from 06:00 to 23:59 – Retail Release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–September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12, 2023 09:30 – 12:00; September 12 , 2023 13:00 - 15:00; September 13, 2023 17:00 – 20:00; September 14, 2023 13:30 – 15:30; September 14, 2023 16:30 – 18:30 – Planned Release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 September 11, 2023,15:25 – 18:00 – Maintenance Activities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September 26, 2023, 11:00 a.m. - 1:00 </a:t>
            </a:r>
            <a:r>
              <a:rPr lang="en-US" sz="1600" kern="0" dirty="0" err="1">
                <a:solidFill>
                  <a:srgbClr val="000000"/>
                </a:solidFill>
              </a:rPr>
              <a:t>p.m</a:t>
            </a:r>
            <a:r>
              <a:rPr lang="en-US" sz="1600" kern="0" dirty="0">
                <a:solidFill>
                  <a:srgbClr val="000000"/>
                </a:solidFill>
              </a:rPr>
              <a:t> – Maintenance Activities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September 2023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766525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77451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September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3832 Posts</a:t>
            </a:r>
          </a:p>
          <a:p>
            <a:r>
              <a:rPr lang="en-US" sz="2000" dirty="0"/>
              <a:t>504795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57 Posts</a:t>
            </a:r>
          </a:p>
          <a:p>
            <a:pPr lvl="1"/>
            <a:r>
              <a:rPr lang="en-US" sz="2000" dirty="0"/>
              <a:t>8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21 Posts</a:t>
            </a:r>
          </a:p>
          <a:p>
            <a:pPr lvl="1"/>
            <a:r>
              <a:rPr lang="en-US" sz="2000" dirty="0"/>
              <a:t>9 New Subscriptions</a:t>
            </a:r>
          </a:p>
          <a:p>
            <a:pPr lvl="1"/>
            <a:r>
              <a:rPr lang="en-US" sz="2000" dirty="0"/>
              <a:t>1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367641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4751956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720828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85A2027-CA99-F53C-313C-5020A70C2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276535"/>
              </p:ext>
            </p:extLst>
          </p:nvPr>
        </p:nvGraphicFramePr>
        <p:xfrm>
          <a:off x="152400" y="1143001"/>
          <a:ext cx="8915400" cy="5079079"/>
        </p:xfrm>
        <a:graphic>
          <a:graphicData uri="http://schemas.openxmlformats.org/drawingml/2006/table">
            <a:tbl>
              <a:tblPr/>
              <a:tblGrid>
                <a:gridCol w="2228850">
                  <a:extLst>
                    <a:ext uri="{9D8B030D-6E8A-4147-A177-3AD203B41FA5}">
                      <a16:colId xmlns:a16="http://schemas.microsoft.com/office/drawing/2014/main" val="3821769321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1323433144"/>
                    </a:ext>
                  </a:extLst>
                </a:gridCol>
                <a:gridCol w="2857500">
                  <a:extLst>
                    <a:ext uri="{9D8B030D-6E8A-4147-A177-3AD203B41FA5}">
                      <a16:colId xmlns:a16="http://schemas.microsoft.com/office/drawing/2014/main" val="15598285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508177063"/>
                    </a:ext>
                  </a:extLst>
                </a:gridCol>
              </a:tblGrid>
              <a:tr h="467176"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TIME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LIST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EMAIL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ACTION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011080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2023-09-22 00:00:06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amy@GRIDMATIC.COM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059996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2023-09-13 00:00:07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snelson@ZNALYTICS.COM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133299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2023-09-11 00:00:07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sarah.nelson@TALLY-GROUP.COM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801222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2023-09-08 00:00:10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kelly.rankine@OCTOENERGY.COM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855654"/>
                  </a:ext>
                </a:extLst>
              </a:tr>
              <a:tr h="407319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2023-09-02 00:00:07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Isabelle.Evans@SHELLENERGY.COM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017544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2023-08-27 00:00:05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tmyersjr@SBCGLOBAL.NET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244060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2023-08-25 00:00:10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tosha.english@VIAONESERVICES.COM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697468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2023-08-21 00:00:09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SARA.MARTINEZ-CANTU@GEXAENERGY.COM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89693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2023-09-22 00:00:06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amy@GRIDMATIC.COM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633109"/>
                  </a:ext>
                </a:extLst>
              </a:tr>
              <a:tr h="467176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2023-08-22 17:15:36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lmbrdd@HOTMAIL.COM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7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845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– Unsubscribe link was clicked or done manually through the LS site.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47E05DE-6CF1-94C9-58AD-2A7BEBD00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61796"/>
              </p:ext>
            </p:extLst>
          </p:nvPr>
        </p:nvGraphicFramePr>
        <p:xfrm>
          <a:off x="76200" y="1386682"/>
          <a:ext cx="9067802" cy="5402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9107">
                  <a:extLst>
                    <a:ext uri="{9D8B030D-6E8A-4147-A177-3AD203B41FA5}">
                      <a16:colId xmlns:a16="http://schemas.microsoft.com/office/drawing/2014/main" val="3373564550"/>
                    </a:ext>
                  </a:extLst>
                </a:gridCol>
                <a:gridCol w="2259107">
                  <a:extLst>
                    <a:ext uri="{9D8B030D-6E8A-4147-A177-3AD203B41FA5}">
                      <a16:colId xmlns:a16="http://schemas.microsoft.com/office/drawing/2014/main" val="3816709954"/>
                    </a:ext>
                  </a:extLst>
                </a:gridCol>
                <a:gridCol w="2290481">
                  <a:extLst>
                    <a:ext uri="{9D8B030D-6E8A-4147-A177-3AD203B41FA5}">
                      <a16:colId xmlns:a16="http://schemas.microsoft.com/office/drawing/2014/main" val="3582180431"/>
                    </a:ext>
                  </a:extLst>
                </a:gridCol>
                <a:gridCol w="2259107">
                  <a:extLst>
                    <a:ext uri="{9D8B030D-6E8A-4147-A177-3AD203B41FA5}">
                      <a16:colId xmlns:a16="http://schemas.microsoft.com/office/drawing/2014/main" val="1485378446"/>
                    </a:ext>
                  </a:extLst>
                </a:gridCol>
              </a:tblGrid>
              <a:tr h="616497"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TIME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LIST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EMAIL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b="0" u="none" strike="noStrike" dirty="0">
                          <a:effectLst/>
                        </a:rPr>
                        <a:t>ACTION</a:t>
                      </a:r>
                      <a:endParaRPr lang="en-US" b="0" dirty="0">
                        <a:effectLst/>
                      </a:endParaRPr>
                    </a:p>
                  </a:txBody>
                  <a:tcPr marL="114300" marR="114300" marT="57150" marB="57150" anchor="b"/>
                </a:tc>
                <a:extLst>
                  <a:ext uri="{0D108BD9-81ED-4DB2-BD59-A6C34878D82A}">
                    <a16:rowId xmlns:a16="http://schemas.microsoft.com/office/drawing/2014/main" val="1371696540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2023-09-17 08:24:11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jmdemt04@GMAIL.COM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03003714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2023-09-08 06:48:25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logan.melissa7@GMAIL.COM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582753318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2023-09-07 21:21:54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kd5wml@GMAIL.COM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09273537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2023-09-04 20:52:02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david.hunt@ONCOR.COM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22126039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2023-08-30 08:56:32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balonzo@CPSENERGY.COM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62406366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2023-08-28 09:46:52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misty.lowrey01@HHS.TEXAS.GOV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191423277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2023-08-28 06:56:13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mdgw001@GMAIL.COM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0684751"/>
                  </a:ext>
                </a:extLst>
              </a:tr>
              <a:tr h="61649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2023-08-25 08:33:57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mspencer@LSPOWER.COM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905522405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2023-08-22 19:30:38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tylermachel@GMAIL.COM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977851183"/>
                  </a:ext>
                </a:extLst>
              </a:tr>
              <a:tr h="34060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2023-08-22 17:15:36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>
                          <a:effectLst/>
                        </a:rPr>
                        <a:t>lmbrdd@HOTMAIL.COM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dirty="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083205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6412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23680</TotalTime>
  <Words>547</Words>
  <Application>Microsoft Office PowerPoint</Application>
  <PresentationFormat>On-screen Show (4:3)</PresentationFormat>
  <Paragraphs>172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September ListServ Stats</vt:lpstr>
      <vt:lpstr>Weather Moratorium Subscription Removals</vt:lpstr>
      <vt:lpstr>Weather Moratorium Subscription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318</cp:revision>
  <cp:lastPrinted>2019-05-06T20:09:17Z</cp:lastPrinted>
  <dcterms:created xsi:type="dcterms:W3CDTF">2016-01-21T15:20:31Z</dcterms:created>
  <dcterms:modified xsi:type="dcterms:W3CDTF">2023-10-18T13:20:00Z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