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22"/>
  </p:notesMasterIdLst>
  <p:sldIdLst>
    <p:sldId id="1037" r:id="rId5"/>
    <p:sldId id="1055" r:id="rId6"/>
    <p:sldId id="1054" r:id="rId7"/>
    <p:sldId id="1056" r:id="rId8"/>
    <p:sldId id="1057" r:id="rId9"/>
    <p:sldId id="1058" r:id="rId10"/>
    <p:sldId id="1059" r:id="rId11"/>
    <p:sldId id="1068" r:id="rId12"/>
    <p:sldId id="1060" r:id="rId13"/>
    <p:sldId id="1021" r:id="rId14"/>
    <p:sldId id="1063" r:id="rId15"/>
    <p:sldId id="1064" r:id="rId16"/>
    <p:sldId id="1065" r:id="rId17"/>
    <p:sldId id="1066" r:id="rId18"/>
    <p:sldId id="1067" r:id="rId19"/>
    <p:sldId id="1061" r:id="rId20"/>
    <p:sldId id="1062" r:id="rId21"/>
  </p:sldIdLst>
  <p:sldSz cx="12192000" cy="6858000"/>
  <p:notesSz cx="7188200" cy="9448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hlman, Jason" initials="MJ" lastIdx="1" clrIdx="0">
    <p:extLst>
      <p:ext uri="{19B8F6BF-5375-455C-9EA6-DF929625EA0E}">
        <p15:presenceInfo xmlns:p15="http://schemas.microsoft.com/office/powerpoint/2012/main" userId="S-1-5-21-3538509700-3427483902-1198720955-1534" providerId="AD"/>
      </p:ext>
    </p:extLst>
  </p:cmAuthor>
  <p:cmAuthor id="2" name="Sweigart, Thad" initials="ST" lastIdx="5" clrIdx="1">
    <p:extLst>
      <p:ext uri="{19B8F6BF-5375-455C-9EA6-DF929625EA0E}">
        <p15:presenceInfo xmlns:p15="http://schemas.microsoft.com/office/powerpoint/2012/main" userId="S-1-5-21-3538509700-3427483902-1198720955-6212" providerId="AD"/>
      </p:ext>
    </p:extLst>
  </p:cmAuthor>
  <p:cmAuthor id="3" name="Kitchens, Devin" initials="KD" lastIdx="3" clrIdx="2">
    <p:extLst>
      <p:ext uri="{19B8F6BF-5375-455C-9EA6-DF929625EA0E}">
        <p15:presenceInfo xmlns:p15="http://schemas.microsoft.com/office/powerpoint/2012/main" userId="S-1-5-21-3538509700-3427483902-1198720955-9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C4C91"/>
    <a:srgbClr val="6F8EC2"/>
    <a:srgbClr val="0055A2"/>
    <a:srgbClr val="FFFFFF"/>
    <a:srgbClr val="003296"/>
    <a:srgbClr val="7291C7"/>
    <a:srgbClr val="030035"/>
    <a:srgbClr val="66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E8955-55D7-4246-8B07-B5A66C4C512A}" v="94" dt="2023-10-05T18:09:32.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9" autoAdjust="0"/>
    <p:restoredTop sz="94669" autoAdjust="0"/>
  </p:normalViewPr>
  <p:slideViewPr>
    <p:cSldViewPr>
      <p:cViewPr varScale="1">
        <p:scale>
          <a:sx n="127" d="100"/>
          <a:sy n="127" d="100"/>
        </p:scale>
        <p:origin x="162" y="10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ey, David" userId="3b4c96dc-7927-4cdd-bc02-93e565e8e451" providerId="ADAL" clId="{9EDE8955-55D7-4246-8B07-B5A66C4C512A}"/>
    <pc:docChg chg="undo custSel addSld delSld modSld sldOrd">
      <pc:chgData name="Penney, David" userId="3b4c96dc-7927-4cdd-bc02-93e565e8e451" providerId="ADAL" clId="{9EDE8955-55D7-4246-8B07-B5A66C4C512A}" dt="2023-10-11T18:23:14.458" v="2712" actId="20577"/>
      <pc:docMkLst>
        <pc:docMk/>
      </pc:docMkLst>
      <pc:sldChg chg="addSp modSp mod">
        <pc:chgData name="Penney, David" userId="3b4c96dc-7927-4cdd-bc02-93e565e8e451" providerId="ADAL" clId="{9EDE8955-55D7-4246-8B07-B5A66C4C512A}" dt="2023-09-24T22:05:53.195" v="1556" actId="20577"/>
        <pc:sldMkLst>
          <pc:docMk/>
          <pc:sldMk cId="95537508" sldId="1054"/>
        </pc:sldMkLst>
        <pc:spChg chg="add mod">
          <ac:chgData name="Penney, David" userId="3b4c96dc-7927-4cdd-bc02-93e565e8e451" providerId="ADAL" clId="{9EDE8955-55D7-4246-8B07-B5A66C4C512A}" dt="2023-09-24T22:05:53.195" v="1556" actId="20577"/>
          <ac:spMkLst>
            <pc:docMk/>
            <pc:sldMk cId="95537508" sldId="1054"/>
            <ac:spMk id="3" creationId="{F8361FE4-6827-7CBF-2AA6-9BD9A2636032}"/>
          </ac:spMkLst>
        </pc:spChg>
        <pc:graphicFrameChg chg="mod">
          <ac:chgData name="Penney, David" userId="3b4c96dc-7927-4cdd-bc02-93e565e8e451" providerId="ADAL" clId="{9EDE8955-55D7-4246-8B07-B5A66C4C512A}" dt="2023-09-24T21:22:32.831" v="82" actId="1076"/>
          <ac:graphicFrameMkLst>
            <pc:docMk/>
            <pc:sldMk cId="95537508" sldId="1054"/>
            <ac:graphicFrameMk id="6" creationId="{6EDDBD7B-D3D2-0B63-E90B-C50EC6ECE73B}"/>
          </ac:graphicFrameMkLst>
        </pc:graphicFrameChg>
        <pc:picChg chg="mod">
          <ac:chgData name="Penney, David" userId="3b4c96dc-7927-4cdd-bc02-93e565e8e451" providerId="ADAL" clId="{9EDE8955-55D7-4246-8B07-B5A66C4C512A}" dt="2023-09-24T21:22:35.526" v="83" actId="1076"/>
          <ac:picMkLst>
            <pc:docMk/>
            <pc:sldMk cId="95537508" sldId="1054"/>
            <ac:picMk id="7" creationId="{51F5FCD7-A993-7281-A945-B88D25ED1F55}"/>
          </ac:picMkLst>
        </pc:picChg>
      </pc:sldChg>
      <pc:sldChg chg="modSp mod">
        <pc:chgData name="Penney, David" userId="3b4c96dc-7927-4cdd-bc02-93e565e8e451" providerId="ADAL" clId="{9EDE8955-55D7-4246-8B07-B5A66C4C512A}" dt="2023-09-22T16:30:05.528" v="81" actId="20577"/>
        <pc:sldMkLst>
          <pc:docMk/>
          <pc:sldMk cId="1737282398" sldId="1055"/>
        </pc:sldMkLst>
        <pc:spChg chg="mod">
          <ac:chgData name="Penney, David" userId="3b4c96dc-7927-4cdd-bc02-93e565e8e451" providerId="ADAL" clId="{9EDE8955-55D7-4246-8B07-B5A66C4C512A}" dt="2023-09-22T16:30:05.528" v="81" actId="20577"/>
          <ac:spMkLst>
            <pc:docMk/>
            <pc:sldMk cId="1737282398" sldId="1055"/>
            <ac:spMk id="3" creationId="{9C96179C-D0E9-7B18-635E-1B0EB4069D70}"/>
          </ac:spMkLst>
        </pc:spChg>
      </pc:sldChg>
      <pc:sldChg chg="addSp delSp modSp mod">
        <pc:chgData name="Penney, David" userId="3b4c96dc-7927-4cdd-bc02-93e565e8e451" providerId="ADAL" clId="{9EDE8955-55D7-4246-8B07-B5A66C4C512A}" dt="2023-10-11T18:17:46.560" v="2706" actId="20577"/>
        <pc:sldMkLst>
          <pc:docMk/>
          <pc:sldMk cId="1883772149" sldId="1056"/>
        </pc:sldMkLst>
        <pc:spChg chg="add mod">
          <ac:chgData name="Penney, David" userId="3b4c96dc-7927-4cdd-bc02-93e565e8e451" providerId="ADAL" clId="{9EDE8955-55D7-4246-8B07-B5A66C4C512A}" dt="2023-10-11T18:17:46.560" v="2706" actId="20577"/>
          <ac:spMkLst>
            <pc:docMk/>
            <pc:sldMk cId="1883772149" sldId="1056"/>
            <ac:spMk id="3" creationId="{12866570-1F82-361E-37FA-03F00DA518A5}"/>
          </ac:spMkLst>
        </pc:spChg>
        <pc:graphicFrameChg chg="mod modGraphic">
          <ac:chgData name="Penney, David" userId="3b4c96dc-7927-4cdd-bc02-93e565e8e451" providerId="ADAL" clId="{9EDE8955-55D7-4246-8B07-B5A66C4C512A}" dt="2023-10-05T12:30:21.394" v="2473" actId="1076"/>
          <ac:graphicFrameMkLst>
            <pc:docMk/>
            <pc:sldMk cId="1883772149" sldId="1056"/>
            <ac:graphicFrameMk id="4" creationId="{7ABC12C6-3A90-9DA0-EBAC-AA3C6E295A45}"/>
          </ac:graphicFrameMkLst>
        </pc:graphicFrameChg>
        <pc:picChg chg="del mod">
          <ac:chgData name="Penney, David" userId="3b4c96dc-7927-4cdd-bc02-93e565e8e451" providerId="ADAL" clId="{9EDE8955-55D7-4246-8B07-B5A66C4C512A}" dt="2023-09-26T18:36:10.696" v="1785" actId="478"/>
          <ac:picMkLst>
            <pc:docMk/>
            <pc:sldMk cId="1883772149" sldId="1056"/>
            <ac:picMk id="6" creationId="{2CAD7068-89D1-9A73-FB46-2D3A73799910}"/>
          </ac:picMkLst>
        </pc:picChg>
        <pc:picChg chg="mod">
          <ac:chgData name="Penney, David" userId="3b4c96dc-7927-4cdd-bc02-93e565e8e451" providerId="ADAL" clId="{9EDE8955-55D7-4246-8B07-B5A66C4C512A}" dt="2023-10-05T12:30:25.998" v="2474" actId="14100"/>
          <ac:picMkLst>
            <pc:docMk/>
            <pc:sldMk cId="1883772149" sldId="1056"/>
            <ac:picMk id="7" creationId="{B9763C8D-4057-EF43-57E8-51C6C249AEF2}"/>
          </ac:picMkLst>
        </pc:picChg>
      </pc:sldChg>
      <pc:sldChg chg="addSp delSp modSp mod">
        <pc:chgData name="Penney, David" userId="3b4c96dc-7927-4cdd-bc02-93e565e8e451" providerId="ADAL" clId="{9EDE8955-55D7-4246-8B07-B5A66C4C512A}" dt="2023-10-05T12:31:06.883" v="2476" actId="207"/>
        <pc:sldMkLst>
          <pc:docMk/>
          <pc:sldMk cId="1573983749" sldId="1057"/>
        </pc:sldMkLst>
        <pc:spChg chg="add mod">
          <ac:chgData name="Penney, David" userId="3b4c96dc-7927-4cdd-bc02-93e565e8e451" providerId="ADAL" clId="{9EDE8955-55D7-4246-8B07-B5A66C4C512A}" dt="2023-09-25T12:40:43.544" v="1772" actId="20577"/>
          <ac:spMkLst>
            <pc:docMk/>
            <pc:sldMk cId="1573983749" sldId="1057"/>
            <ac:spMk id="3" creationId="{D0154DD4-0EFD-DF82-7608-2D3E274933B7}"/>
          </ac:spMkLst>
        </pc:spChg>
        <pc:graphicFrameChg chg="mod modGraphic">
          <ac:chgData name="Penney, David" userId="3b4c96dc-7927-4cdd-bc02-93e565e8e451" providerId="ADAL" clId="{9EDE8955-55D7-4246-8B07-B5A66C4C512A}" dt="2023-10-05T12:31:06.883" v="2476" actId="207"/>
          <ac:graphicFrameMkLst>
            <pc:docMk/>
            <pc:sldMk cId="1573983749" sldId="1057"/>
            <ac:graphicFrameMk id="4" creationId="{ACEAC2C1-3EC8-41D2-5884-2945993EF211}"/>
          </ac:graphicFrameMkLst>
        </pc:graphicFrameChg>
        <pc:picChg chg="add mod">
          <ac:chgData name="Penney, David" userId="3b4c96dc-7927-4cdd-bc02-93e565e8e451" providerId="ADAL" clId="{9EDE8955-55D7-4246-8B07-B5A66C4C512A}" dt="2023-10-02T12:47:42.961" v="1913" actId="14100"/>
          <ac:picMkLst>
            <pc:docMk/>
            <pc:sldMk cId="1573983749" sldId="1057"/>
            <ac:picMk id="6" creationId="{8424A4D0-5245-CE84-33CB-D1D8C191E2BA}"/>
          </ac:picMkLst>
        </pc:picChg>
        <pc:picChg chg="del">
          <ac:chgData name="Penney, David" userId="3b4c96dc-7927-4cdd-bc02-93e565e8e451" providerId="ADAL" clId="{9EDE8955-55D7-4246-8B07-B5A66C4C512A}" dt="2023-09-26T18:37:55.724" v="1819" actId="478"/>
          <ac:picMkLst>
            <pc:docMk/>
            <pc:sldMk cId="1573983749" sldId="1057"/>
            <ac:picMk id="6" creationId="{8C1F543C-4B4F-53A5-4B77-0ECBED43D1E4}"/>
          </ac:picMkLst>
        </pc:picChg>
        <pc:picChg chg="del mod">
          <ac:chgData name="Penney, David" userId="3b4c96dc-7927-4cdd-bc02-93e565e8e451" providerId="ADAL" clId="{9EDE8955-55D7-4246-8B07-B5A66C4C512A}" dt="2023-10-02T12:47:24.875" v="1908" actId="478"/>
          <ac:picMkLst>
            <pc:docMk/>
            <pc:sldMk cId="1573983749" sldId="1057"/>
            <ac:picMk id="8" creationId="{EB342347-1C7E-1B05-8E0A-D10AF439B22B}"/>
          </ac:picMkLst>
        </pc:picChg>
      </pc:sldChg>
      <pc:sldChg chg="addSp delSp modSp mod">
        <pc:chgData name="Penney, David" userId="3b4c96dc-7927-4cdd-bc02-93e565e8e451" providerId="ADAL" clId="{9EDE8955-55D7-4246-8B07-B5A66C4C512A}" dt="2023-10-11T18:20:42.603" v="2710" actId="20577"/>
        <pc:sldMkLst>
          <pc:docMk/>
          <pc:sldMk cId="2048900769" sldId="1058"/>
        </pc:sldMkLst>
        <pc:spChg chg="add mod">
          <ac:chgData name="Penney, David" userId="3b4c96dc-7927-4cdd-bc02-93e565e8e451" providerId="ADAL" clId="{9EDE8955-55D7-4246-8B07-B5A66C4C512A}" dt="2023-10-05T12:31:44.843" v="2478" actId="14100"/>
          <ac:spMkLst>
            <pc:docMk/>
            <pc:sldMk cId="2048900769" sldId="1058"/>
            <ac:spMk id="3" creationId="{1F4D8418-CF5E-2457-B25F-147FA8228236}"/>
          </ac:spMkLst>
        </pc:spChg>
        <pc:graphicFrameChg chg="mod modGraphic">
          <ac:chgData name="Penney, David" userId="3b4c96dc-7927-4cdd-bc02-93e565e8e451" providerId="ADAL" clId="{9EDE8955-55D7-4246-8B07-B5A66C4C512A}" dt="2023-10-11T18:20:42.603" v="2710" actId="20577"/>
          <ac:graphicFrameMkLst>
            <pc:docMk/>
            <pc:sldMk cId="2048900769" sldId="1058"/>
            <ac:graphicFrameMk id="4" creationId="{A5E57FCE-B002-F4EA-037E-BED20C4D1D67}"/>
          </ac:graphicFrameMkLst>
        </pc:graphicFrameChg>
        <pc:picChg chg="add mod">
          <ac:chgData name="Penney, David" userId="3b4c96dc-7927-4cdd-bc02-93e565e8e451" providerId="ADAL" clId="{9EDE8955-55D7-4246-8B07-B5A66C4C512A}" dt="2023-10-02T12:49:13.538" v="1924" actId="14100"/>
          <ac:picMkLst>
            <pc:docMk/>
            <pc:sldMk cId="2048900769" sldId="1058"/>
            <ac:picMk id="6" creationId="{2AE67725-18AF-DFF2-30D2-90D9B92C839E}"/>
          </ac:picMkLst>
        </pc:picChg>
        <pc:picChg chg="del mod">
          <ac:chgData name="Penney, David" userId="3b4c96dc-7927-4cdd-bc02-93e565e8e451" providerId="ADAL" clId="{9EDE8955-55D7-4246-8B07-B5A66C4C512A}" dt="2023-09-26T18:38:48.123" v="1825" actId="478"/>
          <ac:picMkLst>
            <pc:docMk/>
            <pc:sldMk cId="2048900769" sldId="1058"/>
            <ac:picMk id="6" creationId="{98F7F206-B27C-9E9C-DDEE-A859368DEE85}"/>
          </ac:picMkLst>
        </pc:picChg>
        <pc:picChg chg="del mod">
          <ac:chgData name="Penney, David" userId="3b4c96dc-7927-4cdd-bc02-93e565e8e451" providerId="ADAL" clId="{9EDE8955-55D7-4246-8B07-B5A66C4C512A}" dt="2023-10-02T12:49:04.007" v="1920" actId="478"/>
          <ac:picMkLst>
            <pc:docMk/>
            <pc:sldMk cId="2048900769" sldId="1058"/>
            <ac:picMk id="7" creationId="{B9BA8BC8-022D-5480-DEF8-4C0EA9EA07FE}"/>
          </ac:picMkLst>
        </pc:picChg>
      </pc:sldChg>
      <pc:sldChg chg="addSp delSp modSp mod">
        <pc:chgData name="Penney, David" userId="3b4c96dc-7927-4cdd-bc02-93e565e8e451" providerId="ADAL" clId="{9EDE8955-55D7-4246-8B07-B5A66C4C512A}" dt="2023-10-05T12:32:01.034" v="2481" actId="1076"/>
        <pc:sldMkLst>
          <pc:docMk/>
          <pc:sldMk cId="610126332" sldId="1059"/>
        </pc:sldMkLst>
        <pc:spChg chg="add mod">
          <ac:chgData name="Penney, David" userId="3b4c96dc-7927-4cdd-bc02-93e565e8e451" providerId="ADAL" clId="{9EDE8955-55D7-4246-8B07-B5A66C4C512A}" dt="2023-10-05T12:31:52.641" v="2479" actId="1076"/>
          <ac:spMkLst>
            <pc:docMk/>
            <pc:sldMk cId="610126332" sldId="1059"/>
            <ac:spMk id="3" creationId="{23919296-EA80-62E3-061A-24D75242FB24}"/>
          </ac:spMkLst>
        </pc:spChg>
        <pc:graphicFrameChg chg="mod modGraphic">
          <ac:chgData name="Penney, David" userId="3b4c96dc-7927-4cdd-bc02-93e565e8e451" providerId="ADAL" clId="{9EDE8955-55D7-4246-8B07-B5A66C4C512A}" dt="2023-10-05T12:31:56.967" v="2480" actId="1076"/>
          <ac:graphicFrameMkLst>
            <pc:docMk/>
            <pc:sldMk cId="610126332" sldId="1059"/>
            <ac:graphicFrameMk id="4" creationId="{9E39D062-2632-2910-046A-256A119FE5A2}"/>
          </ac:graphicFrameMkLst>
        </pc:graphicFrameChg>
        <pc:picChg chg="del mod">
          <ac:chgData name="Penney, David" userId="3b4c96dc-7927-4cdd-bc02-93e565e8e451" providerId="ADAL" clId="{9EDE8955-55D7-4246-8B07-B5A66C4C512A}" dt="2023-09-26T18:39:37.243" v="1842" actId="478"/>
          <ac:picMkLst>
            <pc:docMk/>
            <pc:sldMk cId="610126332" sldId="1059"/>
            <ac:picMk id="6" creationId="{C40AC398-98E1-A91E-C738-47948549C271}"/>
          </ac:picMkLst>
        </pc:picChg>
        <pc:picChg chg="mod">
          <ac:chgData name="Penney, David" userId="3b4c96dc-7927-4cdd-bc02-93e565e8e451" providerId="ADAL" clId="{9EDE8955-55D7-4246-8B07-B5A66C4C512A}" dt="2023-10-05T12:32:01.034" v="2481" actId="1076"/>
          <ac:picMkLst>
            <pc:docMk/>
            <pc:sldMk cId="610126332" sldId="1059"/>
            <ac:picMk id="6" creationId="{F4E3D64C-219A-F15C-FF33-CE931E8B82B5}"/>
          </ac:picMkLst>
        </pc:picChg>
        <pc:picChg chg="del mod">
          <ac:chgData name="Penney, David" userId="3b4c96dc-7927-4cdd-bc02-93e565e8e451" providerId="ADAL" clId="{9EDE8955-55D7-4246-8B07-B5A66C4C512A}" dt="2023-09-29T13:11:51.726" v="1892" actId="478"/>
          <ac:picMkLst>
            <pc:docMk/>
            <pc:sldMk cId="610126332" sldId="1059"/>
            <ac:picMk id="7" creationId="{59157A33-E277-70D1-C1AE-322613E65C5B}"/>
          </ac:picMkLst>
        </pc:picChg>
      </pc:sldChg>
      <pc:sldChg chg="addSp modSp mod">
        <pc:chgData name="Penney, David" userId="3b4c96dc-7927-4cdd-bc02-93e565e8e451" providerId="ADAL" clId="{9EDE8955-55D7-4246-8B07-B5A66C4C512A}" dt="2023-10-11T18:23:14.458" v="2712" actId="20577"/>
        <pc:sldMkLst>
          <pc:docMk/>
          <pc:sldMk cId="1593979689" sldId="1060"/>
        </pc:sldMkLst>
        <pc:spChg chg="add mod">
          <ac:chgData name="Penney, David" userId="3b4c96dc-7927-4cdd-bc02-93e565e8e451" providerId="ADAL" clId="{9EDE8955-55D7-4246-8B07-B5A66C4C512A}" dt="2023-10-11T18:23:14.458" v="2712" actId="20577"/>
          <ac:spMkLst>
            <pc:docMk/>
            <pc:sldMk cId="1593979689" sldId="1060"/>
            <ac:spMk id="3" creationId="{9A5828C6-965B-442F-CF86-92D721B80676}"/>
          </ac:spMkLst>
        </pc:spChg>
        <pc:graphicFrameChg chg="modGraphic">
          <ac:chgData name="Penney, David" userId="3b4c96dc-7927-4cdd-bc02-93e565e8e451" providerId="ADAL" clId="{9EDE8955-55D7-4246-8B07-B5A66C4C512A}" dt="2023-09-24T21:58:39.240" v="1512" actId="207"/>
          <ac:graphicFrameMkLst>
            <pc:docMk/>
            <pc:sldMk cId="1593979689" sldId="1060"/>
            <ac:graphicFrameMk id="7" creationId="{ADBD23C4-7D7A-F41A-508D-9F41AC2616CA}"/>
          </ac:graphicFrameMkLst>
        </pc:graphicFrameChg>
      </pc:sldChg>
      <pc:sldChg chg="ord">
        <pc:chgData name="Penney, David" userId="3b4c96dc-7927-4cdd-bc02-93e565e8e451" providerId="ADAL" clId="{9EDE8955-55D7-4246-8B07-B5A66C4C512A}" dt="2023-09-25T12:41:37.607" v="1782"/>
        <pc:sldMkLst>
          <pc:docMk/>
          <pc:sldMk cId="2543803832" sldId="1061"/>
        </pc:sldMkLst>
      </pc:sldChg>
      <pc:sldChg chg="ord">
        <pc:chgData name="Penney, David" userId="3b4c96dc-7927-4cdd-bc02-93e565e8e451" providerId="ADAL" clId="{9EDE8955-55D7-4246-8B07-B5A66C4C512A}" dt="2023-09-25T12:41:40.034" v="1784"/>
        <pc:sldMkLst>
          <pc:docMk/>
          <pc:sldMk cId="531709352" sldId="1062"/>
        </pc:sldMkLst>
      </pc:sldChg>
      <pc:sldChg chg="addSp delSp modSp add mod">
        <pc:chgData name="Penney, David" userId="3b4c96dc-7927-4cdd-bc02-93e565e8e451" providerId="ADAL" clId="{9EDE8955-55D7-4246-8B07-B5A66C4C512A}" dt="2023-09-24T22:05:22.717" v="1554" actId="1076"/>
        <pc:sldMkLst>
          <pc:docMk/>
          <pc:sldMk cId="4138884373" sldId="1063"/>
        </pc:sldMkLst>
        <pc:spChg chg="mod">
          <ac:chgData name="Penney, David" userId="3b4c96dc-7927-4cdd-bc02-93e565e8e451" providerId="ADAL" clId="{9EDE8955-55D7-4246-8B07-B5A66C4C512A}" dt="2023-09-24T21:33:17.093" v="369" actId="20577"/>
          <ac:spMkLst>
            <pc:docMk/>
            <pc:sldMk cId="4138884373" sldId="1063"/>
            <ac:spMk id="2" creationId="{8C4C4CFB-29BF-D0A9-F702-3EA4F9C59D2F}"/>
          </ac:spMkLst>
        </pc:spChg>
        <pc:spChg chg="add mod">
          <ac:chgData name="Penney, David" userId="3b4c96dc-7927-4cdd-bc02-93e565e8e451" providerId="ADAL" clId="{9EDE8955-55D7-4246-8B07-B5A66C4C512A}" dt="2023-09-24T21:35:15.969" v="394" actId="1076"/>
          <ac:spMkLst>
            <pc:docMk/>
            <pc:sldMk cId="4138884373" sldId="1063"/>
            <ac:spMk id="6" creationId="{A1C5324F-5494-E10F-B12D-DB1D964A1552}"/>
          </ac:spMkLst>
        </pc:spChg>
        <pc:spChg chg="add mod">
          <ac:chgData name="Penney, David" userId="3b4c96dc-7927-4cdd-bc02-93e565e8e451" providerId="ADAL" clId="{9EDE8955-55D7-4246-8B07-B5A66C4C512A}" dt="2023-09-24T21:35:33.671" v="405" actId="20577"/>
          <ac:spMkLst>
            <pc:docMk/>
            <pc:sldMk cId="4138884373" sldId="1063"/>
            <ac:spMk id="7" creationId="{6E2147D6-B6C9-DB58-416E-5EC8183CF0DB}"/>
          </ac:spMkLst>
        </pc:spChg>
        <pc:graphicFrameChg chg="del">
          <ac:chgData name="Penney, David" userId="3b4c96dc-7927-4cdd-bc02-93e565e8e451" providerId="ADAL" clId="{9EDE8955-55D7-4246-8B07-B5A66C4C512A}" dt="2023-09-24T21:33:01.041" v="329" actId="478"/>
          <ac:graphicFrameMkLst>
            <pc:docMk/>
            <pc:sldMk cId="4138884373" sldId="1063"/>
            <ac:graphicFrameMk id="3" creationId="{4D210152-2442-F5DD-5982-602D1B220E24}"/>
          </ac:graphicFrameMkLst>
        </pc:graphicFrameChg>
        <pc:picChg chg="add mod">
          <ac:chgData name="Penney, David" userId="3b4c96dc-7927-4cdd-bc02-93e565e8e451" providerId="ADAL" clId="{9EDE8955-55D7-4246-8B07-B5A66C4C512A}" dt="2023-09-24T22:05:22.717" v="1554" actId="1076"/>
          <ac:picMkLst>
            <pc:docMk/>
            <pc:sldMk cId="4138884373" sldId="1063"/>
            <ac:picMk id="4" creationId="{4B7AF6A0-088F-0F4F-03D2-473F25DBE6CD}"/>
          </ac:picMkLst>
        </pc:picChg>
        <pc:picChg chg="mod">
          <ac:chgData name="Penney, David" userId="3b4c96dc-7927-4cdd-bc02-93e565e8e451" providerId="ADAL" clId="{9EDE8955-55D7-4246-8B07-B5A66C4C512A}" dt="2023-09-24T22:05:17.766" v="1552" actId="1076"/>
          <ac:picMkLst>
            <pc:docMk/>
            <pc:sldMk cId="4138884373" sldId="1063"/>
            <ac:picMk id="8" creationId="{49501930-4092-EA9C-16C7-261C9DE6A285}"/>
          </ac:picMkLst>
        </pc:picChg>
      </pc:sldChg>
      <pc:sldChg chg="addSp delSp modSp add mod">
        <pc:chgData name="Penney, David" userId="3b4c96dc-7927-4cdd-bc02-93e565e8e451" providerId="ADAL" clId="{9EDE8955-55D7-4246-8B07-B5A66C4C512A}" dt="2023-10-02T12:51:05.047" v="1934" actId="692"/>
        <pc:sldMkLst>
          <pc:docMk/>
          <pc:sldMk cId="3135498978" sldId="1064"/>
        </pc:sldMkLst>
        <pc:spChg chg="add mod">
          <ac:chgData name="Penney, David" userId="3b4c96dc-7927-4cdd-bc02-93e565e8e451" providerId="ADAL" clId="{9EDE8955-55D7-4246-8B07-B5A66C4C512A}" dt="2023-09-24T21:35:39.734" v="406"/>
          <ac:spMkLst>
            <pc:docMk/>
            <pc:sldMk cId="3135498978" sldId="1064"/>
            <ac:spMk id="4" creationId="{B63C3632-A251-6B70-FFC2-9BF08EC15ADE}"/>
          </ac:spMkLst>
        </pc:spChg>
        <pc:spChg chg="add mod">
          <ac:chgData name="Penney, David" userId="3b4c96dc-7927-4cdd-bc02-93e565e8e451" providerId="ADAL" clId="{9EDE8955-55D7-4246-8B07-B5A66C4C512A}" dt="2023-09-24T21:35:39.734" v="406"/>
          <ac:spMkLst>
            <pc:docMk/>
            <pc:sldMk cId="3135498978" sldId="1064"/>
            <ac:spMk id="6" creationId="{6FD04531-8CB6-E41E-162C-2D0732396FCD}"/>
          </ac:spMkLst>
        </pc:spChg>
        <pc:picChg chg="add del mod">
          <ac:chgData name="Penney, David" userId="3b4c96dc-7927-4cdd-bc02-93e565e8e451" providerId="ADAL" clId="{9EDE8955-55D7-4246-8B07-B5A66C4C512A}" dt="2023-09-26T18:40:33.610" v="1860" actId="478"/>
          <ac:picMkLst>
            <pc:docMk/>
            <pc:sldMk cId="3135498978" sldId="1064"/>
            <ac:picMk id="3" creationId="{A783DB93-8E7F-18B8-A17F-0B9C40DE871D}"/>
          </ac:picMkLst>
        </pc:picChg>
        <pc:picChg chg="mod">
          <ac:chgData name="Penney, David" userId="3b4c96dc-7927-4cdd-bc02-93e565e8e451" providerId="ADAL" clId="{9EDE8955-55D7-4246-8B07-B5A66C4C512A}" dt="2023-09-24T22:04:20.843" v="1547" actId="14100"/>
          <ac:picMkLst>
            <pc:docMk/>
            <pc:sldMk cId="3135498978" sldId="1064"/>
            <ac:picMk id="7" creationId="{FD7BD1B9-4773-C872-CBB4-C07DD3714744}"/>
          </ac:picMkLst>
        </pc:picChg>
        <pc:picChg chg="add mod">
          <ac:chgData name="Penney, David" userId="3b4c96dc-7927-4cdd-bc02-93e565e8e451" providerId="ADAL" clId="{9EDE8955-55D7-4246-8B07-B5A66C4C512A}" dt="2023-10-02T12:51:05.047" v="1934" actId="692"/>
          <ac:picMkLst>
            <pc:docMk/>
            <pc:sldMk cId="3135498978" sldId="1064"/>
            <ac:picMk id="8" creationId="{DB78F6C2-A822-13A2-A120-9AF6948D40B8}"/>
          </ac:picMkLst>
        </pc:picChg>
      </pc:sldChg>
      <pc:sldChg chg="addSp delSp modSp add mod">
        <pc:chgData name="Penney, David" userId="3b4c96dc-7927-4cdd-bc02-93e565e8e451" providerId="ADAL" clId="{9EDE8955-55D7-4246-8B07-B5A66C4C512A}" dt="2023-10-02T12:50:57.959" v="1933" actId="692"/>
        <pc:sldMkLst>
          <pc:docMk/>
          <pc:sldMk cId="2566812421" sldId="1065"/>
        </pc:sldMkLst>
        <pc:spChg chg="add mod">
          <ac:chgData name="Penney, David" userId="3b4c96dc-7927-4cdd-bc02-93e565e8e451" providerId="ADAL" clId="{9EDE8955-55D7-4246-8B07-B5A66C4C512A}" dt="2023-09-24T21:35:42.459" v="407"/>
          <ac:spMkLst>
            <pc:docMk/>
            <pc:sldMk cId="2566812421" sldId="1065"/>
            <ac:spMk id="4" creationId="{05F94DB7-23DF-A894-3962-75D6C20E415C}"/>
          </ac:spMkLst>
        </pc:spChg>
        <pc:spChg chg="add mod">
          <ac:chgData name="Penney, David" userId="3b4c96dc-7927-4cdd-bc02-93e565e8e451" providerId="ADAL" clId="{9EDE8955-55D7-4246-8B07-B5A66C4C512A}" dt="2023-09-24T21:35:42.459" v="407"/>
          <ac:spMkLst>
            <pc:docMk/>
            <pc:sldMk cId="2566812421" sldId="1065"/>
            <ac:spMk id="6" creationId="{3F84D949-D2DA-071B-EAE1-DFA0DBC545DD}"/>
          </ac:spMkLst>
        </pc:spChg>
        <pc:graphicFrameChg chg="add mod">
          <ac:chgData name="Penney, David" userId="3b4c96dc-7927-4cdd-bc02-93e565e8e451" providerId="ADAL" clId="{9EDE8955-55D7-4246-8B07-B5A66C4C512A}" dt="2023-09-24T21:59:46.903" v="1515"/>
          <ac:graphicFrameMkLst>
            <pc:docMk/>
            <pc:sldMk cId="2566812421" sldId="1065"/>
            <ac:graphicFrameMk id="7" creationId="{00000000-0008-0000-1000-000002000000}"/>
          </ac:graphicFrameMkLst>
        </pc:graphicFrameChg>
        <pc:picChg chg="add del mod">
          <ac:chgData name="Penney, David" userId="3b4c96dc-7927-4cdd-bc02-93e565e8e451" providerId="ADAL" clId="{9EDE8955-55D7-4246-8B07-B5A66C4C512A}" dt="2023-09-26T18:40:55.861" v="1864" actId="478"/>
          <ac:picMkLst>
            <pc:docMk/>
            <pc:sldMk cId="2566812421" sldId="1065"/>
            <ac:picMk id="3" creationId="{4B7CB95F-3A36-F2FB-18F7-748C0788C5AB}"/>
          </ac:picMkLst>
        </pc:picChg>
        <pc:picChg chg="mod">
          <ac:chgData name="Penney, David" userId="3b4c96dc-7927-4cdd-bc02-93e565e8e451" providerId="ADAL" clId="{9EDE8955-55D7-4246-8B07-B5A66C4C512A}" dt="2023-10-02T12:50:57.959" v="1933" actId="692"/>
          <ac:picMkLst>
            <pc:docMk/>
            <pc:sldMk cId="2566812421" sldId="1065"/>
            <ac:picMk id="3" creationId="{DB12AF54-8767-647E-56CD-2FDC26BD5FB6}"/>
          </ac:picMkLst>
        </pc:picChg>
        <pc:picChg chg="del mod">
          <ac:chgData name="Penney, David" userId="3b4c96dc-7927-4cdd-bc02-93e565e8e451" providerId="ADAL" clId="{9EDE8955-55D7-4246-8B07-B5A66C4C512A}" dt="2023-10-02T12:47:00.724" v="1904" actId="478"/>
          <ac:picMkLst>
            <pc:docMk/>
            <pc:sldMk cId="2566812421" sldId="1065"/>
            <ac:picMk id="7" creationId="{5D4D731B-802A-8F3F-5719-D17AA9A5EFB2}"/>
          </ac:picMkLst>
        </pc:picChg>
        <pc:picChg chg="mod">
          <ac:chgData name="Penney, David" userId="3b4c96dc-7927-4cdd-bc02-93e565e8e451" providerId="ADAL" clId="{9EDE8955-55D7-4246-8B07-B5A66C4C512A}" dt="2023-09-24T22:00:47.373" v="1523" actId="692"/>
          <ac:picMkLst>
            <pc:docMk/>
            <pc:sldMk cId="2566812421" sldId="1065"/>
            <ac:picMk id="8" creationId="{0B755AEA-A09D-BD09-009C-90EB94A44594}"/>
          </ac:picMkLst>
        </pc:picChg>
      </pc:sldChg>
      <pc:sldChg chg="addSp delSp modSp add del mod">
        <pc:chgData name="Penney, David" userId="3b4c96dc-7927-4cdd-bc02-93e565e8e451" providerId="ADAL" clId="{9EDE8955-55D7-4246-8B07-B5A66C4C512A}" dt="2023-10-02T12:50:34.578" v="1931" actId="692"/>
        <pc:sldMkLst>
          <pc:docMk/>
          <pc:sldMk cId="2728490849" sldId="1066"/>
        </pc:sldMkLst>
        <pc:spChg chg="add mod">
          <ac:chgData name="Penney, David" userId="3b4c96dc-7927-4cdd-bc02-93e565e8e451" providerId="ADAL" clId="{9EDE8955-55D7-4246-8B07-B5A66C4C512A}" dt="2023-09-24T21:35:43.224" v="408"/>
          <ac:spMkLst>
            <pc:docMk/>
            <pc:sldMk cId="2728490849" sldId="1066"/>
            <ac:spMk id="4" creationId="{3112AF61-048B-327D-5A84-D59E300D3643}"/>
          </ac:spMkLst>
        </pc:spChg>
        <pc:spChg chg="add mod">
          <ac:chgData name="Penney, David" userId="3b4c96dc-7927-4cdd-bc02-93e565e8e451" providerId="ADAL" clId="{9EDE8955-55D7-4246-8B07-B5A66C4C512A}" dt="2023-09-24T21:35:43.224" v="408"/>
          <ac:spMkLst>
            <pc:docMk/>
            <pc:sldMk cId="2728490849" sldId="1066"/>
            <ac:spMk id="6" creationId="{D4AB5CBE-6763-650C-96D7-25978228551E}"/>
          </ac:spMkLst>
        </pc:spChg>
        <pc:picChg chg="add del mod">
          <ac:chgData name="Penney, David" userId="3b4c96dc-7927-4cdd-bc02-93e565e8e451" providerId="ADAL" clId="{9EDE8955-55D7-4246-8B07-B5A66C4C512A}" dt="2023-09-26T18:41:36.966" v="1870" actId="478"/>
          <ac:picMkLst>
            <pc:docMk/>
            <pc:sldMk cId="2728490849" sldId="1066"/>
            <ac:picMk id="3" creationId="{16158A90-02E8-98E5-A295-827DEF24D93F}"/>
          </ac:picMkLst>
        </pc:picChg>
        <pc:picChg chg="mod">
          <ac:chgData name="Penney, David" userId="3b4c96dc-7927-4cdd-bc02-93e565e8e451" providerId="ADAL" clId="{9EDE8955-55D7-4246-8B07-B5A66C4C512A}" dt="2023-10-02T12:50:34.578" v="1931" actId="692"/>
          <ac:picMkLst>
            <pc:docMk/>
            <pc:sldMk cId="2728490849" sldId="1066"/>
            <ac:picMk id="3" creationId="{62817BBE-A0B1-01CA-400F-E45A485BDC6F}"/>
          </ac:picMkLst>
        </pc:picChg>
        <pc:picChg chg="mod">
          <ac:chgData name="Penney, David" userId="3b4c96dc-7927-4cdd-bc02-93e565e8e451" providerId="ADAL" clId="{9EDE8955-55D7-4246-8B07-B5A66C4C512A}" dt="2023-09-24T22:02:27.482" v="1533" actId="1076"/>
          <ac:picMkLst>
            <pc:docMk/>
            <pc:sldMk cId="2728490849" sldId="1066"/>
            <ac:picMk id="7" creationId="{6CFB55FB-F7A6-34BC-F985-F6A7C36C0C12}"/>
          </ac:picMkLst>
        </pc:picChg>
        <pc:picChg chg="del mod">
          <ac:chgData name="Penney, David" userId="3b4c96dc-7927-4cdd-bc02-93e565e8e451" providerId="ADAL" clId="{9EDE8955-55D7-4246-8B07-B5A66C4C512A}" dt="2023-10-02T12:48:33.803" v="1914" actId="478"/>
          <ac:picMkLst>
            <pc:docMk/>
            <pc:sldMk cId="2728490849" sldId="1066"/>
            <ac:picMk id="8" creationId="{ED1B3487-4315-99A3-0233-9B45BD964CE8}"/>
          </ac:picMkLst>
        </pc:picChg>
      </pc:sldChg>
      <pc:sldChg chg="addSp delSp modSp add mod">
        <pc:chgData name="Penney, David" userId="3b4c96dc-7927-4cdd-bc02-93e565e8e451" providerId="ADAL" clId="{9EDE8955-55D7-4246-8B07-B5A66C4C512A}" dt="2023-10-02T12:50:44.704" v="1932" actId="692"/>
        <pc:sldMkLst>
          <pc:docMk/>
          <pc:sldMk cId="208622085" sldId="1067"/>
        </pc:sldMkLst>
        <pc:spChg chg="add mod">
          <ac:chgData name="Penney, David" userId="3b4c96dc-7927-4cdd-bc02-93e565e8e451" providerId="ADAL" clId="{9EDE8955-55D7-4246-8B07-B5A66C4C512A}" dt="2023-09-24T21:35:44.078" v="409"/>
          <ac:spMkLst>
            <pc:docMk/>
            <pc:sldMk cId="208622085" sldId="1067"/>
            <ac:spMk id="4" creationId="{B1247393-DD61-A9D5-75E7-B55FBD990A1F}"/>
          </ac:spMkLst>
        </pc:spChg>
        <pc:spChg chg="add mod">
          <ac:chgData name="Penney, David" userId="3b4c96dc-7927-4cdd-bc02-93e565e8e451" providerId="ADAL" clId="{9EDE8955-55D7-4246-8B07-B5A66C4C512A}" dt="2023-09-24T21:35:44.078" v="409"/>
          <ac:spMkLst>
            <pc:docMk/>
            <pc:sldMk cId="208622085" sldId="1067"/>
            <ac:spMk id="6" creationId="{5BBD2F7D-FA21-20D4-D838-F7E7B8FA2BD1}"/>
          </ac:spMkLst>
        </pc:spChg>
        <pc:graphicFrameChg chg="add mod">
          <ac:chgData name="Penney, David" userId="3b4c96dc-7927-4cdd-bc02-93e565e8e451" providerId="ADAL" clId="{9EDE8955-55D7-4246-8B07-B5A66C4C512A}" dt="2023-09-29T13:12:31.021" v="1900"/>
          <ac:graphicFrameMkLst>
            <pc:docMk/>
            <pc:sldMk cId="208622085" sldId="1067"/>
            <ac:graphicFrameMk id="3" creationId="{67F3C33A-C3C7-4100-EA97-1EAC5F8AEAB8}"/>
          </ac:graphicFrameMkLst>
        </pc:graphicFrameChg>
        <pc:picChg chg="mod">
          <ac:chgData name="Penney, David" userId="3b4c96dc-7927-4cdd-bc02-93e565e8e451" providerId="ADAL" clId="{9EDE8955-55D7-4246-8B07-B5A66C4C512A}" dt="2023-10-02T12:50:44.704" v="1932" actId="692"/>
          <ac:picMkLst>
            <pc:docMk/>
            <pc:sldMk cId="208622085" sldId="1067"/>
            <ac:picMk id="3" creationId="{045A192F-8359-C3FD-0C3A-2D9E184E1B1D}"/>
          </ac:picMkLst>
        </pc:picChg>
        <pc:picChg chg="add del mod">
          <ac:chgData name="Penney, David" userId="3b4c96dc-7927-4cdd-bc02-93e565e8e451" providerId="ADAL" clId="{9EDE8955-55D7-4246-8B07-B5A66C4C512A}" dt="2023-09-26T18:42:06.100" v="1875" actId="478"/>
          <ac:picMkLst>
            <pc:docMk/>
            <pc:sldMk cId="208622085" sldId="1067"/>
            <ac:picMk id="3" creationId="{6A531994-5C61-015A-6897-0E6815CDF338}"/>
          </ac:picMkLst>
        </pc:picChg>
        <pc:picChg chg="mod">
          <ac:chgData name="Penney, David" userId="3b4c96dc-7927-4cdd-bc02-93e565e8e451" providerId="ADAL" clId="{9EDE8955-55D7-4246-8B07-B5A66C4C512A}" dt="2023-09-24T22:03:20.968" v="1541" actId="14100"/>
          <ac:picMkLst>
            <pc:docMk/>
            <pc:sldMk cId="208622085" sldId="1067"/>
            <ac:picMk id="7" creationId="{8E6458D2-218E-2FE3-5018-9A326FD9F549}"/>
          </ac:picMkLst>
        </pc:picChg>
        <pc:picChg chg="del mod">
          <ac:chgData name="Penney, David" userId="3b4c96dc-7927-4cdd-bc02-93e565e8e451" providerId="ADAL" clId="{9EDE8955-55D7-4246-8B07-B5A66C4C512A}" dt="2023-09-29T13:12:27.812" v="1898" actId="478"/>
          <ac:picMkLst>
            <pc:docMk/>
            <pc:sldMk cId="208622085" sldId="1067"/>
            <ac:picMk id="8" creationId="{A8FAC63E-89FC-13B8-08A7-ECC6FB8F7C29}"/>
          </ac:picMkLst>
        </pc:picChg>
        <pc:picChg chg="del mod">
          <ac:chgData name="Penney, David" userId="3b4c96dc-7927-4cdd-bc02-93e565e8e451" providerId="ADAL" clId="{9EDE8955-55D7-4246-8B07-B5A66C4C512A}" dt="2023-10-02T12:49:43.591" v="1925" actId="478"/>
          <ac:picMkLst>
            <pc:docMk/>
            <pc:sldMk cId="208622085" sldId="1067"/>
            <ac:picMk id="9" creationId="{9347DF7C-35CC-1213-BD32-597618D50CAE}"/>
          </ac:picMkLst>
        </pc:picChg>
      </pc:sldChg>
      <pc:sldChg chg="delSp modSp add mod">
        <pc:chgData name="Penney, David" userId="3b4c96dc-7927-4cdd-bc02-93e565e8e451" providerId="ADAL" clId="{9EDE8955-55D7-4246-8B07-B5A66C4C512A}" dt="2023-10-05T22:41:27.024" v="2689" actId="20577"/>
        <pc:sldMkLst>
          <pc:docMk/>
          <pc:sldMk cId="1034200382" sldId="1068"/>
        </pc:sldMkLst>
        <pc:spChg chg="mod">
          <ac:chgData name="Penney, David" userId="3b4c96dc-7927-4cdd-bc02-93e565e8e451" providerId="ADAL" clId="{9EDE8955-55D7-4246-8B07-B5A66C4C512A}" dt="2023-10-05T12:13:33.753" v="2023" actId="20577"/>
          <ac:spMkLst>
            <pc:docMk/>
            <pc:sldMk cId="1034200382" sldId="1068"/>
            <ac:spMk id="2" creationId="{8C4C4CFB-29BF-D0A9-F702-3EA4F9C59D2F}"/>
          </ac:spMkLst>
        </pc:spChg>
        <pc:spChg chg="mod">
          <ac:chgData name="Penney, David" userId="3b4c96dc-7927-4cdd-bc02-93e565e8e451" providerId="ADAL" clId="{9EDE8955-55D7-4246-8B07-B5A66C4C512A}" dt="2023-10-05T22:41:27.024" v="2689" actId="20577"/>
          <ac:spMkLst>
            <pc:docMk/>
            <pc:sldMk cId="1034200382" sldId="1068"/>
            <ac:spMk id="3" creationId="{23919296-EA80-62E3-061A-24D75242FB24}"/>
          </ac:spMkLst>
        </pc:spChg>
        <pc:graphicFrameChg chg="mod modGraphic">
          <ac:chgData name="Penney, David" userId="3b4c96dc-7927-4cdd-bc02-93e565e8e451" providerId="ADAL" clId="{9EDE8955-55D7-4246-8B07-B5A66C4C512A}" dt="2023-10-05T22:40:57.029" v="2684" actId="20577"/>
          <ac:graphicFrameMkLst>
            <pc:docMk/>
            <pc:sldMk cId="1034200382" sldId="1068"/>
            <ac:graphicFrameMk id="4" creationId="{9E39D062-2632-2910-046A-256A119FE5A2}"/>
          </ac:graphicFrameMkLst>
        </pc:graphicFrameChg>
        <pc:picChg chg="del">
          <ac:chgData name="Penney, David" userId="3b4c96dc-7927-4cdd-bc02-93e565e8e451" providerId="ADAL" clId="{9EDE8955-55D7-4246-8B07-B5A66C4C512A}" dt="2023-10-05T12:14:13.826" v="2028" actId="478"/>
          <ac:picMkLst>
            <pc:docMk/>
            <pc:sldMk cId="1034200382" sldId="1068"/>
            <ac:picMk id="6" creationId="{F4E3D64C-219A-F15C-FF33-CE931E8B82B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16263" cy="473075"/>
          </a:xfrm>
          <a:prstGeom prst="rect">
            <a:avLst/>
          </a:prstGeom>
          <a:noFill/>
          <a:ln w="9525">
            <a:noFill/>
            <a:miter lim="800000"/>
            <a:headEnd/>
            <a:tailEnd/>
          </a:ln>
          <a:effectLst/>
        </p:spPr>
        <p:txBody>
          <a:bodyPr vert="horz" wrap="square" lIns="95059" tIns="47530" rIns="95059" bIns="47530" numCol="1" anchor="t" anchorCtr="0" compatLnSpc="1">
            <a:prstTxWarp prst="textNoShape">
              <a:avLst/>
            </a:prstTxWarp>
          </a:bodyPr>
          <a:lstStyle>
            <a:lvl1pPr defTabSz="950913">
              <a:defRPr sz="1200">
                <a:latin typeface="Arial" charset="0"/>
              </a:defRPr>
            </a:lvl1pPr>
          </a:lstStyle>
          <a:p>
            <a:pPr>
              <a:defRPr/>
            </a:pPr>
            <a:endParaRPr lang="en-US" dirty="0"/>
          </a:p>
        </p:txBody>
      </p:sp>
      <p:sp>
        <p:nvSpPr>
          <p:cNvPr id="27651" name="Rectangle 3"/>
          <p:cNvSpPr>
            <a:spLocks noGrp="1" noChangeArrowheads="1"/>
          </p:cNvSpPr>
          <p:nvPr>
            <p:ph type="dt" idx="1"/>
          </p:nvPr>
        </p:nvSpPr>
        <p:spPr bwMode="auto">
          <a:xfrm>
            <a:off x="4070350" y="0"/>
            <a:ext cx="3116263" cy="473075"/>
          </a:xfrm>
          <a:prstGeom prst="rect">
            <a:avLst/>
          </a:prstGeom>
          <a:noFill/>
          <a:ln w="9525">
            <a:noFill/>
            <a:miter lim="800000"/>
            <a:headEnd/>
            <a:tailEnd/>
          </a:ln>
          <a:effectLst/>
        </p:spPr>
        <p:txBody>
          <a:bodyPr vert="horz" wrap="square" lIns="95059" tIns="47530" rIns="95059" bIns="47530" numCol="1" anchor="t" anchorCtr="0" compatLnSpc="1">
            <a:prstTxWarp prst="textNoShape">
              <a:avLst/>
            </a:prstTxWarp>
          </a:bodyPr>
          <a:lstStyle>
            <a:lvl1pPr algn="r" defTabSz="950913">
              <a:defRPr sz="1200">
                <a:latin typeface="Arial"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444500" y="708025"/>
            <a:ext cx="6299200" cy="3543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719138" y="4489450"/>
            <a:ext cx="5749925" cy="4251325"/>
          </a:xfrm>
          <a:prstGeom prst="rect">
            <a:avLst/>
          </a:prstGeom>
          <a:noFill/>
          <a:ln w="9525">
            <a:noFill/>
            <a:miter lim="800000"/>
            <a:headEnd/>
            <a:tailEnd/>
          </a:ln>
          <a:effectLst/>
        </p:spPr>
        <p:txBody>
          <a:bodyPr vert="horz" wrap="square" lIns="95059" tIns="47530" rIns="95059" bIns="475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974138"/>
            <a:ext cx="3116263" cy="473075"/>
          </a:xfrm>
          <a:prstGeom prst="rect">
            <a:avLst/>
          </a:prstGeom>
          <a:noFill/>
          <a:ln w="9525">
            <a:noFill/>
            <a:miter lim="800000"/>
            <a:headEnd/>
            <a:tailEnd/>
          </a:ln>
          <a:effectLst/>
        </p:spPr>
        <p:txBody>
          <a:bodyPr vert="horz" wrap="square" lIns="95059" tIns="47530" rIns="95059" bIns="47530" numCol="1" anchor="b" anchorCtr="0" compatLnSpc="1">
            <a:prstTxWarp prst="textNoShape">
              <a:avLst/>
            </a:prstTxWarp>
          </a:bodyPr>
          <a:lstStyle>
            <a:lvl1pPr defTabSz="950913">
              <a:defRPr sz="1200">
                <a:latin typeface="Arial" charset="0"/>
              </a:defRPr>
            </a:lvl1pPr>
          </a:lstStyle>
          <a:p>
            <a:pPr>
              <a:defRPr/>
            </a:pPr>
            <a:endParaRPr lang="en-US" dirty="0"/>
          </a:p>
        </p:txBody>
      </p:sp>
      <p:sp>
        <p:nvSpPr>
          <p:cNvPr id="27655" name="Rectangle 7"/>
          <p:cNvSpPr>
            <a:spLocks noGrp="1" noChangeArrowheads="1"/>
          </p:cNvSpPr>
          <p:nvPr>
            <p:ph type="sldNum" sz="quarter" idx="5"/>
          </p:nvPr>
        </p:nvSpPr>
        <p:spPr bwMode="auto">
          <a:xfrm>
            <a:off x="4070350" y="8974138"/>
            <a:ext cx="3116263" cy="473075"/>
          </a:xfrm>
          <a:prstGeom prst="rect">
            <a:avLst/>
          </a:prstGeom>
          <a:noFill/>
          <a:ln w="9525">
            <a:noFill/>
            <a:miter lim="800000"/>
            <a:headEnd/>
            <a:tailEnd/>
          </a:ln>
          <a:effectLst/>
        </p:spPr>
        <p:txBody>
          <a:bodyPr vert="horz" wrap="square" lIns="95059" tIns="47530" rIns="95059" bIns="47530" numCol="1" anchor="b" anchorCtr="0" compatLnSpc="1">
            <a:prstTxWarp prst="textNoShape">
              <a:avLst/>
            </a:prstTxWarp>
          </a:bodyPr>
          <a:lstStyle>
            <a:lvl1pPr algn="r" defTabSz="950913">
              <a:defRPr sz="1200">
                <a:latin typeface="Arial" charset="0"/>
              </a:defRPr>
            </a:lvl1pPr>
          </a:lstStyle>
          <a:p>
            <a:pPr>
              <a:defRPr/>
            </a:pPr>
            <a:fld id="{B329C74D-B450-4B42-BEA1-F6B173EBC992}" type="slidenum">
              <a:rPr lang="en-US"/>
              <a:pPr>
                <a:defRPr/>
              </a:pPr>
              <a:t>‹#›</a:t>
            </a:fld>
            <a:endParaRPr lang="en-US" dirty="0"/>
          </a:p>
        </p:txBody>
      </p:sp>
    </p:spTree>
    <p:extLst>
      <p:ext uri="{BB962C8B-B14F-4D97-AF65-F5344CB8AC3E}">
        <p14:creationId xmlns:p14="http://schemas.microsoft.com/office/powerpoint/2010/main" val="1088788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0913" rtl="0" eaLnBrk="1" fontAlgn="base" latinLnBrk="0" hangingPunct="1">
              <a:lnSpc>
                <a:spcPct val="100000"/>
              </a:lnSpc>
              <a:spcBef>
                <a:spcPct val="0"/>
              </a:spcBef>
              <a:spcAft>
                <a:spcPct val="0"/>
              </a:spcAft>
              <a:buClrTx/>
              <a:buSzTx/>
              <a:buFontTx/>
              <a:buNone/>
              <a:tabLst/>
              <a:defRPr/>
            </a:pPr>
            <a:fld id="{B329C74D-B450-4B42-BEA1-F6B173EBC99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0913"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858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1143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08452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482D640-0ED5-B74D-BDE2-750F296794F2}"/>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156259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
            <a:ext cx="2794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
            <a:ext cx="8178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C9862395-55FF-C9E4-3244-C6D7614D0972}"/>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293606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a:extLst>
              <a:ext uri="{FF2B5EF4-FFF2-40B4-BE49-F238E27FC236}">
                <a16:creationId xmlns:a16="http://schemas.microsoft.com/office/drawing/2014/main" id="{012943C5-D44A-FCC9-AFAC-B9D59AD60166}"/>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47116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Footer Placeholder 5">
            <a:extLst>
              <a:ext uri="{FF2B5EF4-FFF2-40B4-BE49-F238E27FC236}">
                <a16:creationId xmlns:a16="http://schemas.microsoft.com/office/drawing/2014/main" id="{E3419208-0FAE-97E8-A784-34AB5443EDE4}"/>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362054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066800"/>
            <a:ext cx="4775200" cy="47244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066800"/>
            <a:ext cx="4775200" cy="47244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98BBDF4-423D-98DE-1D60-970A9433BBD9}"/>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225724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5">
            <a:extLst>
              <a:ext uri="{FF2B5EF4-FFF2-40B4-BE49-F238E27FC236}">
                <a16:creationId xmlns:a16="http://schemas.microsoft.com/office/drawing/2014/main" id="{F24523A2-853C-47B2-B290-D25339CFC584}"/>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133434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5">
            <a:extLst>
              <a:ext uri="{FF2B5EF4-FFF2-40B4-BE49-F238E27FC236}">
                <a16:creationId xmlns:a16="http://schemas.microsoft.com/office/drawing/2014/main" id="{4F1AB9FA-9112-3CAF-296D-7ED354DBC540}"/>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121446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F053BCE-0A44-703E-EA40-BF3AD131AE89}"/>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5734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5">
            <a:extLst>
              <a:ext uri="{FF2B5EF4-FFF2-40B4-BE49-F238E27FC236}">
                <a16:creationId xmlns:a16="http://schemas.microsoft.com/office/drawing/2014/main" id="{7B7D9D70-F8FB-F892-1DFE-533AB1322892}"/>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88519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9DFA580-91A9-C061-9E7E-16C7B5372C99}"/>
              </a:ext>
            </a:extLst>
          </p:cNvPr>
          <p:cNvSpPr>
            <a:spLocks noGrp="1" noChangeArrowheads="1"/>
          </p:cNvSpPr>
          <p:nvPr>
            <p:ph type="ftr" sz="quarter" idx="10"/>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261725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47" name="Rectangle: Top Corners One Rounded and One Snipped 46">
            <a:extLst>
              <a:ext uri="{FF2B5EF4-FFF2-40B4-BE49-F238E27FC236}">
                <a16:creationId xmlns:a16="http://schemas.microsoft.com/office/drawing/2014/main" id="{F273390E-EF69-9C0E-9670-BF2DADA79737}"/>
              </a:ext>
            </a:extLst>
          </p:cNvPr>
          <p:cNvSpPr/>
          <p:nvPr userDrawn="1"/>
        </p:nvSpPr>
        <p:spPr>
          <a:xfrm flipV="1">
            <a:off x="0" y="-2"/>
            <a:ext cx="12192000" cy="757505"/>
          </a:xfrm>
          <a:prstGeom prst="snipRoundRect">
            <a:avLst>
              <a:gd name="adj1" fmla="val 0"/>
              <a:gd name="adj2" fmla="val 0"/>
            </a:avLst>
          </a:prstGeom>
          <a:solidFill>
            <a:srgbClr val="6F8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3"/>
          <p:cNvSpPr>
            <a:spLocks noGrp="1" noChangeArrowheads="1"/>
          </p:cNvSpPr>
          <p:nvPr>
            <p:ph type="body" idx="1"/>
          </p:nvPr>
        </p:nvSpPr>
        <p:spPr bwMode="auto">
          <a:xfrm>
            <a:off x="1219200" y="1066800"/>
            <a:ext cx="975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Rectangle 7"/>
          <p:cNvSpPr>
            <a:spLocks noChangeArrowheads="1"/>
          </p:cNvSpPr>
          <p:nvPr/>
        </p:nvSpPr>
        <p:spPr bwMode="auto">
          <a:xfrm>
            <a:off x="0" y="6235700"/>
            <a:ext cx="12192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9"/>
          <p:cNvSpPr>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 name="Rectangle 2"/>
          <p:cNvSpPr>
            <a:spLocks noGrp="1" noChangeArrowheads="1"/>
          </p:cNvSpPr>
          <p:nvPr>
            <p:ph type="title"/>
          </p:nvPr>
        </p:nvSpPr>
        <p:spPr bwMode="auto">
          <a:xfrm>
            <a:off x="609600" y="762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1" name="Rectangle 13"/>
          <p:cNvSpPr>
            <a:spLocks noChangeArrowheads="1"/>
          </p:cNvSpPr>
          <p:nvPr/>
        </p:nvSpPr>
        <p:spPr bwMode="auto">
          <a:xfrm>
            <a:off x="5923073" y="6193055"/>
            <a:ext cx="3810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0B1D24C9-3E0E-4BD4-B080-4072BA8C4DD6}" type="slidenum">
              <a:rPr lang="en-US" sz="1200"/>
              <a:pPr algn="ctr"/>
              <a:t>‹#›</a:t>
            </a:fld>
            <a:endParaRPr lang="en-US" sz="1200" dirty="0"/>
          </a:p>
        </p:txBody>
      </p:sp>
      <p:pic>
        <p:nvPicPr>
          <p:cNvPr id="4" name="Picture 3" descr="A picture containing text, sky&#10;&#10;Description automatically generated">
            <a:extLst>
              <a:ext uri="{FF2B5EF4-FFF2-40B4-BE49-F238E27FC236}">
                <a16:creationId xmlns:a16="http://schemas.microsoft.com/office/drawing/2014/main" id="{D8C57A62-47D9-3C85-D58B-F55587E5F2E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cxnSp>
        <p:nvCxnSpPr>
          <p:cNvPr id="38" name="Straight Connector 37">
            <a:extLst>
              <a:ext uri="{FF2B5EF4-FFF2-40B4-BE49-F238E27FC236}">
                <a16:creationId xmlns:a16="http://schemas.microsoft.com/office/drawing/2014/main" id="{47E86B51-B961-625E-2FBB-14BDBDAFD61C}"/>
              </a:ext>
            </a:extLst>
          </p:cNvPr>
          <p:cNvCxnSpPr>
            <a:cxnSpLocks/>
          </p:cNvCxnSpPr>
          <p:nvPr userDrawn="1"/>
        </p:nvCxnSpPr>
        <p:spPr>
          <a:xfrm flipH="1">
            <a:off x="1927282" y="6367337"/>
            <a:ext cx="38990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E91B56-6FFD-A515-FDBA-5BA7A374BC71}"/>
              </a:ext>
            </a:extLst>
          </p:cNvPr>
          <p:cNvCxnSpPr>
            <a:cxnSpLocks/>
          </p:cNvCxnSpPr>
          <p:nvPr userDrawn="1"/>
        </p:nvCxnSpPr>
        <p:spPr>
          <a:xfrm flipH="1">
            <a:off x="6400800" y="6367337"/>
            <a:ext cx="34828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D029F51-3C0F-9BB8-9C94-1CD6AF607E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624" y="5940823"/>
            <a:ext cx="1716201" cy="840977"/>
          </a:xfrm>
          <a:prstGeom prst="rect">
            <a:avLst/>
          </a:prstGeom>
        </p:spPr>
      </p:pic>
      <p:sp>
        <p:nvSpPr>
          <p:cNvPr id="2" name="Rectangle 5">
            <a:extLst>
              <a:ext uri="{FF2B5EF4-FFF2-40B4-BE49-F238E27FC236}">
                <a16:creationId xmlns:a16="http://schemas.microsoft.com/office/drawing/2014/main" id="{8E96E01E-4D7D-3E8A-EDF6-AF1D8F197497}"/>
              </a:ext>
            </a:extLst>
          </p:cNvPr>
          <p:cNvSpPr>
            <a:spLocks noGrp="1" noChangeArrowheads="1"/>
          </p:cNvSpPr>
          <p:nvPr>
            <p:ph type="ftr" sz="quarter" idx="3"/>
          </p:nvPr>
        </p:nvSpPr>
        <p:spPr>
          <a:xfrm>
            <a:off x="3124200" y="6467375"/>
            <a:ext cx="5943600" cy="274320"/>
          </a:xfrm>
          <a:prstGeom prst="rect">
            <a:avLst/>
          </a:prstGeom>
          <a:ln/>
        </p:spPr>
        <p:txBody>
          <a:bodyPr/>
          <a:lstStyle>
            <a:lvl1pPr>
              <a:defRPr sz="1000"/>
            </a:lvl1p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237567123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dt="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200" algn="l" rtl="0" eaLnBrk="1" fontAlgn="base" hangingPunct="1">
        <a:spcBef>
          <a:spcPct val="0"/>
        </a:spcBef>
        <a:spcAft>
          <a:spcPct val="0"/>
        </a:spcAft>
        <a:defRPr sz="2400">
          <a:solidFill>
            <a:srgbClr val="003296"/>
          </a:solidFill>
          <a:latin typeface="Arial Black" pitchFamily="34" charset="0"/>
        </a:defRPr>
      </a:lvl6pPr>
      <a:lvl7pPr marL="914400" algn="l" rtl="0" eaLnBrk="1" fontAlgn="base" hangingPunct="1">
        <a:spcBef>
          <a:spcPct val="0"/>
        </a:spcBef>
        <a:spcAft>
          <a:spcPct val="0"/>
        </a:spcAft>
        <a:defRPr sz="2400">
          <a:solidFill>
            <a:srgbClr val="003296"/>
          </a:solidFill>
          <a:latin typeface="Arial Black" pitchFamily="34" charset="0"/>
        </a:defRPr>
      </a:lvl7pPr>
      <a:lvl8pPr marL="1371600" algn="l" rtl="0" eaLnBrk="1" fontAlgn="base" hangingPunct="1">
        <a:spcBef>
          <a:spcPct val="0"/>
        </a:spcBef>
        <a:spcAft>
          <a:spcPct val="0"/>
        </a:spcAft>
        <a:defRPr sz="2400">
          <a:solidFill>
            <a:srgbClr val="003296"/>
          </a:solidFill>
          <a:latin typeface="Arial Black" pitchFamily="34" charset="0"/>
        </a:defRPr>
      </a:lvl8pPr>
      <a:lvl9pPr marL="1828800" algn="l" rtl="0" eaLnBrk="1" fontAlgn="base" hangingPunct="1">
        <a:spcBef>
          <a:spcPct val="0"/>
        </a:spcBef>
        <a:spcAft>
          <a:spcPct val="0"/>
        </a:spcAft>
        <a:defRPr sz="2400">
          <a:solidFill>
            <a:srgbClr val="003296"/>
          </a:solidFill>
          <a:latin typeface="Arial Black" pitchFamily="34" charset="0"/>
        </a:defRPr>
      </a:lvl9pPr>
    </p:titleStyle>
    <p:body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actory with smoke coming out of it&#10;&#10;Description automatically generated">
            <a:extLst>
              <a:ext uri="{FF2B5EF4-FFF2-40B4-BE49-F238E27FC236}">
                <a16:creationId xmlns:a16="http://schemas.microsoft.com/office/drawing/2014/main" id="{D9558C65-420F-81D2-A42D-A25141B79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723" y="-34602"/>
            <a:ext cx="7951720" cy="6892602"/>
          </a:xfrm>
          <a:prstGeom prst="rect">
            <a:avLst/>
          </a:prstGeom>
        </p:spPr>
      </p:pic>
      <p:sp>
        <p:nvSpPr>
          <p:cNvPr id="2" name="Rectangle 1">
            <a:extLst>
              <a:ext uri="{FF2B5EF4-FFF2-40B4-BE49-F238E27FC236}">
                <a16:creationId xmlns:a16="http://schemas.microsoft.com/office/drawing/2014/main" id="{7D79D81B-82A8-45FA-AFDA-CDA63C965ED3}"/>
              </a:ext>
            </a:extLst>
          </p:cNvPr>
          <p:cNvSpPr/>
          <p:nvPr/>
        </p:nvSpPr>
        <p:spPr>
          <a:xfrm>
            <a:off x="0" y="0"/>
            <a:ext cx="42767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FF4069C-D4B7-3A8F-8F33-B917BFA5BB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7578" y="2094019"/>
            <a:ext cx="3981567" cy="2669958"/>
          </a:xfrm>
          <a:prstGeom prst="rect">
            <a:avLst/>
          </a:prstGeom>
        </p:spPr>
      </p:pic>
      <p:sp>
        <p:nvSpPr>
          <p:cNvPr id="9" name="TextBox 8">
            <a:extLst>
              <a:ext uri="{FF2B5EF4-FFF2-40B4-BE49-F238E27FC236}">
                <a16:creationId xmlns:a16="http://schemas.microsoft.com/office/drawing/2014/main" id="{952AEEBD-8D91-F6E8-1FDA-F944C37E6C4D}"/>
              </a:ext>
            </a:extLst>
          </p:cNvPr>
          <p:cNvSpPr txBox="1"/>
          <p:nvPr/>
        </p:nvSpPr>
        <p:spPr>
          <a:xfrm>
            <a:off x="4876800" y="1905000"/>
            <a:ext cx="7015546" cy="2962513"/>
          </a:xfrm>
          <a:prstGeom prst="roundRect">
            <a:avLst/>
          </a:prstGeom>
          <a:solidFill>
            <a:srgbClr val="00549F">
              <a:alpha val="8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NERC IBR Alert Summary</a:t>
            </a:r>
            <a:b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Mark Henry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Director, Reliability Outreach</a:t>
            </a:r>
          </a:p>
        </p:txBody>
      </p:sp>
      <p:sp>
        <p:nvSpPr>
          <p:cNvPr id="6" name="Footer Placeholder 5">
            <a:extLst>
              <a:ext uri="{FF2B5EF4-FFF2-40B4-BE49-F238E27FC236}">
                <a16:creationId xmlns:a16="http://schemas.microsoft.com/office/drawing/2014/main" id="{8EA45F02-862A-590A-FA4E-54C5B250DEDA}"/>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392432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747D16-F0E0-46EC-BD9F-75839815476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85000"/>
                    </a14:imgEffect>
                  </a14:imgLayer>
                </a14:imgProps>
              </a:ext>
              <a:ext uri="{28A0092B-C50C-407E-A947-70E740481C1C}">
                <a14:useLocalDpi xmlns:a14="http://schemas.microsoft.com/office/drawing/2010/main" val="0"/>
              </a:ext>
            </a:extLst>
          </a:blip>
          <a:srcRect b="15667"/>
          <a:stretch/>
        </p:blipFill>
        <p:spPr>
          <a:xfrm>
            <a:off x="0" y="-1"/>
            <a:ext cx="12192000" cy="6858001"/>
          </a:xfrm>
          <a:prstGeom prst="rect">
            <a:avLst/>
          </a:prstGeom>
        </p:spPr>
      </p:pic>
      <p:sp>
        <p:nvSpPr>
          <p:cNvPr id="7" name="TextBox 6">
            <a:extLst>
              <a:ext uri="{FF2B5EF4-FFF2-40B4-BE49-F238E27FC236}">
                <a16:creationId xmlns:a16="http://schemas.microsoft.com/office/drawing/2014/main" id="{39D1E964-BDEB-47FE-8E06-7780CB29604A}"/>
              </a:ext>
            </a:extLst>
          </p:cNvPr>
          <p:cNvSpPr txBox="1"/>
          <p:nvPr/>
        </p:nvSpPr>
        <p:spPr>
          <a:xfrm>
            <a:off x="3760068" y="2867143"/>
            <a:ext cx="4875064" cy="1123712"/>
          </a:xfrm>
          <a:prstGeom prst="roundRect">
            <a:avLst/>
          </a:prstGeom>
          <a:solidFill>
            <a:srgbClr val="161645">
              <a:alpha val="74902"/>
            </a:srgbClr>
          </a:solidFill>
          <a:ln w="76200">
            <a:solidFill>
              <a:srgbClr val="6F8EC2"/>
            </a:solidFill>
          </a:ln>
          <a:effectLst>
            <a:outerShdw blurRad="50800" dist="38100" dir="2700000" algn="tl" rotWithShape="0">
              <a:prstClr val="black">
                <a:alpha val="40000"/>
              </a:prstClr>
            </a:outerShdw>
          </a:effectLst>
        </p:spPr>
        <p:txBody>
          <a:bodyPr wrap="square" rtlCol="0">
            <a:spAutoFit/>
          </a:bodyPr>
          <a:lstStyle/>
          <a:p>
            <a:pPr algn="ctr"/>
            <a:r>
              <a:rPr lang="en-US" sz="6000" b="1" dirty="0">
                <a:solidFill>
                  <a:schemeClr val="bg1"/>
                </a:solidFill>
              </a:rPr>
              <a:t>Questions?</a:t>
            </a:r>
          </a:p>
        </p:txBody>
      </p:sp>
      <p:sp>
        <p:nvSpPr>
          <p:cNvPr id="5" name="Rectangle: Rounded Corners 4">
            <a:extLst>
              <a:ext uri="{FF2B5EF4-FFF2-40B4-BE49-F238E27FC236}">
                <a16:creationId xmlns:a16="http://schemas.microsoft.com/office/drawing/2014/main" id="{323E77C0-BA5C-4769-9DA7-239F33CCBDA8}"/>
              </a:ext>
            </a:extLst>
          </p:cNvPr>
          <p:cNvSpPr/>
          <p:nvPr/>
        </p:nvSpPr>
        <p:spPr>
          <a:xfrm>
            <a:off x="228600" y="5562600"/>
            <a:ext cx="4191006" cy="1066800"/>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8A2BF85-2574-4A73-9642-880D35EC2F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201" y="5719038"/>
            <a:ext cx="3841756" cy="864704"/>
          </a:xfrm>
          <a:prstGeom prst="rect">
            <a:avLst/>
          </a:prstGeom>
        </p:spPr>
      </p:pic>
      <p:sp>
        <p:nvSpPr>
          <p:cNvPr id="2" name="Footer Placeholder 1">
            <a:extLst>
              <a:ext uri="{FF2B5EF4-FFF2-40B4-BE49-F238E27FC236}">
                <a16:creationId xmlns:a16="http://schemas.microsoft.com/office/drawing/2014/main" id="{0C6C75BC-9246-27F7-78B2-4C96F7204EA1}"/>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391880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ERCOT vs Overall NERC Comparison</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pic>
        <p:nvPicPr>
          <p:cNvPr id="4" name="Picture 3">
            <a:extLst>
              <a:ext uri="{FF2B5EF4-FFF2-40B4-BE49-F238E27FC236}">
                <a16:creationId xmlns:a16="http://schemas.microsoft.com/office/drawing/2014/main" id="{4B7AF6A0-088F-0F4F-03D2-473F25DBE6CD}"/>
              </a:ext>
            </a:extLst>
          </p:cNvPr>
          <p:cNvPicPr>
            <a:picLocks noChangeAspect="1"/>
          </p:cNvPicPr>
          <p:nvPr/>
        </p:nvPicPr>
        <p:blipFill>
          <a:blip r:embed="rId2"/>
          <a:stretch>
            <a:fillRect/>
          </a:stretch>
        </p:blipFill>
        <p:spPr>
          <a:xfrm>
            <a:off x="139077" y="1643652"/>
            <a:ext cx="5499723" cy="4295238"/>
          </a:xfrm>
          <a:prstGeom prst="rect">
            <a:avLst/>
          </a:prstGeom>
          <a:ln>
            <a:solidFill>
              <a:schemeClr val="tx1"/>
            </a:solidFill>
          </a:ln>
        </p:spPr>
      </p:pic>
      <p:sp>
        <p:nvSpPr>
          <p:cNvPr id="6" name="Content Placeholder 2">
            <a:extLst>
              <a:ext uri="{FF2B5EF4-FFF2-40B4-BE49-F238E27FC236}">
                <a16:creationId xmlns:a16="http://schemas.microsoft.com/office/drawing/2014/main" id="{A1C5324F-5494-E10F-B12D-DB1D964A1552}"/>
              </a:ext>
            </a:extLst>
          </p:cNvPr>
          <p:cNvSpPr>
            <a:spLocks noGrp="1"/>
          </p:cNvSpPr>
          <p:nvPr>
            <p:ph sz="half" idx="1"/>
          </p:nvPr>
        </p:nvSpPr>
        <p:spPr>
          <a:xfrm>
            <a:off x="914400" y="1223419"/>
            <a:ext cx="2743200" cy="420234"/>
          </a:xfrm>
        </p:spPr>
        <p:txBody>
          <a:bodyPr/>
          <a:lstStyle/>
          <a:p>
            <a:pPr marL="0" indent="0" algn="ctr">
              <a:buNone/>
            </a:pPr>
            <a:r>
              <a:rPr lang="en-US" sz="2000" dirty="0"/>
              <a:t>ERCOT</a:t>
            </a:r>
          </a:p>
        </p:txBody>
      </p:sp>
      <p:sp>
        <p:nvSpPr>
          <p:cNvPr id="7" name="Content Placeholder 2">
            <a:extLst>
              <a:ext uri="{FF2B5EF4-FFF2-40B4-BE49-F238E27FC236}">
                <a16:creationId xmlns:a16="http://schemas.microsoft.com/office/drawing/2014/main" id="{6E2147D6-B6C9-DB58-416E-5EC8183CF0DB}"/>
              </a:ext>
            </a:extLst>
          </p:cNvPr>
          <p:cNvSpPr txBox="1">
            <a:spLocks/>
          </p:cNvSpPr>
          <p:nvPr/>
        </p:nvSpPr>
        <p:spPr bwMode="auto">
          <a:xfrm>
            <a:off x="7620000" y="1223419"/>
            <a:ext cx="2743200" cy="42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sz="1800">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9pPr>
          </a:lstStyle>
          <a:p>
            <a:pPr marL="0" indent="0" algn="ctr">
              <a:buFont typeface="Arial" charset="0"/>
              <a:buNone/>
            </a:pPr>
            <a:r>
              <a:rPr lang="en-US" sz="2000" kern="0" dirty="0"/>
              <a:t>NERC-Wide</a:t>
            </a:r>
          </a:p>
        </p:txBody>
      </p:sp>
      <p:pic>
        <p:nvPicPr>
          <p:cNvPr id="8" name="Picture 7">
            <a:extLst>
              <a:ext uri="{FF2B5EF4-FFF2-40B4-BE49-F238E27FC236}">
                <a16:creationId xmlns:a16="http://schemas.microsoft.com/office/drawing/2014/main" id="{49501930-4092-EA9C-16C7-261C9DE6A285}"/>
              </a:ext>
            </a:extLst>
          </p:cNvPr>
          <p:cNvPicPr>
            <a:picLocks noChangeAspect="1"/>
          </p:cNvPicPr>
          <p:nvPr/>
        </p:nvPicPr>
        <p:blipFill>
          <a:blip r:embed="rId3"/>
          <a:stretch>
            <a:fillRect/>
          </a:stretch>
        </p:blipFill>
        <p:spPr>
          <a:xfrm>
            <a:off x="5715000" y="1643652"/>
            <a:ext cx="6380952" cy="4295238"/>
          </a:xfrm>
          <a:prstGeom prst="rect">
            <a:avLst/>
          </a:prstGeom>
          <a:ln>
            <a:solidFill>
              <a:schemeClr val="tx1"/>
            </a:solidFill>
          </a:ln>
        </p:spPr>
      </p:pic>
    </p:spTree>
    <p:extLst>
      <p:ext uri="{BB962C8B-B14F-4D97-AF65-F5344CB8AC3E}">
        <p14:creationId xmlns:p14="http://schemas.microsoft.com/office/powerpoint/2010/main" val="413888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ERCOT vs Overall NERC Comparison</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sp>
        <p:nvSpPr>
          <p:cNvPr id="4" name="Content Placeholder 2">
            <a:extLst>
              <a:ext uri="{FF2B5EF4-FFF2-40B4-BE49-F238E27FC236}">
                <a16:creationId xmlns:a16="http://schemas.microsoft.com/office/drawing/2014/main" id="{B63C3632-A251-6B70-FFC2-9BF08EC15ADE}"/>
              </a:ext>
            </a:extLst>
          </p:cNvPr>
          <p:cNvSpPr>
            <a:spLocks noGrp="1"/>
          </p:cNvSpPr>
          <p:nvPr>
            <p:ph sz="half" idx="1"/>
          </p:nvPr>
        </p:nvSpPr>
        <p:spPr>
          <a:xfrm>
            <a:off x="914400" y="1223419"/>
            <a:ext cx="2743200" cy="420234"/>
          </a:xfrm>
        </p:spPr>
        <p:txBody>
          <a:bodyPr/>
          <a:lstStyle/>
          <a:p>
            <a:pPr marL="0" indent="0" algn="ctr">
              <a:buNone/>
            </a:pPr>
            <a:r>
              <a:rPr lang="en-US" sz="2000" dirty="0"/>
              <a:t>ERCOT</a:t>
            </a:r>
          </a:p>
        </p:txBody>
      </p:sp>
      <p:sp>
        <p:nvSpPr>
          <p:cNvPr id="6" name="Content Placeholder 2">
            <a:extLst>
              <a:ext uri="{FF2B5EF4-FFF2-40B4-BE49-F238E27FC236}">
                <a16:creationId xmlns:a16="http://schemas.microsoft.com/office/drawing/2014/main" id="{6FD04531-8CB6-E41E-162C-2D0732396FCD}"/>
              </a:ext>
            </a:extLst>
          </p:cNvPr>
          <p:cNvSpPr txBox="1">
            <a:spLocks/>
          </p:cNvSpPr>
          <p:nvPr/>
        </p:nvSpPr>
        <p:spPr bwMode="auto">
          <a:xfrm>
            <a:off x="7620000" y="1223419"/>
            <a:ext cx="2743200" cy="42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sz="1800">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9pPr>
          </a:lstStyle>
          <a:p>
            <a:pPr marL="0" indent="0" algn="ctr">
              <a:buFont typeface="Arial" charset="0"/>
              <a:buNone/>
            </a:pPr>
            <a:r>
              <a:rPr lang="en-US" sz="2000" kern="0" dirty="0"/>
              <a:t>NERC-Wide</a:t>
            </a:r>
          </a:p>
        </p:txBody>
      </p:sp>
      <p:pic>
        <p:nvPicPr>
          <p:cNvPr id="7" name="Picture 6">
            <a:extLst>
              <a:ext uri="{FF2B5EF4-FFF2-40B4-BE49-F238E27FC236}">
                <a16:creationId xmlns:a16="http://schemas.microsoft.com/office/drawing/2014/main" id="{FD7BD1B9-4773-C872-CBB4-C07DD3714744}"/>
              </a:ext>
            </a:extLst>
          </p:cNvPr>
          <p:cNvPicPr>
            <a:picLocks noChangeAspect="1"/>
          </p:cNvPicPr>
          <p:nvPr/>
        </p:nvPicPr>
        <p:blipFill>
          <a:blip r:embed="rId2"/>
          <a:stretch>
            <a:fillRect/>
          </a:stretch>
        </p:blipFill>
        <p:spPr>
          <a:xfrm>
            <a:off x="5523842" y="1643653"/>
            <a:ext cx="6515758" cy="4186879"/>
          </a:xfrm>
          <a:prstGeom prst="rect">
            <a:avLst/>
          </a:prstGeom>
          <a:ln>
            <a:solidFill>
              <a:schemeClr val="tx1"/>
            </a:solidFill>
          </a:ln>
        </p:spPr>
      </p:pic>
      <p:pic>
        <p:nvPicPr>
          <p:cNvPr id="8" name="Picture 7">
            <a:extLst>
              <a:ext uri="{FF2B5EF4-FFF2-40B4-BE49-F238E27FC236}">
                <a16:creationId xmlns:a16="http://schemas.microsoft.com/office/drawing/2014/main" id="{DB78F6C2-A822-13A2-A120-9AF6948D40B8}"/>
              </a:ext>
            </a:extLst>
          </p:cNvPr>
          <p:cNvPicPr>
            <a:picLocks noChangeAspect="1"/>
          </p:cNvPicPr>
          <p:nvPr/>
        </p:nvPicPr>
        <p:blipFill>
          <a:blip r:embed="rId3"/>
          <a:stretch>
            <a:fillRect/>
          </a:stretch>
        </p:blipFill>
        <p:spPr>
          <a:xfrm>
            <a:off x="228599" y="1643654"/>
            <a:ext cx="5221213" cy="4188770"/>
          </a:xfrm>
          <a:prstGeom prst="rect">
            <a:avLst/>
          </a:prstGeom>
          <a:ln>
            <a:solidFill>
              <a:schemeClr val="tx1"/>
            </a:solidFill>
          </a:ln>
        </p:spPr>
      </p:pic>
    </p:spTree>
    <p:extLst>
      <p:ext uri="{BB962C8B-B14F-4D97-AF65-F5344CB8AC3E}">
        <p14:creationId xmlns:p14="http://schemas.microsoft.com/office/powerpoint/2010/main" val="313549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ERCOT vs Overall NERC Comparison</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sp>
        <p:nvSpPr>
          <p:cNvPr id="4" name="Content Placeholder 2">
            <a:extLst>
              <a:ext uri="{FF2B5EF4-FFF2-40B4-BE49-F238E27FC236}">
                <a16:creationId xmlns:a16="http://schemas.microsoft.com/office/drawing/2014/main" id="{05F94DB7-23DF-A894-3962-75D6C20E415C}"/>
              </a:ext>
            </a:extLst>
          </p:cNvPr>
          <p:cNvSpPr>
            <a:spLocks noGrp="1"/>
          </p:cNvSpPr>
          <p:nvPr>
            <p:ph sz="half" idx="1"/>
          </p:nvPr>
        </p:nvSpPr>
        <p:spPr>
          <a:xfrm>
            <a:off x="914400" y="1223419"/>
            <a:ext cx="2743200" cy="420234"/>
          </a:xfrm>
        </p:spPr>
        <p:txBody>
          <a:bodyPr/>
          <a:lstStyle/>
          <a:p>
            <a:pPr marL="0" indent="0" algn="ctr">
              <a:buNone/>
            </a:pPr>
            <a:r>
              <a:rPr lang="en-US" sz="2000" dirty="0"/>
              <a:t>ERCOT</a:t>
            </a:r>
          </a:p>
        </p:txBody>
      </p:sp>
      <p:sp>
        <p:nvSpPr>
          <p:cNvPr id="6" name="Content Placeholder 2">
            <a:extLst>
              <a:ext uri="{FF2B5EF4-FFF2-40B4-BE49-F238E27FC236}">
                <a16:creationId xmlns:a16="http://schemas.microsoft.com/office/drawing/2014/main" id="{3F84D949-D2DA-071B-EAE1-DFA0DBC545DD}"/>
              </a:ext>
            </a:extLst>
          </p:cNvPr>
          <p:cNvSpPr txBox="1">
            <a:spLocks/>
          </p:cNvSpPr>
          <p:nvPr/>
        </p:nvSpPr>
        <p:spPr bwMode="auto">
          <a:xfrm>
            <a:off x="7620000" y="1223419"/>
            <a:ext cx="2743200" cy="42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sz="1800">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9pPr>
          </a:lstStyle>
          <a:p>
            <a:pPr marL="0" indent="0" algn="ctr">
              <a:buFont typeface="Arial" charset="0"/>
              <a:buNone/>
            </a:pPr>
            <a:r>
              <a:rPr lang="en-US" sz="2000" kern="0" dirty="0"/>
              <a:t>NERC-Wide</a:t>
            </a:r>
          </a:p>
        </p:txBody>
      </p:sp>
      <p:pic>
        <p:nvPicPr>
          <p:cNvPr id="8" name="Picture 7">
            <a:extLst>
              <a:ext uri="{FF2B5EF4-FFF2-40B4-BE49-F238E27FC236}">
                <a16:creationId xmlns:a16="http://schemas.microsoft.com/office/drawing/2014/main" id="{0B755AEA-A09D-BD09-009C-90EB94A44594}"/>
              </a:ext>
            </a:extLst>
          </p:cNvPr>
          <p:cNvPicPr>
            <a:picLocks noChangeAspect="1"/>
          </p:cNvPicPr>
          <p:nvPr/>
        </p:nvPicPr>
        <p:blipFill>
          <a:blip r:embed="rId2"/>
          <a:stretch>
            <a:fillRect/>
          </a:stretch>
        </p:blipFill>
        <p:spPr>
          <a:xfrm>
            <a:off x="6705600" y="1624622"/>
            <a:ext cx="4946388" cy="3815576"/>
          </a:xfrm>
          <a:prstGeom prst="rect">
            <a:avLst/>
          </a:prstGeom>
          <a:ln>
            <a:solidFill>
              <a:schemeClr val="tx1"/>
            </a:solidFill>
          </a:ln>
        </p:spPr>
      </p:pic>
      <p:pic>
        <p:nvPicPr>
          <p:cNvPr id="3" name="Picture 2">
            <a:extLst>
              <a:ext uri="{FF2B5EF4-FFF2-40B4-BE49-F238E27FC236}">
                <a16:creationId xmlns:a16="http://schemas.microsoft.com/office/drawing/2014/main" id="{DB12AF54-8767-647E-56CD-2FDC26BD5FB6}"/>
              </a:ext>
            </a:extLst>
          </p:cNvPr>
          <p:cNvPicPr>
            <a:picLocks noChangeAspect="1"/>
          </p:cNvPicPr>
          <p:nvPr/>
        </p:nvPicPr>
        <p:blipFill>
          <a:blip r:embed="rId3"/>
          <a:stretch>
            <a:fillRect/>
          </a:stretch>
        </p:blipFill>
        <p:spPr>
          <a:xfrm>
            <a:off x="538390" y="1624621"/>
            <a:ext cx="4490809" cy="3819075"/>
          </a:xfrm>
          <a:prstGeom prst="rect">
            <a:avLst/>
          </a:prstGeom>
          <a:ln>
            <a:solidFill>
              <a:schemeClr val="tx1"/>
            </a:solidFill>
          </a:ln>
        </p:spPr>
      </p:pic>
    </p:spTree>
    <p:extLst>
      <p:ext uri="{BB962C8B-B14F-4D97-AF65-F5344CB8AC3E}">
        <p14:creationId xmlns:p14="http://schemas.microsoft.com/office/powerpoint/2010/main" val="2566812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ERCOT vs Overall NERC Comparison</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sp>
        <p:nvSpPr>
          <p:cNvPr id="4" name="Content Placeholder 2">
            <a:extLst>
              <a:ext uri="{FF2B5EF4-FFF2-40B4-BE49-F238E27FC236}">
                <a16:creationId xmlns:a16="http://schemas.microsoft.com/office/drawing/2014/main" id="{3112AF61-048B-327D-5A84-D59E300D3643}"/>
              </a:ext>
            </a:extLst>
          </p:cNvPr>
          <p:cNvSpPr>
            <a:spLocks noGrp="1"/>
          </p:cNvSpPr>
          <p:nvPr>
            <p:ph sz="half" idx="1"/>
          </p:nvPr>
        </p:nvSpPr>
        <p:spPr>
          <a:xfrm>
            <a:off x="914400" y="1223419"/>
            <a:ext cx="2743200" cy="420234"/>
          </a:xfrm>
        </p:spPr>
        <p:txBody>
          <a:bodyPr/>
          <a:lstStyle/>
          <a:p>
            <a:pPr marL="0" indent="0" algn="ctr">
              <a:buNone/>
            </a:pPr>
            <a:r>
              <a:rPr lang="en-US" sz="2000" dirty="0"/>
              <a:t>ERCOT</a:t>
            </a:r>
          </a:p>
        </p:txBody>
      </p:sp>
      <p:sp>
        <p:nvSpPr>
          <p:cNvPr id="6" name="Content Placeholder 2">
            <a:extLst>
              <a:ext uri="{FF2B5EF4-FFF2-40B4-BE49-F238E27FC236}">
                <a16:creationId xmlns:a16="http://schemas.microsoft.com/office/drawing/2014/main" id="{D4AB5CBE-6763-650C-96D7-25978228551E}"/>
              </a:ext>
            </a:extLst>
          </p:cNvPr>
          <p:cNvSpPr txBox="1">
            <a:spLocks/>
          </p:cNvSpPr>
          <p:nvPr/>
        </p:nvSpPr>
        <p:spPr bwMode="auto">
          <a:xfrm>
            <a:off x="7620000" y="1223419"/>
            <a:ext cx="2743200" cy="42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sz="1800">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9pPr>
          </a:lstStyle>
          <a:p>
            <a:pPr marL="0" indent="0" algn="ctr">
              <a:buFont typeface="Arial" charset="0"/>
              <a:buNone/>
            </a:pPr>
            <a:r>
              <a:rPr lang="en-US" sz="2000" kern="0" dirty="0"/>
              <a:t>NERC-Wide</a:t>
            </a:r>
          </a:p>
        </p:txBody>
      </p:sp>
      <p:pic>
        <p:nvPicPr>
          <p:cNvPr id="7" name="Picture 6">
            <a:extLst>
              <a:ext uri="{FF2B5EF4-FFF2-40B4-BE49-F238E27FC236}">
                <a16:creationId xmlns:a16="http://schemas.microsoft.com/office/drawing/2014/main" id="{6CFB55FB-F7A6-34BC-F985-F6A7C36C0C12}"/>
              </a:ext>
            </a:extLst>
          </p:cNvPr>
          <p:cNvPicPr>
            <a:picLocks noChangeAspect="1"/>
          </p:cNvPicPr>
          <p:nvPr/>
        </p:nvPicPr>
        <p:blipFill>
          <a:blip r:embed="rId2"/>
          <a:stretch>
            <a:fillRect/>
          </a:stretch>
        </p:blipFill>
        <p:spPr>
          <a:xfrm>
            <a:off x="6096000" y="1656616"/>
            <a:ext cx="5858225" cy="3929106"/>
          </a:xfrm>
          <a:prstGeom prst="rect">
            <a:avLst/>
          </a:prstGeom>
          <a:ln>
            <a:solidFill>
              <a:schemeClr val="tx1"/>
            </a:solidFill>
          </a:ln>
        </p:spPr>
      </p:pic>
      <p:pic>
        <p:nvPicPr>
          <p:cNvPr id="3" name="Picture 2">
            <a:extLst>
              <a:ext uri="{FF2B5EF4-FFF2-40B4-BE49-F238E27FC236}">
                <a16:creationId xmlns:a16="http://schemas.microsoft.com/office/drawing/2014/main" id="{62817BBE-A0B1-01CA-400F-E45A485BDC6F}"/>
              </a:ext>
            </a:extLst>
          </p:cNvPr>
          <p:cNvPicPr>
            <a:picLocks noChangeAspect="1"/>
          </p:cNvPicPr>
          <p:nvPr/>
        </p:nvPicPr>
        <p:blipFill>
          <a:blip r:embed="rId3"/>
          <a:stretch>
            <a:fillRect/>
          </a:stretch>
        </p:blipFill>
        <p:spPr>
          <a:xfrm>
            <a:off x="247504" y="1656616"/>
            <a:ext cx="4838956" cy="3929105"/>
          </a:xfrm>
          <a:prstGeom prst="rect">
            <a:avLst/>
          </a:prstGeom>
          <a:ln>
            <a:solidFill>
              <a:schemeClr val="tx1"/>
            </a:solidFill>
          </a:ln>
        </p:spPr>
      </p:pic>
    </p:spTree>
    <p:extLst>
      <p:ext uri="{BB962C8B-B14F-4D97-AF65-F5344CB8AC3E}">
        <p14:creationId xmlns:p14="http://schemas.microsoft.com/office/powerpoint/2010/main" val="272849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ERCOT vs Overall NERC Comparison</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sp>
        <p:nvSpPr>
          <p:cNvPr id="4" name="Content Placeholder 2">
            <a:extLst>
              <a:ext uri="{FF2B5EF4-FFF2-40B4-BE49-F238E27FC236}">
                <a16:creationId xmlns:a16="http://schemas.microsoft.com/office/drawing/2014/main" id="{B1247393-DD61-A9D5-75E7-B55FBD990A1F}"/>
              </a:ext>
            </a:extLst>
          </p:cNvPr>
          <p:cNvSpPr>
            <a:spLocks noGrp="1"/>
          </p:cNvSpPr>
          <p:nvPr>
            <p:ph sz="half" idx="1"/>
          </p:nvPr>
        </p:nvSpPr>
        <p:spPr>
          <a:xfrm>
            <a:off x="914400" y="1223419"/>
            <a:ext cx="2743200" cy="420234"/>
          </a:xfrm>
        </p:spPr>
        <p:txBody>
          <a:bodyPr/>
          <a:lstStyle/>
          <a:p>
            <a:pPr marL="0" indent="0" algn="ctr">
              <a:buNone/>
            </a:pPr>
            <a:r>
              <a:rPr lang="en-US" sz="2000" dirty="0"/>
              <a:t>ERCOT</a:t>
            </a:r>
          </a:p>
        </p:txBody>
      </p:sp>
      <p:sp>
        <p:nvSpPr>
          <p:cNvPr id="6" name="Content Placeholder 2">
            <a:extLst>
              <a:ext uri="{FF2B5EF4-FFF2-40B4-BE49-F238E27FC236}">
                <a16:creationId xmlns:a16="http://schemas.microsoft.com/office/drawing/2014/main" id="{5BBD2F7D-FA21-20D4-D838-F7E7B8FA2BD1}"/>
              </a:ext>
            </a:extLst>
          </p:cNvPr>
          <p:cNvSpPr txBox="1">
            <a:spLocks/>
          </p:cNvSpPr>
          <p:nvPr/>
        </p:nvSpPr>
        <p:spPr bwMode="auto">
          <a:xfrm>
            <a:off x="7620000" y="1223419"/>
            <a:ext cx="2743200" cy="42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sz="1800">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9pPr>
          </a:lstStyle>
          <a:p>
            <a:pPr marL="0" indent="0" algn="ctr">
              <a:buFont typeface="Arial" charset="0"/>
              <a:buNone/>
            </a:pPr>
            <a:r>
              <a:rPr lang="en-US" sz="2000" kern="0" dirty="0"/>
              <a:t>NERC-Wide</a:t>
            </a:r>
          </a:p>
        </p:txBody>
      </p:sp>
      <p:pic>
        <p:nvPicPr>
          <p:cNvPr id="7" name="Picture 6">
            <a:extLst>
              <a:ext uri="{FF2B5EF4-FFF2-40B4-BE49-F238E27FC236}">
                <a16:creationId xmlns:a16="http://schemas.microsoft.com/office/drawing/2014/main" id="{8E6458D2-218E-2FE3-5018-9A326FD9F549}"/>
              </a:ext>
            </a:extLst>
          </p:cNvPr>
          <p:cNvPicPr>
            <a:picLocks noChangeAspect="1"/>
          </p:cNvPicPr>
          <p:nvPr/>
        </p:nvPicPr>
        <p:blipFill>
          <a:blip r:embed="rId2"/>
          <a:stretch>
            <a:fillRect/>
          </a:stretch>
        </p:blipFill>
        <p:spPr>
          <a:xfrm>
            <a:off x="5870033" y="1669048"/>
            <a:ext cx="5940967" cy="3965532"/>
          </a:xfrm>
          <a:prstGeom prst="rect">
            <a:avLst/>
          </a:prstGeom>
          <a:ln>
            <a:solidFill>
              <a:schemeClr val="tx1"/>
            </a:solidFill>
          </a:ln>
        </p:spPr>
      </p:pic>
      <p:pic>
        <p:nvPicPr>
          <p:cNvPr id="3" name="Picture 2">
            <a:extLst>
              <a:ext uri="{FF2B5EF4-FFF2-40B4-BE49-F238E27FC236}">
                <a16:creationId xmlns:a16="http://schemas.microsoft.com/office/drawing/2014/main" id="{045A192F-8359-C3FD-0C3A-2D9E184E1B1D}"/>
              </a:ext>
            </a:extLst>
          </p:cNvPr>
          <p:cNvPicPr>
            <a:picLocks noChangeAspect="1"/>
          </p:cNvPicPr>
          <p:nvPr/>
        </p:nvPicPr>
        <p:blipFill>
          <a:blip r:embed="rId3"/>
          <a:stretch>
            <a:fillRect/>
          </a:stretch>
        </p:blipFill>
        <p:spPr>
          <a:xfrm>
            <a:off x="152400" y="1643653"/>
            <a:ext cx="4859621" cy="3942069"/>
          </a:xfrm>
          <a:prstGeom prst="rect">
            <a:avLst/>
          </a:prstGeom>
          <a:ln>
            <a:solidFill>
              <a:schemeClr val="tx1"/>
            </a:solidFill>
          </a:ln>
        </p:spPr>
      </p:pic>
    </p:spTree>
    <p:extLst>
      <p:ext uri="{BB962C8B-B14F-4D97-AF65-F5344CB8AC3E}">
        <p14:creationId xmlns:p14="http://schemas.microsoft.com/office/powerpoint/2010/main" val="20862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DC Bus Protection</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graphicFrame>
        <p:nvGraphicFramePr>
          <p:cNvPr id="4" name="Table 5">
            <a:extLst>
              <a:ext uri="{FF2B5EF4-FFF2-40B4-BE49-F238E27FC236}">
                <a16:creationId xmlns:a16="http://schemas.microsoft.com/office/drawing/2014/main" id="{306FC62A-7BDC-2ECF-6903-741736D72AA5}"/>
              </a:ext>
            </a:extLst>
          </p:cNvPr>
          <p:cNvGraphicFramePr>
            <a:graphicFrameLocks noGrp="1"/>
          </p:cNvGraphicFramePr>
          <p:nvPr>
            <p:extLst>
              <p:ext uri="{D42A27DB-BD31-4B8C-83A1-F6EECF244321}">
                <p14:modId xmlns:p14="http://schemas.microsoft.com/office/powerpoint/2010/main" val="1940266453"/>
              </p:ext>
            </p:extLst>
          </p:nvPr>
        </p:nvGraphicFramePr>
        <p:xfrm>
          <a:off x="495300" y="914400"/>
          <a:ext cx="11201400" cy="4719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68038936"/>
                    </a:ext>
                  </a:extLst>
                </a:gridCol>
                <a:gridCol w="2743200">
                  <a:extLst>
                    <a:ext uri="{9D8B030D-6E8A-4147-A177-3AD203B41FA5}">
                      <a16:colId xmlns:a16="http://schemas.microsoft.com/office/drawing/2014/main" val="885415125"/>
                    </a:ext>
                  </a:extLst>
                </a:gridCol>
                <a:gridCol w="1600200">
                  <a:extLst>
                    <a:ext uri="{9D8B030D-6E8A-4147-A177-3AD203B41FA5}">
                      <a16:colId xmlns:a16="http://schemas.microsoft.com/office/drawing/2014/main" val="841757618"/>
                    </a:ext>
                  </a:extLst>
                </a:gridCol>
                <a:gridCol w="2209800">
                  <a:extLst>
                    <a:ext uri="{9D8B030D-6E8A-4147-A177-3AD203B41FA5}">
                      <a16:colId xmlns:a16="http://schemas.microsoft.com/office/drawing/2014/main" val="1086844626"/>
                    </a:ext>
                  </a:extLst>
                </a:gridCol>
                <a:gridCol w="1600200">
                  <a:extLst>
                    <a:ext uri="{9D8B030D-6E8A-4147-A177-3AD203B41FA5}">
                      <a16:colId xmlns:a16="http://schemas.microsoft.com/office/drawing/2014/main" val="3532910062"/>
                    </a:ext>
                  </a:extLst>
                </a:gridCol>
              </a:tblGrid>
              <a:tr h="370840">
                <a:tc>
                  <a:txBody>
                    <a:bodyPr/>
                    <a:lstStyle/>
                    <a:p>
                      <a:r>
                        <a:rPr lang="en-US" dirty="0">
                          <a:solidFill>
                            <a:schemeClr val="tx1"/>
                          </a:solidFill>
                        </a:rPr>
                        <a:t>DC Bus Protection</a:t>
                      </a:r>
                    </a:p>
                  </a:txBody>
                  <a:tcPr/>
                </a:tc>
                <a:tc>
                  <a:txBody>
                    <a:bodyPr/>
                    <a:lstStyle/>
                    <a:p>
                      <a:pPr algn="ctr"/>
                      <a:r>
                        <a:rPr lang="en-US" dirty="0">
                          <a:solidFill>
                            <a:schemeClr val="tx1"/>
                          </a:solidFill>
                        </a:rPr>
                        <a:t># Facilities Enabled On-Site</a:t>
                      </a:r>
                    </a:p>
                  </a:txBody>
                  <a:tcPr/>
                </a:tc>
                <a:tc>
                  <a:txBody>
                    <a:bodyPr/>
                    <a:lstStyle/>
                    <a:p>
                      <a:pPr algn="ctr"/>
                      <a:r>
                        <a:rPr lang="en-US" dirty="0">
                          <a:solidFill>
                            <a:schemeClr val="tx1"/>
                          </a:solidFill>
                        </a:rPr>
                        <a:t>MW</a:t>
                      </a:r>
                    </a:p>
                  </a:txBody>
                  <a:tcPr/>
                </a:tc>
                <a:tc>
                  <a:txBody>
                    <a:bodyPr/>
                    <a:lstStyle/>
                    <a:p>
                      <a:pPr algn="ctr"/>
                      <a:r>
                        <a:rPr lang="en-US" dirty="0">
                          <a:solidFill>
                            <a:schemeClr val="tx1"/>
                          </a:solidFill>
                        </a:rPr>
                        <a:t># Facilities Not Enabled</a:t>
                      </a:r>
                    </a:p>
                  </a:txBody>
                  <a:tcPr/>
                </a:tc>
                <a:tc>
                  <a:txBody>
                    <a:bodyPr/>
                    <a:lstStyle/>
                    <a:p>
                      <a:pPr algn="ctr"/>
                      <a:r>
                        <a:rPr lang="en-US" dirty="0">
                          <a:solidFill>
                            <a:schemeClr val="tx1"/>
                          </a:solidFill>
                        </a:rPr>
                        <a:t>MW</a:t>
                      </a:r>
                    </a:p>
                  </a:txBody>
                  <a:tcPr/>
                </a:tc>
                <a:extLst>
                  <a:ext uri="{0D108BD9-81ED-4DB2-BD59-A6C34878D82A}">
                    <a16:rowId xmlns:a16="http://schemas.microsoft.com/office/drawing/2014/main" val="1297996799"/>
                  </a:ext>
                </a:extLst>
              </a:tr>
              <a:tr h="370840">
                <a:tc>
                  <a:txBody>
                    <a:bodyPr/>
                    <a:lstStyle/>
                    <a:p>
                      <a:r>
                        <a:rPr lang="en-US" dirty="0"/>
                        <a:t>Current Unbalance</a:t>
                      </a:r>
                    </a:p>
                  </a:txBody>
                  <a:tcPr/>
                </a:tc>
                <a:tc>
                  <a:txBody>
                    <a:bodyPr/>
                    <a:lstStyle/>
                    <a:p>
                      <a:pPr algn="ctr"/>
                      <a:r>
                        <a:rPr lang="en-US" dirty="0"/>
                        <a:t>23</a:t>
                      </a:r>
                    </a:p>
                  </a:txBody>
                  <a:tcPr/>
                </a:tc>
                <a:tc>
                  <a:txBody>
                    <a:bodyPr/>
                    <a:lstStyle/>
                    <a:p>
                      <a:pPr algn="ctr"/>
                      <a:r>
                        <a:rPr lang="en-US" dirty="0"/>
                        <a:t>4164</a:t>
                      </a:r>
                    </a:p>
                  </a:txBody>
                  <a:tcPr/>
                </a:tc>
                <a:tc>
                  <a:txBody>
                    <a:bodyPr/>
                    <a:lstStyle/>
                    <a:p>
                      <a:pPr algn="ctr"/>
                      <a:r>
                        <a:rPr lang="en-US" dirty="0"/>
                        <a:t>27</a:t>
                      </a:r>
                    </a:p>
                  </a:txBody>
                  <a:tcPr/>
                </a:tc>
                <a:tc>
                  <a:txBody>
                    <a:bodyPr/>
                    <a:lstStyle/>
                    <a:p>
                      <a:pPr algn="ctr"/>
                      <a:r>
                        <a:rPr lang="en-US" dirty="0"/>
                        <a:t>4839</a:t>
                      </a:r>
                    </a:p>
                  </a:txBody>
                  <a:tcPr/>
                </a:tc>
                <a:extLst>
                  <a:ext uri="{0D108BD9-81ED-4DB2-BD59-A6C34878D82A}">
                    <a16:rowId xmlns:a16="http://schemas.microsoft.com/office/drawing/2014/main" val="2974815203"/>
                  </a:ext>
                </a:extLst>
              </a:tr>
              <a:tr h="370840">
                <a:tc>
                  <a:txBody>
                    <a:bodyPr/>
                    <a:lstStyle/>
                    <a:p>
                      <a:r>
                        <a:rPr lang="en-US" dirty="0"/>
                        <a:t>DC Bus Balance</a:t>
                      </a:r>
                    </a:p>
                  </a:txBody>
                  <a:tcPr/>
                </a:tc>
                <a:tc>
                  <a:txBody>
                    <a:bodyPr/>
                    <a:lstStyle/>
                    <a:p>
                      <a:pPr algn="ctr"/>
                      <a:r>
                        <a:rPr lang="en-US" dirty="0"/>
                        <a:t>40</a:t>
                      </a:r>
                    </a:p>
                  </a:txBody>
                  <a:tcPr/>
                </a:tc>
                <a:tc>
                  <a:txBody>
                    <a:bodyPr/>
                    <a:lstStyle/>
                    <a:p>
                      <a:pPr algn="ctr"/>
                      <a:r>
                        <a:rPr lang="en-US" dirty="0"/>
                        <a:t>7707</a:t>
                      </a:r>
                    </a:p>
                  </a:txBody>
                  <a:tcPr/>
                </a:tc>
                <a:tc>
                  <a:txBody>
                    <a:bodyPr/>
                    <a:lstStyle/>
                    <a:p>
                      <a:pPr algn="ctr"/>
                      <a:r>
                        <a:rPr lang="en-US" dirty="0"/>
                        <a:t>10</a:t>
                      </a:r>
                    </a:p>
                  </a:txBody>
                  <a:tcPr/>
                </a:tc>
                <a:tc>
                  <a:txBody>
                    <a:bodyPr/>
                    <a:lstStyle/>
                    <a:p>
                      <a:pPr algn="ctr"/>
                      <a:r>
                        <a:rPr lang="en-US" dirty="0"/>
                        <a:t>1296</a:t>
                      </a:r>
                    </a:p>
                  </a:txBody>
                  <a:tcPr/>
                </a:tc>
                <a:extLst>
                  <a:ext uri="{0D108BD9-81ED-4DB2-BD59-A6C34878D82A}">
                    <a16:rowId xmlns:a16="http://schemas.microsoft.com/office/drawing/2014/main" val="594224618"/>
                  </a:ext>
                </a:extLst>
              </a:tr>
              <a:tr h="370840">
                <a:tc>
                  <a:txBody>
                    <a:bodyPr/>
                    <a:lstStyle/>
                    <a:p>
                      <a:r>
                        <a:rPr lang="en-US" dirty="0"/>
                        <a:t>DC Bus Minimum Voltage</a:t>
                      </a:r>
                    </a:p>
                  </a:txBody>
                  <a:tcPr/>
                </a:tc>
                <a:tc>
                  <a:txBody>
                    <a:bodyPr/>
                    <a:lstStyle/>
                    <a:p>
                      <a:pPr algn="ctr"/>
                      <a:r>
                        <a:rPr lang="en-US" dirty="0"/>
                        <a:t>27</a:t>
                      </a:r>
                    </a:p>
                  </a:txBody>
                  <a:tcPr/>
                </a:tc>
                <a:tc>
                  <a:txBody>
                    <a:bodyPr/>
                    <a:lstStyle/>
                    <a:p>
                      <a:pPr algn="ctr"/>
                      <a:r>
                        <a:rPr lang="en-US" dirty="0"/>
                        <a:t>4414</a:t>
                      </a:r>
                    </a:p>
                  </a:txBody>
                  <a:tcPr/>
                </a:tc>
                <a:tc>
                  <a:txBody>
                    <a:bodyPr/>
                    <a:lstStyle/>
                    <a:p>
                      <a:pPr algn="ctr"/>
                      <a:r>
                        <a:rPr lang="en-US" dirty="0"/>
                        <a:t>24</a:t>
                      </a:r>
                    </a:p>
                  </a:txBody>
                  <a:tcPr/>
                </a:tc>
                <a:tc>
                  <a:txBody>
                    <a:bodyPr/>
                    <a:lstStyle/>
                    <a:p>
                      <a:pPr algn="ctr"/>
                      <a:r>
                        <a:rPr lang="en-US" dirty="0"/>
                        <a:t>4790</a:t>
                      </a:r>
                    </a:p>
                  </a:txBody>
                  <a:tcPr/>
                </a:tc>
                <a:extLst>
                  <a:ext uri="{0D108BD9-81ED-4DB2-BD59-A6C34878D82A}">
                    <a16:rowId xmlns:a16="http://schemas.microsoft.com/office/drawing/2014/main" val="161592143"/>
                  </a:ext>
                </a:extLst>
              </a:tr>
              <a:tr h="370840">
                <a:tc>
                  <a:txBody>
                    <a:bodyPr/>
                    <a:lstStyle/>
                    <a:p>
                      <a:r>
                        <a:rPr lang="en-US" dirty="0"/>
                        <a:t>DC Ground Fault</a:t>
                      </a:r>
                    </a:p>
                  </a:txBody>
                  <a:tcPr/>
                </a:tc>
                <a:tc>
                  <a:txBody>
                    <a:bodyPr/>
                    <a:lstStyle/>
                    <a:p>
                      <a:pPr algn="ctr"/>
                      <a:r>
                        <a:rPr lang="en-US" dirty="0"/>
                        <a:t>51</a:t>
                      </a:r>
                    </a:p>
                  </a:txBody>
                  <a:tcPr/>
                </a:tc>
                <a:tc>
                  <a:txBody>
                    <a:bodyPr/>
                    <a:lstStyle/>
                    <a:p>
                      <a:pPr algn="ctr"/>
                      <a:r>
                        <a:rPr lang="en-US" dirty="0"/>
                        <a:t>9463</a:t>
                      </a:r>
                    </a:p>
                  </a:txBody>
                  <a:tcPr/>
                </a:tc>
                <a:tc>
                  <a:txBody>
                    <a:bodyPr/>
                    <a:lstStyle/>
                    <a:p>
                      <a:pPr algn="ctr"/>
                      <a:r>
                        <a:rPr lang="en-US" dirty="0"/>
                        <a:t>1</a:t>
                      </a:r>
                    </a:p>
                  </a:txBody>
                  <a:tcPr/>
                </a:tc>
                <a:tc>
                  <a:txBody>
                    <a:bodyPr/>
                    <a:lstStyle/>
                    <a:p>
                      <a:pPr algn="ctr"/>
                      <a:r>
                        <a:rPr lang="en-US" dirty="0"/>
                        <a:t>160</a:t>
                      </a:r>
                    </a:p>
                  </a:txBody>
                  <a:tcPr/>
                </a:tc>
                <a:extLst>
                  <a:ext uri="{0D108BD9-81ED-4DB2-BD59-A6C34878D82A}">
                    <a16:rowId xmlns:a16="http://schemas.microsoft.com/office/drawing/2014/main" val="3693413199"/>
                  </a:ext>
                </a:extLst>
              </a:tr>
              <a:tr h="370840">
                <a:tc>
                  <a:txBody>
                    <a:bodyPr/>
                    <a:lstStyle/>
                    <a:p>
                      <a:r>
                        <a:rPr lang="en-US" dirty="0"/>
                        <a:t>DC Insulation Fault</a:t>
                      </a:r>
                    </a:p>
                  </a:txBody>
                  <a:tcPr/>
                </a:tc>
                <a:tc>
                  <a:txBody>
                    <a:bodyPr/>
                    <a:lstStyle/>
                    <a:p>
                      <a:pPr algn="ctr"/>
                      <a:r>
                        <a:rPr lang="en-US" dirty="0"/>
                        <a:t>24</a:t>
                      </a:r>
                    </a:p>
                  </a:txBody>
                  <a:tcPr/>
                </a:tc>
                <a:tc>
                  <a:txBody>
                    <a:bodyPr/>
                    <a:lstStyle/>
                    <a:p>
                      <a:pPr algn="ctr"/>
                      <a:r>
                        <a:rPr lang="en-US" dirty="0"/>
                        <a:t>4487</a:t>
                      </a:r>
                    </a:p>
                  </a:txBody>
                  <a:tcPr/>
                </a:tc>
                <a:tc>
                  <a:txBody>
                    <a:bodyPr/>
                    <a:lstStyle/>
                    <a:p>
                      <a:pPr algn="ctr"/>
                      <a:r>
                        <a:rPr lang="en-US" dirty="0"/>
                        <a:t>27</a:t>
                      </a:r>
                    </a:p>
                  </a:txBody>
                  <a:tcPr/>
                </a:tc>
                <a:tc>
                  <a:txBody>
                    <a:bodyPr/>
                    <a:lstStyle/>
                    <a:p>
                      <a:pPr algn="ctr"/>
                      <a:r>
                        <a:rPr lang="en-US" dirty="0"/>
                        <a:t>4716</a:t>
                      </a:r>
                    </a:p>
                  </a:txBody>
                  <a:tcPr/>
                </a:tc>
                <a:extLst>
                  <a:ext uri="{0D108BD9-81ED-4DB2-BD59-A6C34878D82A}">
                    <a16:rowId xmlns:a16="http://schemas.microsoft.com/office/drawing/2014/main" val="2431288351"/>
                  </a:ext>
                </a:extLst>
              </a:tr>
              <a:tr h="370840">
                <a:tc>
                  <a:txBody>
                    <a:bodyPr/>
                    <a:lstStyle/>
                    <a:p>
                      <a:r>
                        <a:rPr lang="en-US" dirty="0"/>
                        <a:t>DC Overcurrent</a:t>
                      </a:r>
                    </a:p>
                  </a:txBody>
                  <a:tcPr/>
                </a:tc>
                <a:tc>
                  <a:txBody>
                    <a:bodyPr/>
                    <a:lstStyle/>
                    <a:p>
                      <a:pPr algn="ctr"/>
                      <a:r>
                        <a:rPr lang="en-US" dirty="0"/>
                        <a:t>34</a:t>
                      </a:r>
                    </a:p>
                  </a:txBody>
                  <a:tcPr/>
                </a:tc>
                <a:tc>
                  <a:txBody>
                    <a:bodyPr/>
                    <a:lstStyle/>
                    <a:p>
                      <a:pPr algn="ctr"/>
                      <a:r>
                        <a:rPr lang="en-US" dirty="0"/>
                        <a:t>6102</a:t>
                      </a:r>
                    </a:p>
                  </a:txBody>
                  <a:tcPr/>
                </a:tc>
                <a:tc>
                  <a:txBody>
                    <a:bodyPr/>
                    <a:lstStyle/>
                    <a:p>
                      <a:pPr algn="ctr"/>
                      <a:r>
                        <a:rPr lang="en-US" dirty="0"/>
                        <a:t>16</a:t>
                      </a:r>
                    </a:p>
                  </a:txBody>
                  <a:tcPr/>
                </a:tc>
                <a:tc>
                  <a:txBody>
                    <a:bodyPr/>
                    <a:lstStyle/>
                    <a:p>
                      <a:pPr algn="ctr"/>
                      <a:r>
                        <a:rPr lang="en-US" dirty="0"/>
                        <a:t>2902</a:t>
                      </a:r>
                    </a:p>
                  </a:txBody>
                  <a:tcPr/>
                </a:tc>
                <a:extLst>
                  <a:ext uri="{0D108BD9-81ED-4DB2-BD59-A6C34878D82A}">
                    <a16:rowId xmlns:a16="http://schemas.microsoft.com/office/drawing/2014/main" val="1555282709"/>
                  </a:ext>
                </a:extLst>
              </a:tr>
              <a:tr h="370840">
                <a:tc>
                  <a:txBody>
                    <a:bodyPr/>
                    <a:lstStyle/>
                    <a:p>
                      <a:r>
                        <a:rPr lang="en-US" dirty="0"/>
                        <a:t>DC Overvoltage</a:t>
                      </a:r>
                    </a:p>
                  </a:txBody>
                  <a:tcPr/>
                </a:tc>
                <a:tc>
                  <a:txBody>
                    <a:bodyPr/>
                    <a:lstStyle/>
                    <a:p>
                      <a:pPr algn="ctr"/>
                      <a:r>
                        <a:rPr lang="en-US" dirty="0"/>
                        <a:t>51</a:t>
                      </a:r>
                    </a:p>
                  </a:txBody>
                  <a:tcPr/>
                </a:tc>
                <a:tc>
                  <a:txBody>
                    <a:bodyPr/>
                    <a:lstStyle/>
                    <a:p>
                      <a:pPr algn="ctr"/>
                      <a:r>
                        <a:rPr lang="en-US" dirty="0"/>
                        <a:t>9203</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837812236"/>
                  </a:ext>
                </a:extLst>
              </a:tr>
              <a:tr h="370840">
                <a:tc>
                  <a:txBody>
                    <a:bodyPr/>
                    <a:lstStyle/>
                    <a:p>
                      <a:r>
                        <a:rPr lang="en-US" dirty="0"/>
                        <a:t>DC Reverse Current</a:t>
                      </a:r>
                    </a:p>
                  </a:txBody>
                  <a:tcPr/>
                </a:tc>
                <a:tc>
                  <a:txBody>
                    <a:bodyPr/>
                    <a:lstStyle/>
                    <a:p>
                      <a:pPr algn="ctr"/>
                      <a:r>
                        <a:rPr lang="en-US" dirty="0"/>
                        <a:t>44</a:t>
                      </a:r>
                    </a:p>
                  </a:txBody>
                  <a:tcPr/>
                </a:tc>
                <a:tc>
                  <a:txBody>
                    <a:bodyPr/>
                    <a:lstStyle/>
                    <a:p>
                      <a:pPr algn="ctr"/>
                      <a:r>
                        <a:rPr lang="en-US" dirty="0"/>
                        <a:t>8120</a:t>
                      </a:r>
                    </a:p>
                  </a:txBody>
                  <a:tcPr/>
                </a:tc>
                <a:tc>
                  <a:txBody>
                    <a:bodyPr/>
                    <a:lstStyle/>
                    <a:p>
                      <a:pPr algn="ctr"/>
                      <a:r>
                        <a:rPr lang="en-US" dirty="0"/>
                        <a:t>7</a:t>
                      </a:r>
                    </a:p>
                  </a:txBody>
                  <a:tcPr/>
                </a:tc>
                <a:tc>
                  <a:txBody>
                    <a:bodyPr/>
                    <a:lstStyle/>
                    <a:p>
                      <a:pPr algn="ctr"/>
                      <a:r>
                        <a:rPr lang="en-US" dirty="0"/>
                        <a:t>1303</a:t>
                      </a:r>
                    </a:p>
                  </a:txBody>
                  <a:tcPr/>
                </a:tc>
                <a:extLst>
                  <a:ext uri="{0D108BD9-81ED-4DB2-BD59-A6C34878D82A}">
                    <a16:rowId xmlns:a16="http://schemas.microsoft.com/office/drawing/2014/main" val="3012322796"/>
                  </a:ext>
                </a:extLst>
              </a:tr>
              <a:tr h="370840">
                <a:tc>
                  <a:txBody>
                    <a:bodyPr/>
                    <a:lstStyle/>
                    <a:p>
                      <a:r>
                        <a:rPr lang="en-US" dirty="0"/>
                        <a:t>DC Undervoltage</a:t>
                      </a:r>
                    </a:p>
                  </a:txBody>
                  <a:tcPr/>
                </a:tc>
                <a:tc>
                  <a:txBody>
                    <a:bodyPr/>
                    <a:lstStyle/>
                    <a:p>
                      <a:pPr algn="ctr"/>
                      <a:r>
                        <a:rPr lang="en-US" dirty="0"/>
                        <a:t>27</a:t>
                      </a:r>
                    </a:p>
                  </a:txBody>
                  <a:tcPr/>
                </a:tc>
                <a:tc>
                  <a:txBody>
                    <a:bodyPr/>
                    <a:lstStyle/>
                    <a:p>
                      <a:pPr algn="ctr"/>
                      <a:r>
                        <a:rPr lang="en-US" dirty="0"/>
                        <a:t>4709</a:t>
                      </a:r>
                    </a:p>
                  </a:txBody>
                  <a:tcPr/>
                </a:tc>
                <a:tc>
                  <a:txBody>
                    <a:bodyPr/>
                    <a:lstStyle/>
                    <a:p>
                      <a:pPr algn="ctr"/>
                      <a:r>
                        <a:rPr lang="en-US" dirty="0"/>
                        <a:t>24</a:t>
                      </a:r>
                    </a:p>
                  </a:txBody>
                  <a:tcPr/>
                </a:tc>
                <a:tc>
                  <a:txBody>
                    <a:bodyPr/>
                    <a:lstStyle/>
                    <a:p>
                      <a:pPr algn="ctr"/>
                      <a:r>
                        <a:rPr lang="en-US" dirty="0"/>
                        <a:t>4494</a:t>
                      </a:r>
                    </a:p>
                  </a:txBody>
                  <a:tcPr/>
                </a:tc>
                <a:extLst>
                  <a:ext uri="{0D108BD9-81ED-4DB2-BD59-A6C34878D82A}">
                    <a16:rowId xmlns:a16="http://schemas.microsoft.com/office/drawing/2014/main" val="4278924909"/>
                  </a:ext>
                </a:extLst>
              </a:tr>
              <a:tr h="370840">
                <a:tc>
                  <a:txBody>
                    <a:bodyPr/>
                    <a:lstStyle/>
                    <a:p>
                      <a:r>
                        <a:rPr lang="en-US" dirty="0"/>
                        <a:t>DC/AC Power Unbalance</a:t>
                      </a:r>
                    </a:p>
                  </a:txBody>
                  <a:tcPr/>
                </a:tc>
                <a:tc>
                  <a:txBody>
                    <a:bodyPr/>
                    <a:lstStyle/>
                    <a:p>
                      <a:pPr algn="ctr"/>
                      <a:r>
                        <a:rPr lang="en-US" dirty="0"/>
                        <a:t>6</a:t>
                      </a:r>
                    </a:p>
                  </a:txBody>
                  <a:tcPr/>
                </a:tc>
                <a:tc>
                  <a:txBody>
                    <a:bodyPr/>
                    <a:lstStyle/>
                    <a:p>
                      <a:pPr algn="ctr"/>
                      <a:r>
                        <a:rPr lang="en-US" dirty="0"/>
                        <a:t>1260</a:t>
                      </a:r>
                    </a:p>
                  </a:txBody>
                  <a:tcPr/>
                </a:tc>
                <a:tc>
                  <a:txBody>
                    <a:bodyPr/>
                    <a:lstStyle/>
                    <a:p>
                      <a:pPr algn="ctr"/>
                      <a:r>
                        <a:rPr lang="en-US" dirty="0"/>
                        <a:t>44</a:t>
                      </a:r>
                    </a:p>
                  </a:txBody>
                  <a:tcPr/>
                </a:tc>
                <a:tc>
                  <a:txBody>
                    <a:bodyPr/>
                    <a:lstStyle/>
                    <a:p>
                      <a:pPr algn="ctr"/>
                      <a:r>
                        <a:rPr lang="en-US" dirty="0"/>
                        <a:t>7743</a:t>
                      </a:r>
                    </a:p>
                  </a:txBody>
                  <a:tcPr/>
                </a:tc>
                <a:extLst>
                  <a:ext uri="{0D108BD9-81ED-4DB2-BD59-A6C34878D82A}">
                    <a16:rowId xmlns:a16="http://schemas.microsoft.com/office/drawing/2014/main" val="1232722145"/>
                  </a:ext>
                </a:extLst>
              </a:tr>
              <a:tr h="370840">
                <a:tc>
                  <a:txBody>
                    <a:bodyPr/>
                    <a:lstStyle/>
                    <a:p>
                      <a:r>
                        <a:rPr lang="en-US" dirty="0"/>
                        <a:t>Voltage Unbalance</a:t>
                      </a:r>
                    </a:p>
                  </a:txBody>
                  <a:tcPr/>
                </a:tc>
                <a:tc>
                  <a:txBody>
                    <a:bodyPr/>
                    <a:lstStyle/>
                    <a:p>
                      <a:pPr algn="ctr"/>
                      <a:r>
                        <a:rPr lang="en-US" dirty="0"/>
                        <a:t>22</a:t>
                      </a:r>
                    </a:p>
                  </a:txBody>
                  <a:tcPr/>
                </a:tc>
                <a:tc>
                  <a:txBody>
                    <a:bodyPr/>
                    <a:lstStyle/>
                    <a:p>
                      <a:pPr algn="ctr"/>
                      <a:r>
                        <a:rPr lang="en-US"/>
                        <a:t>4059</a:t>
                      </a:r>
                      <a:endParaRPr lang="en-US" dirty="0"/>
                    </a:p>
                  </a:txBody>
                  <a:tcPr/>
                </a:tc>
                <a:tc>
                  <a:txBody>
                    <a:bodyPr/>
                    <a:lstStyle/>
                    <a:p>
                      <a:pPr algn="ctr"/>
                      <a:r>
                        <a:rPr lang="en-US" dirty="0"/>
                        <a:t>28</a:t>
                      </a:r>
                    </a:p>
                  </a:txBody>
                  <a:tcPr/>
                </a:tc>
                <a:tc>
                  <a:txBody>
                    <a:bodyPr/>
                    <a:lstStyle/>
                    <a:p>
                      <a:pPr algn="ctr"/>
                      <a:r>
                        <a:rPr lang="en-US" dirty="0"/>
                        <a:t>4944</a:t>
                      </a:r>
                    </a:p>
                  </a:txBody>
                  <a:tcPr/>
                </a:tc>
                <a:extLst>
                  <a:ext uri="{0D108BD9-81ED-4DB2-BD59-A6C34878D82A}">
                    <a16:rowId xmlns:a16="http://schemas.microsoft.com/office/drawing/2014/main" val="3685866503"/>
                  </a:ext>
                </a:extLst>
              </a:tr>
            </a:tbl>
          </a:graphicData>
        </a:graphic>
      </p:graphicFrame>
    </p:spTree>
    <p:extLst>
      <p:ext uri="{BB962C8B-B14F-4D97-AF65-F5344CB8AC3E}">
        <p14:creationId xmlns:p14="http://schemas.microsoft.com/office/powerpoint/2010/main" val="254380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DC Bus Protection – by OEM</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graphicFrame>
        <p:nvGraphicFramePr>
          <p:cNvPr id="3" name="Table 5">
            <a:extLst>
              <a:ext uri="{FF2B5EF4-FFF2-40B4-BE49-F238E27FC236}">
                <a16:creationId xmlns:a16="http://schemas.microsoft.com/office/drawing/2014/main" id="{4D210152-2442-F5DD-5982-602D1B220E24}"/>
              </a:ext>
            </a:extLst>
          </p:cNvPr>
          <p:cNvGraphicFramePr>
            <a:graphicFrameLocks noGrp="1"/>
          </p:cNvGraphicFramePr>
          <p:nvPr>
            <p:extLst>
              <p:ext uri="{D42A27DB-BD31-4B8C-83A1-F6EECF244321}">
                <p14:modId xmlns:p14="http://schemas.microsoft.com/office/powerpoint/2010/main" val="2362987798"/>
              </p:ext>
            </p:extLst>
          </p:nvPr>
        </p:nvGraphicFramePr>
        <p:xfrm>
          <a:off x="266700" y="1140777"/>
          <a:ext cx="11658600" cy="4576445"/>
        </p:xfrm>
        <a:graphic>
          <a:graphicData uri="http://schemas.openxmlformats.org/drawingml/2006/table">
            <a:tbl>
              <a:tblPr firstRow="1" bandRow="1">
                <a:tableStyleId>{5C22544A-7EE6-4342-B048-85BDC9FD1C3A}</a:tableStyleId>
              </a:tblPr>
              <a:tblGrid>
                <a:gridCol w="2438399">
                  <a:extLst>
                    <a:ext uri="{9D8B030D-6E8A-4147-A177-3AD203B41FA5}">
                      <a16:colId xmlns:a16="http://schemas.microsoft.com/office/drawing/2014/main" val="1465842851"/>
                    </a:ext>
                  </a:extLst>
                </a:gridCol>
                <a:gridCol w="1143000">
                  <a:extLst>
                    <a:ext uri="{9D8B030D-6E8A-4147-A177-3AD203B41FA5}">
                      <a16:colId xmlns:a16="http://schemas.microsoft.com/office/drawing/2014/main" val="431226436"/>
                    </a:ext>
                  </a:extLst>
                </a:gridCol>
                <a:gridCol w="1066800">
                  <a:extLst>
                    <a:ext uri="{9D8B030D-6E8A-4147-A177-3AD203B41FA5}">
                      <a16:colId xmlns:a16="http://schemas.microsoft.com/office/drawing/2014/main" val="3443028725"/>
                    </a:ext>
                  </a:extLst>
                </a:gridCol>
                <a:gridCol w="1143000">
                  <a:extLst>
                    <a:ext uri="{9D8B030D-6E8A-4147-A177-3AD203B41FA5}">
                      <a16:colId xmlns:a16="http://schemas.microsoft.com/office/drawing/2014/main" val="2226329214"/>
                    </a:ext>
                  </a:extLst>
                </a:gridCol>
                <a:gridCol w="1447800">
                  <a:extLst>
                    <a:ext uri="{9D8B030D-6E8A-4147-A177-3AD203B41FA5}">
                      <a16:colId xmlns:a16="http://schemas.microsoft.com/office/drawing/2014/main" val="3807114235"/>
                    </a:ext>
                  </a:extLst>
                </a:gridCol>
                <a:gridCol w="914400">
                  <a:extLst>
                    <a:ext uri="{9D8B030D-6E8A-4147-A177-3AD203B41FA5}">
                      <a16:colId xmlns:a16="http://schemas.microsoft.com/office/drawing/2014/main" val="1482340674"/>
                    </a:ext>
                  </a:extLst>
                </a:gridCol>
                <a:gridCol w="1295400">
                  <a:extLst>
                    <a:ext uri="{9D8B030D-6E8A-4147-A177-3AD203B41FA5}">
                      <a16:colId xmlns:a16="http://schemas.microsoft.com/office/drawing/2014/main" val="3372271986"/>
                    </a:ext>
                  </a:extLst>
                </a:gridCol>
                <a:gridCol w="914401">
                  <a:extLst>
                    <a:ext uri="{9D8B030D-6E8A-4147-A177-3AD203B41FA5}">
                      <a16:colId xmlns:a16="http://schemas.microsoft.com/office/drawing/2014/main" val="499161250"/>
                    </a:ext>
                  </a:extLst>
                </a:gridCol>
                <a:gridCol w="1295400">
                  <a:extLst>
                    <a:ext uri="{9D8B030D-6E8A-4147-A177-3AD203B41FA5}">
                      <a16:colId xmlns:a16="http://schemas.microsoft.com/office/drawing/2014/main" val="1039510717"/>
                    </a:ext>
                  </a:extLst>
                </a:gridCol>
              </a:tblGrid>
              <a:tr h="447040">
                <a:tc>
                  <a:txBody>
                    <a:bodyPr/>
                    <a:lstStyle/>
                    <a:p>
                      <a:pPr algn="l" fontAlgn="b"/>
                      <a:r>
                        <a:rPr lang="en-US" sz="1600" b="1" u="none" strike="noStrike" dirty="0">
                          <a:solidFill>
                            <a:schemeClr val="tx1"/>
                          </a:solidFill>
                          <a:effectLst/>
                          <a:latin typeface="+mn-lt"/>
                        </a:rPr>
                        <a:t>DC Bus Protection</a:t>
                      </a:r>
                    </a:p>
                    <a:p>
                      <a:pPr algn="l" fontAlgn="b"/>
                      <a:r>
                        <a:rPr lang="en-US" sz="1600" b="1" i="0" u="none" strike="noStrike" dirty="0">
                          <a:solidFill>
                            <a:schemeClr val="tx1"/>
                          </a:solidFill>
                          <a:effectLst/>
                          <a:latin typeface="+mn-lt"/>
                        </a:rPr>
                        <a:t>Enabled On-Site</a:t>
                      </a:r>
                    </a:p>
                  </a:txBody>
                  <a:tcPr marL="9525" marR="9525" marT="9525" marB="0" anchor="b"/>
                </a:tc>
                <a:tc>
                  <a:txBody>
                    <a:bodyPr/>
                    <a:lstStyle/>
                    <a:p>
                      <a:pPr algn="ctr" fontAlgn="b"/>
                      <a:r>
                        <a:rPr lang="en-US" sz="1600" b="1" u="none" strike="noStrike" dirty="0">
                          <a:solidFill>
                            <a:schemeClr val="tx1"/>
                          </a:solidFill>
                          <a:effectLst/>
                          <a:latin typeface="+mn-lt"/>
                        </a:rPr>
                        <a:t>General Electric</a:t>
                      </a:r>
                      <a:endParaRPr lang="en-US" sz="1600" b="1" i="0" u="none" strike="noStrike" dirty="0">
                        <a:solidFill>
                          <a:schemeClr val="tx1"/>
                        </a:solidFill>
                        <a:effectLst/>
                        <a:latin typeface="+mn-lt"/>
                      </a:endParaRPr>
                    </a:p>
                  </a:txBody>
                  <a:tcPr marL="9525" marR="9525" marT="9525" marB="0" anchor="b"/>
                </a:tc>
                <a:tc>
                  <a:txBody>
                    <a:bodyPr/>
                    <a:lstStyle/>
                    <a:p>
                      <a:pPr algn="ctr" fontAlgn="b"/>
                      <a:r>
                        <a:rPr lang="en-US" sz="1600" b="1" u="none" strike="noStrike" dirty="0">
                          <a:solidFill>
                            <a:schemeClr val="tx1"/>
                          </a:solidFill>
                          <a:effectLst/>
                          <a:latin typeface="+mn-lt"/>
                        </a:rPr>
                        <a:t>KACO</a:t>
                      </a:r>
                      <a:endParaRPr lang="en-US" sz="1600" b="1" i="0" u="none" strike="noStrike" dirty="0">
                        <a:solidFill>
                          <a:schemeClr val="tx1"/>
                        </a:solidFill>
                        <a:effectLst/>
                        <a:latin typeface="+mn-lt"/>
                      </a:endParaRPr>
                    </a:p>
                  </a:txBody>
                  <a:tcPr marL="9525" marR="9525" marT="9525" marB="0" anchor="b"/>
                </a:tc>
                <a:tc>
                  <a:txBody>
                    <a:bodyPr/>
                    <a:lstStyle/>
                    <a:p>
                      <a:pPr algn="ctr" fontAlgn="b"/>
                      <a:r>
                        <a:rPr lang="en-US" sz="1600" b="1" u="none" strike="noStrike" dirty="0">
                          <a:solidFill>
                            <a:schemeClr val="tx1"/>
                          </a:solidFill>
                          <a:effectLst/>
                          <a:latin typeface="+mn-lt"/>
                        </a:rPr>
                        <a:t>Other</a:t>
                      </a:r>
                      <a:endParaRPr lang="en-US" sz="1600" b="1" i="0" u="none" strike="noStrike" dirty="0">
                        <a:solidFill>
                          <a:schemeClr val="tx1"/>
                        </a:solidFill>
                        <a:effectLst/>
                        <a:latin typeface="+mn-lt"/>
                      </a:endParaRPr>
                    </a:p>
                  </a:txBody>
                  <a:tcPr marL="9525" marR="9525" marT="9525" marB="0" anchor="b"/>
                </a:tc>
                <a:tc>
                  <a:txBody>
                    <a:bodyPr/>
                    <a:lstStyle/>
                    <a:p>
                      <a:pPr algn="ctr" fontAlgn="b"/>
                      <a:r>
                        <a:rPr lang="en-US" sz="1600" b="1" u="none" strike="noStrike" dirty="0">
                          <a:solidFill>
                            <a:schemeClr val="tx1"/>
                          </a:solidFill>
                          <a:effectLst/>
                          <a:latin typeface="+mn-lt"/>
                        </a:rPr>
                        <a:t>Power Electronics</a:t>
                      </a:r>
                      <a:endParaRPr lang="en-US" sz="1600" b="1" i="0" u="none" strike="noStrike" dirty="0">
                        <a:solidFill>
                          <a:schemeClr val="tx1"/>
                        </a:solidFill>
                        <a:effectLst/>
                        <a:latin typeface="+mn-lt"/>
                      </a:endParaRPr>
                    </a:p>
                  </a:txBody>
                  <a:tcPr marL="9525" marR="9525" marT="9525" marB="0" anchor="b"/>
                </a:tc>
                <a:tc>
                  <a:txBody>
                    <a:bodyPr/>
                    <a:lstStyle/>
                    <a:p>
                      <a:pPr algn="ctr" fontAlgn="b"/>
                      <a:r>
                        <a:rPr lang="en-US" sz="1600" b="1" u="none" strike="noStrike" dirty="0">
                          <a:solidFill>
                            <a:schemeClr val="tx1"/>
                          </a:solidFill>
                          <a:effectLst/>
                          <a:latin typeface="+mn-lt"/>
                        </a:rPr>
                        <a:t>SMA</a:t>
                      </a:r>
                      <a:endParaRPr lang="en-US" sz="1600" b="1" i="0" u="none" strike="noStrike" dirty="0">
                        <a:solidFill>
                          <a:schemeClr val="tx1"/>
                        </a:solidFill>
                        <a:effectLst/>
                        <a:latin typeface="+mn-lt"/>
                      </a:endParaRPr>
                    </a:p>
                  </a:txBody>
                  <a:tcPr marL="9525" marR="9525" marT="9525" marB="0" anchor="b"/>
                </a:tc>
                <a:tc>
                  <a:txBody>
                    <a:bodyPr/>
                    <a:lstStyle/>
                    <a:p>
                      <a:pPr algn="ctr" fontAlgn="b"/>
                      <a:r>
                        <a:rPr lang="en-US" sz="1600" b="1" u="none" strike="noStrike" dirty="0" err="1">
                          <a:solidFill>
                            <a:schemeClr val="tx1"/>
                          </a:solidFill>
                          <a:effectLst/>
                          <a:latin typeface="+mn-lt"/>
                        </a:rPr>
                        <a:t>Sungrow</a:t>
                      </a:r>
                      <a:endParaRPr lang="en-US" sz="1600" b="1" i="0" u="none" strike="noStrike" dirty="0">
                        <a:solidFill>
                          <a:schemeClr val="tx1"/>
                        </a:solidFill>
                        <a:effectLst/>
                        <a:latin typeface="+mn-lt"/>
                      </a:endParaRPr>
                    </a:p>
                  </a:txBody>
                  <a:tcPr marL="9525" marR="9525" marT="9525" marB="0" anchor="b"/>
                </a:tc>
                <a:tc>
                  <a:txBody>
                    <a:bodyPr/>
                    <a:lstStyle/>
                    <a:p>
                      <a:pPr algn="ctr" fontAlgn="b"/>
                      <a:r>
                        <a:rPr lang="en-US" sz="1600" b="1" u="none" strike="noStrike" dirty="0">
                          <a:solidFill>
                            <a:schemeClr val="tx1"/>
                          </a:solidFill>
                          <a:effectLst/>
                          <a:latin typeface="+mn-lt"/>
                        </a:rPr>
                        <a:t>TMEIC</a:t>
                      </a:r>
                      <a:endParaRPr lang="en-US" sz="1600" b="1" i="0" u="none" strike="noStrike" dirty="0">
                        <a:solidFill>
                          <a:schemeClr val="tx1"/>
                        </a:solidFill>
                        <a:effectLst/>
                        <a:latin typeface="+mn-lt"/>
                      </a:endParaRPr>
                    </a:p>
                  </a:txBody>
                  <a:tcPr marL="9525" marR="9525" marT="9525" marB="0" anchor="b"/>
                </a:tc>
                <a:tc>
                  <a:txBody>
                    <a:bodyPr/>
                    <a:lstStyle/>
                    <a:p>
                      <a:pPr algn="ctr" fontAlgn="b"/>
                      <a:r>
                        <a:rPr lang="en-US" sz="1600" b="1" u="none" strike="noStrike" dirty="0">
                          <a:solidFill>
                            <a:schemeClr val="tx1"/>
                          </a:solidFill>
                          <a:effectLst/>
                          <a:latin typeface="+mn-lt"/>
                        </a:rPr>
                        <a:t>Grand Total</a:t>
                      </a:r>
                      <a:endParaRPr lang="en-US" sz="1600" b="1"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3000268956"/>
                  </a:ext>
                </a:extLst>
              </a:tr>
              <a:tr h="370840">
                <a:tc>
                  <a:txBody>
                    <a:bodyPr/>
                    <a:lstStyle/>
                    <a:p>
                      <a:pPr algn="l" fontAlgn="b"/>
                      <a:r>
                        <a:rPr lang="en-US" sz="1600" b="0" u="none" strike="noStrike" dirty="0">
                          <a:effectLst/>
                          <a:latin typeface="+mn-lt"/>
                        </a:rPr>
                        <a:t>Current Unbalance</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2</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14</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6</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23</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303703514"/>
                  </a:ext>
                </a:extLst>
              </a:tr>
              <a:tr h="370840">
                <a:tc>
                  <a:txBody>
                    <a:bodyPr/>
                    <a:lstStyle/>
                    <a:p>
                      <a:pPr algn="l" fontAlgn="b"/>
                      <a:r>
                        <a:rPr lang="en-US" sz="1600" b="0" u="none" strike="noStrike" dirty="0">
                          <a:effectLst/>
                          <a:latin typeface="+mn-lt"/>
                        </a:rPr>
                        <a:t>DC Bus Balance</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2</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13</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6</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19</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40</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863119896"/>
                  </a:ext>
                </a:extLst>
              </a:tr>
              <a:tr h="370840">
                <a:tc>
                  <a:txBody>
                    <a:bodyPr/>
                    <a:lstStyle/>
                    <a:p>
                      <a:pPr algn="l" fontAlgn="b"/>
                      <a:r>
                        <a:rPr lang="en-US" sz="1600" b="0" u="none" strike="noStrike" dirty="0">
                          <a:effectLst/>
                          <a:latin typeface="+mn-lt"/>
                        </a:rPr>
                        <a:t>DC Bus Minimum Voltage</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1</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7</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2</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15</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27</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977993311"/>
                  </a:ext>
                </a:extLst>
              </a:tr>
              <a:tr h="370840">
                <a:tc>
                  <a:txBody>
                    <a:bodyPr/>
                    <a:lstStyle/>
                    <a:p>
                      <a:pPr algn="l" fontAlgn="b"/>
                      <a:r>
                        <a:rPr lang="en-US" sz="1600" b="0" u="none" strike="noStrike" dirty="0">
                          <a:effectLst/>
                          <a:latin typeface="+mn-lt"/>
                        </a:rPr>
                        <a:t>DC Ground Fault</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2</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7</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2</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14</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6</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19</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51</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602596644"/>
                  </a:ext>
                </a:extLst>
              </a:tr>
              <a:tr h="370840">
                <a:tc>
                  <a:txBody>
                    <a:bodyPr/>
                    <a:lstStyle/>
                    <a:p>
                      <a:pPr algn="l" fontAlgn="b"/>
                      <a:r>
                        <a:rPr lang="en-US" sz="1600" b="0" u="none" strike="noStrike" dirty="0">
                          <a:effectLst/>
                          <a:latin typeface="+mn-lt"/>
                        </a:rPr>
                        <a:t>DC Insulation Fault</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2</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15</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1</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6</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24</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93698577"/>
                  </a:ext>
                </a:extLst>
              </a:tr>
              <a:tr h="370840">
                <a:tc>
                  <a:txBody>
                    <a:bodyPr/>
                    <a:lstStyle/>
                    <a:p>
                      <a:pPr algn="l" fontAlgn="b"/>
                      <a:r>
                        <a:rPr lang="en-US" sz="1600" b="0" u="none" strike="noStrike" dirty="0">
                          <a:effectLst/>
                          <a:latin typeface="+mn-lt"/>
                        </a:rPr>
                        <a:t>DC Overcurrent</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7</a:t>
                      </a:r>
                      <a:endParaRPr lang="en-US" sz="1600" b="0" i="0" u="none" strike="noStrike">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7</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19</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34</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207309269"/>
                  </a:ext>
                </a:extLst>
              </a:tr>
              <a:tr h="370840">
                <a:tc>
                  <a:txBody>
                    <a:bodyPr/>
                    <a:lstStyle/>
                    <a:p>
                      <a:pPr algn="l" fontAlgn="b"/>
                      <a:r>
                        <a:rPr lang="en-US" sz="1600" b="0" u="none" strike="noStrike" dirty="0">
                          <a:effectLst/>
                          <a:latin typeface="+mn-lt"/>
                        </a:rPr>
                        <a:t>DC Overvoltage</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1</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7</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2</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15</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6</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19</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51</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976775571"/>
                  </a:ext>
                </a:extLst>
              </a:tr>
              <a:tr h="370840">
                <a:tc>
                  <a:txBody>
                    <a:bodyPr/>
                    <a:lstStyle/>
                    <a:p>
                      <a:pPr algn="l" fontAlgn="b"/>
                      <a:r>
                        <a:rPr lang="en-US" sz="1600" b="0" u="none" strike="noStrike" dirty="0">
                          <a:effectLst/>
                          <a:latin typeface="+mn-lt"/>
                        </a:rPr>
                        <a:t>DC Reverse Current</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2</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7</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2</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7</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1</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6</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19</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44</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915139196"/>
                  </a:ext>
                </a:extLst>
              </a:tr>
              <a:tr h="370840">
                <a:tc>
                  <a:txBody>
                    <a:bodyPr/>
                    <a:lstStyle/>
                    <a:p>
                      <a:pPr algn="l" fontAlgn="b"/>
                      <a:r>
                        <a:rPr lang="en-US" sz="1600" b="0" u="none" strike="noStrike" dirty="0">
                          <a:effectLst/>
                          <a:latin typeface="+mn-lt"/>
                        </a:rPr>
                        <a:t>DC Undervoltage</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1</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3</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2</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15</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6</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27</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194716021"/>
                  </a:ext>
                </a:extLst>
              </a:tr>
              <a:tr h="370840">
                <a:tc>
                  <a:txBody>
                    <a:bodyPr/>
                    <a:lstStyle/>
                    <a:p>
                      <a:pPr algn="l" fontAlgn="b"/>
                      <a:r>
                        <a:rPr lang="en-US" sz="1600" b="0" u="none" strike="noStrike" dirty="0">
                          <a:effectLst/>
                          <a:latin typeface="+mn-lt"/>
                        </a:rPr>
                        <a:t>DC/AC Power Unbalance</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6</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6</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522560013"/>
                  </a:ext>
                </a:extLst>
              </a:tr>
              <a:tr h="370840">
                <a:tc>
                  <a:txBody>
                    <a:bodyPr/>
                    <a:lstStyle/>
                    <a:p>
                      <a:pPr algn="l" fontAlgn="b"/>
                      <a:r>
                        <a:rPr lang="en-US" sz="1600" b="0" u="none" strike="noStrike" dirty="0">
                          <a:effectLst/>
                          <a:latin typeface="+mn-lt"/>
                        </a:rPr>
                        <a:t>Voltage Unbalance</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a:effectLst/>
                          <a:latin typeface="+mn-lt"/>
                        </a:rPr>
                        <a:t>2</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14</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6</a:t>
                      </a:r>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b="0" u="none" strike="noStrike" dirty="0">
                          <a:effectLst/>
                          <a:latin typeface="+mn-lt"/>
                        </a:rPr>
                        <a:t>22</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6347881"/>
                  </a:ext>
                </a:extLst>
              </a:tr>
            </a:tbl>
          </a:graphicData>
        </a:graphic>
      </p:graphicFrame>
    </p:spTree>
    <p:extLst>
      <p:ext uri="{BB962C8B-B14F-4D97-AF65-F5344CB8AC3E}">
        <p14:creationId xmlns:p14="http://schemas.microsoft.com/office/powerpoint/2010/main" val="53170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NERC IBR Alert Summary</a:t>
            </a:r>
          </a:p>
        </p:txBody>
      </p:sp>
      <p:sp>
        <p:nvSpPr>
          <p:cNvPr id="3" name="Content Placeholder 2">
            <a:extLst>
              <a:ext uri="{FF2B5EF4-FFF2-40B4-BE49-F238E27FC236}">
                <a16:creationId xmlns:a16="http://schemas.microsoft.com/office/drawing/2014/main" id="{9C96179C-D0E9-7B18-635E-1B0EB4069D70}"/>
              </a:ext>
            </a:extLst>
          </p:cNvPr>
          <p:cNvSpPr>
            <a:spLocks noGrp="1"/>
          </p:cNvSpPr>
          <p:nvPr>
            <p:ph sz="half" idx="1"/>
          </p:nvPr>
        </p:nvSpPr>
        <p:spPr>
          <a:xfrm>
            <a:off x="1143000" y="838200"/>
            <a:ext cx="10210800" cy="5334000"/>
          </a:xfrm>
        </p:spPr>
        <p:txBody>
          <a:bodyPr/>
          <a:lstStyle/>
          <a:p>
            <a:r>
              <a:rPr lang="en-US" dirty="0"/>
              <a:t>NERC Level 2 Alert issued March 14, 2023</a:t>
            </a:r>
          </a:p>
          <a:p>
            <a:pPr lvl="1"/>
            <a:r>
              <a:rPr lang="en-US" dirty="0"/>
              <a:t>Issued as a result of multiple disturbance events</a:t>
            </a:r>
          </a:p>
          <a:p>
            <a:pPr lvl="1"/>
            <a:r>
              <a:rPr lang="en-US" dirty="0"/>
              <a:t>Pertained specifically to registered of BES-connected solar PV resources</a:t>
            </a:r>
          </a:p>
          <a:p>
            <a:pPr lvl="1"/>
            <a:r>
              <a:rPr lang="en-US" dirty="0"/>
              <a:t>Does not include wind or storage facilities</a:t>
            </a:r>
          </a:p>
          <a:p>
            <a:pPr lvl="1"/>
            <a:r>
              <a:rPr lang="en-US" dirty="0"/>
              <a:t>Purpose was to gather data understand whether additional actions are necessary to mitigate possible BPS performance risks</a:t>
            </a:r>
          </a:p>
          <a:p>
            <a:pPr lvl="1"/>
            <a:r>
              <a:rPr lang="en-US" dirty="0"/>
              <a:t>Data collection included specific settings for inverter and plant level controls</a:t>
            </a:r>
          </a:p>
          <a:p>
            <a:r>
              <a:rPr lang="en-US" dirty="0"/>
              <a:t>Due date extended to July 31, 2023</a:t>
            </a:r>
          </a:p>
          <a:p>
            <a:r>
              <a:rPr lang="en-US" dirty="0"/>
              <a:t>NERC-wide data collection included responses from</a:t>
            </a:r>
          </a:p>
          <a:p>
            <a:pPr lvl="1"/>
            <a:r>
              <a:rPr lang="en-US" dirty="0"/>
              <a:t>521 generation facilities</a:t>
            </a:r>
          </a:p>
          <a:p>
            <a:pPr lvl="1"/>
            <a:r>
              <a:rPr lang="en-US" dirty="0"/>
              <a:t>Over 53,500 MW</a:t>
            </a:r>
          </a:p>
          <a:p>
            <a:pPr lvl="1"/>
            <a:r>
              <a:rPr lang="en-US" dirty="0"/>
              <a:t>15 different OEM’s</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spTree>
    <p:extLst>
      <p:ext uri="{BB962C8B-B14F-4D97-AF65-F5344CB8AC3E}">
        <p14:creationId xmlns:p14="http://schemas.microsoft.com/office/powerpoint/2010/main" val="173728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NERC IBR Alert Summary for ERCOT Region</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dirty="0">
                <a:solidFill>
                  <a:srgbClr val="000000"/>
                </a:solidFill>
              </a:rPr>
              <a:t>[PUBLIC] NERC IBR Alert Summary</a:t>
            </a:r>
          </a:p>
        </p:txBody>
      </p:sp>
      <p:graphicFrame>
        <p:nvGraphicFramePr>
          <p:cNvPr id="6" name="Table 6">
            <a:extLst>
              <a:ext uri="{FF2B5EF4-FFF2-40B4-BE49-F238E27FC236}">
                <a16:creationId xmlns:a16="http://schemas.microsoft.com/office/drawing/2014/main" id="{6EDDBD7B-D3D2-0B63-E90B-C50EC6ECE73B}"/>
              </a:ext>
            </a:extLst>
          </p:cNvPr>
          <p:cNvGraphicFramePr>
            <a:graphicFrameLocks noGrp="1"/>
          </p:cNvGraphicFramePr>
          <p:nvPr>
            <p:extLst>
              <p:ext uri="{D42A27DB-BD31-4B8C-83A1-F6EECF244321}">
                <p14:modId xmlns:p14="http://schemas.microsoft.com/office/powerpoint/2010/main" val="1281564176"/>
              </p:ext>
            </p:extLst>
          </p:nvPr>
        </p:nvGraphicFramePr>
        <p:xfrm>
          <a:off x="76200" y="914400"/>
          <a:ext cx="7391400" cy="4083050"/>
        </p:xfrm>
        <a:graphic>
          <a:graphicData uri="http://schemas.openxmlformats.org/drawingml/2006/table">
            <a:tbl>
              <a:tblPr firstRow="1" bandRow="1">
                <a:tableStyleId>{5C22544A-7EE6-4342-B048-85BDC9FD1C3A}</a:tableStyleId>
              </a:tblPr>
              <a:tblGrid>
                <a:gridCol w="1847850">
                  <a:extLst>
                    <a:ext uri="{9D8B030D-6E8A-4147-A177-3AD203B41FA5}">
                      <a16:colId xmlns:a16="http://schemas.microsoft.com/office/drawing/2014/main" val="984104535"/>
                    </a:ext>
                  </a:extLst>
                </a:gridCol>
                <a:gridCol w="1657350">
                  <a:extLst>
                    <a:ext uri="{9D8B030D-6E8A-4147-A177-3AD203B41FA5}">
                      <a16:colId xmlns:a16="http://schemas.microsoft.com/office/drawing/2014/main" val="1235185665"/>
                    </a:ext>
                  </a:extLst>
                </a:gridCol>
                <a:gridCol w="1524000">
                  <a:extLst>
                    <a:ext uri="{9D8B030D-6E8A-4147-A177-3AD203B41FA5}">
                      <a16:colId xmlns:a16="http://schemas.microsoft.com/office/drawing/2014/main" val="2303029188"/>
                    </a:ext>
                  </a:extLst>
                </a:gridCol>
                <a:gridCol w="2362200">
                  <a:extLst>
                    <a:ext uri="{9D8B030D-6E8A-4147-A177-3AD203B41FA5}">
                      <a16:colId xmlns:a16="http://schemas.microsoft.com/office/drawing/2014/main" val="1494554279"/>
                    </a:ext>
                  </a:extLst>
                </a:gridCol>
              </a:tblGrid>
              <a:tr h="370840">
                <a:tc>
                  <a:txBody>
                    <a:bodyPr/>
                    <a:lstStyle/>
                    <a:p>
                      <a:pPr algn="l" fontAlgn="b"/>
                      <a:r>
                        <a:rPr lang="en-US" sz="1800" u="none" strike="noStrike" dirty="0">
                          <a:solidFill>
                            <a:schemeClr val="tx1"/>
                          </a:solidFill>
                          <a:effectLst/>
                        </a:rPr>
                        <a:t>Inverter Manufacturer</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tx1"/>
                          </a:solidFill>
                          <a:effectLst/>
                        </a:rPr>
                        <a:t># Facilities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tx1"/>
                          </a:solidFill>
                          <a:effectLst/>
                        </a:rPr>
                        <a:t># Inverters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tx1"/>
                          </a:solidFill>
                          <a:effectLst/>
                        </a:rPr>
                        <a:t>Sum of Nameplate MW</a:t>
                      </a:r>
                    </a:p>
                  </a:txBody>
                  <a:tcPr marL="9525" marR="9525" marT="9525" marB="0" anchor="b"/>
                </a:tc>
                <a:extLst>
                  <a:ext uri="{0D108BD9-81ED-4DB2-BD59-A6C34878D82A}">
                    <a16:rowId xmlns:a16="http://schemas.microsoft.com/office/drawing/2014/main" val="3306479561"/>
                  </a:ext>
                </a:extLst>
              </a:tr>
              <a:tr h="370840">
                <a:tc>
                  <a:txBody>
                    <a:bodyPr/>
                    <a:lstStyle/>
                    <a:p>
                      <a:pPr algn="l" fontAlgn="b"/>
                      <a:r>
                        <a:rPr lang="en-US" sz="1800" u="none" strike="noStrike" dirty="0">
                          <a:effectLst/>
                        </a:rPr>
                        <a:t>General Electric</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effectLst/>
                          <a:latin typeface="+mn-lt"/>
                        </a:rPr>
                        <a:t>165</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a:solidFill>
                            <a:srgbClr val="000000"/>
                          </a:solidFill>
                          <a:effectLst/>
                          <a:latin typeface="+mn-lt"/>
                        </a:rPr>
                        <a:t>525</a:t>
                      </a:r>
                    </a:p>
                  </a:txBody>
                  <a:tcPr marL="9525" marR="9525" marT="9525" marB="0" anchor="b"/>
                </a:tc>
                <a:extLst>
                  <a:ext uri="{0D108BD9-81ED-4DB2-BD59-A6C34878D82A}">
                    <a16:rowId xmlns:a16="http://schemas.microsoft.com/office/drawing/2014/main" val="981160300"/>
                  </a:ext>
                </a:extLst>
              </a:tr>
              <a:tr h="370840">
                <a:tc>
                  <a:txBody>
                    <a:bodyPr/>
                    <a:lstStyle/>
                    <a:p>
                      <a:pPr algn="l" fontAlgn="b"/>
                      <a:r>
                        <a:rPr lang="en-US" sz="1800" u="none" strike="noStrike">
                          <a:effectLst/>
                        </a:rPr>
                        <a:t>KACO</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effectLst/>
                          <a:latin typeface="+mn-lt"/>
                        </a:rPr>
                        <a:t>624</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820</a:t>
                      </a:r>
                    </a:p>
                  </a:txBody>
                  <a:tcPr marL="9525" marR="9525" marT="9525" marB="0" anchor="b"/>
                </a:tc>
                <a:extLst>
                  <a:ext uri="{0D108BD9-81ED-4DB2-BD59-A6C34878D82A}">
                    <a16:rowId xmlns:a16="http://schemas.microsoft.com/office/drawing/2014/main" val="2119067"/>
                  </a:ext>
                </a:extLst>
              </a:tr>
              <a:tr h="370840">
                <a:tc>
                  <a:txBody>
                    <a:bodyPr/>
                    <a:lstStyle/>
                    <a:p>
                      <a:pPr algn="l" fontAlgn="b"/>
                      <a:r>
                        <a:rPr lang="en-US" sz="1800" u="none" strike="noStrike" dirty="0">
                          <a:effectLst/>
                        </a:rPr>
                        <a:t>Other</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effectLst/>
                          <a:latin typeface="+mn-lt"/>
                        </a:rPr>
                        <a:t>84</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185</a:t>
                      </a:r>
                    </a:p>
                  </a:txBody>
                  <a:tcPr marL="9525" marR="9525" marT="9525" marB="0" anchor="b"/>
                </a:tc>
                <a:extLst>
                  <a:ext uri="{0D108BD9-81ED-4DB2-BD59-A6C34878D82A}">
                    <a16:rowId xmlns:a16="http://schemas.microsoft.com/office/drawing/2014/main" val="3489494657"/>
                  </a:ext>
                </a:extLst>
              </a:tr>
              <a:tr h="370840">
                <a:tc>
                  <a:txBody>
                    <a:bodyPr/>
                    <a:lstStyle/>
                    <a:p>
                      <a:pPr algn="l" fontAlgn="b"/>
                      <a:r>
                        <a:rPr lang="en-US" sz="1800" u="none" strike="noStrike">
                          <a:effectLst/>
                        </a:rPr>
                        <a:t>Power Electronics</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16</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effectLst/>
                          <a:latin typeface="+mn-lt"/>
                        </a:rPr>
                        <a:t>1,090</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3,275</a:t>
                      </a:r>
                    </a:p>
                  </a:txBody>
                  <a:tcPr marL="9525" marR="9525" marT="9525" marB="0" anchor="b"/>
                </a:tc>
                <a:extLst>
                  <a:ext uri="{0D108BD9-81ED-4DB2-BD59-A6C34878D82A}">
                    <a16:rowId xmlns:a16="http://schemas.microsoft.com/office/drawing/2014/main" val="693002164"/>
                  </a:ext>
                </a:extLst>
              </a:tr>
              <a:tr h="370840">
                <a:tc>
                  <a:txBody>
                    <a:bodyPr/>
                    <a:lstStyle/>
                    <a:p>
                      <a:pPr algn="l" fontAlgn="b"/>
                      <a:r>
                        <a:rPr lang="en-US" sz="1800" u="none" strike="noStrike">
                          <a:effectLst/>
                        </a:rPr>
                        <a:t>Schneider Electric</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a:effectLst/>
                          <a:latin typeface="+mn-lt"/>
                        </a:rPr>
                        <a:t>91</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182</a:t>
                      </a:r>
                    </a:p>
                  </a:txBody>
                  <a:tcPr marL="9525" marR="9525" marT="9525" marB="0" anchor="b"/>
                </a:tc>
                <a:extLst>
                  <a:ext uri="{0D108BD9-81ED-4DB2-BD59-A6C34878D82A}">
                    <a16:rowId xmlns:a16="http://schemas.microsoft.com/office/drawing/2014/main" val="3122387204"/>
                  </a:ext>
                </a:extLst>
              </a:tr>
              <a:tr h="370840">
                <a:tc>
                  <a:txBody>
                    <a:bodyPr/>
                    <a:lstStyle/>
                    <a:p>
                      <a:pPr algn="l" fontAlgn="b"/>
                      <a:r>
                        <a:rPr lang="en-US" sz="1800" u="none" strike="noStrike">
                          <a:effectLst/>
                        </a:rPr>
                        <a:t>SMA</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a:effectLst/>
                          <a:latin typeface="+mn-lt"/>
                        </a:rPr>
                        <a:t>64</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225</a:t>
                      </a:r>
                    </a:p>
                  </a:txBody>
                  <a:tcPr marL="9525" marR="9525" marT="9525" marB="0" anchor="b"/>
                </a:tc>
                <a:extLst>
                  <a:ext uri="{0D108BD9-81ED-4DB2-BD59-A6C34878D82A}">
                    <a16:rowId xmlns:a16="http://schemas.microsoft.com/office/drawing/2014/main" val="2366677109"/>
                  </a:ext>
                </a:extLst>
              </a:tr>
              <a:tr h="370840">
                <a:tc>
                  <a:txBody>
                    <a:bodyPr/>
                    <a:lstStyle/>
                    <a:p>
                      <a:pPr algn="l" fontAlgn="b"/>
                      <a:r>
                        <a:rPr lang="en-US" sz="1800" u="none" strike="noStrike">
                          <a:effectLst/>
                        </a:rPr>
                        <a:t>Sungrow</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a:effectLst/>
                          <a:latin typeface="+mn-lt"/>
                        </a:rPr>
                        <a:t>450</a:t>
                      </a:r>
                      <a:endParaRPr lang="en-US" sz="1800" b="0" i="0" u="none" strike="noStrike">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1,277</a:t>
                      </a:r>
                    </a:p>
                  </a:txBody>
                  <a:tcPr marL="9525" marR="9525" marT="9525" marB="0" anchor="b"/>
                </a:tc>
                <a:extLst>
                  <a:ext uri="{0D108BD9-81ED-4DB2-BD59-A6C34878D82A}">
                    <a16:rowId xmlns:a16="http://schemas.microsoft.com/office/drawing/2014/main" val="329478799"/>
                  </a:ext>
                </a:extLst>
              </a:tr>
              <a:tr h="370840">
                <a:tc>
                  <a:txBody>
                    <a:bodyPr/>
                    <a:lstStyle/>
                    <a:p>
                      <a:pPr algn="l" fontAlgn="b"/>
                      <a:r>
                        <a:rPr lang="en-US" sz="1800" u="none" strike="noStrike">
                          <a:effectLst/>
                        </a:rPr>
                        <a:t>TMEIC</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effectLst/>
                          <a:latin typeface="+mn-lt"/>
                        </a:rPr>
                        <a:t>3,968</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4,214</a:t>
                      </a:r>
                    </a:p>
                  </a:txBody>
                  <a:tcPr marL="9525" marR="9525" marT="9525" marB="0" anchor="b"/>
                </a:tc>
                <a:extLst>
                  <a:ext uri="{0D108BD9-81ED-4DB2-BD59-A6C34878D82A}">
                    <a16:rowId xmlns:a16="http://schemas.microsoft.com/office/drawing/2014/main" val="409707435"/>
                  </a:ext>
                </a:extLst>
              </a:tr>
              <a:tr h="370840">
                <a:tc>
                  <a:txBody>
                    <a:bodyPr/>
                    <a:lstStyle/>
                    <a:p>
                      <a:pPr algn="l" fontAlgn="b"/>
                      <a:r>
                        <a:rPr lang="en-US" sz="1800" u="none" strike="noStrike">
                          <a:effectLst/>
                        </a:rPr>
                        <a:t>Grand Total</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55</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effectLst/>
                          <a:latin typeface="+mn-lt"/>
                        </a:rPr>
                        <a:t>6,536</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10,703</a:t>
                      </a:r>
                    </a:p>
                  </a:txBody>
                  <a:tcPr marL="9525" marR="9525" marT="9525" marB="0" anchor="b"/>
                </a:tc>
                <a:extLst>
                  <a:ext uri="{0D108BD9-81ED-4DB2-BD59-A6C34878D82A}">
                    <a16:rowId xmlns:a16="http://schemas.microsoft.com/office/drawing/2014/main" val="1180928603"/>
                  </a:ext>
                </a:extLst>
              </a:tr>
            </a:tbl>
          </a:graphicData>
        </a:graphic>
      </p:graphicFrame>
      <p:pic>
        <p:nvPicPr>
          <p:cNvPr id="7" name="Picture 6">
            <a:extLst>
              <a:ext uri="{FF2B5EF4-FFF2-40B4-BE49-F238E27FC236}">
                <a16:creationId xmlns:a16="http://schemas.microsoft.com/office/drawing/2014/main" id="{51F5FCD7-A993-7281-A945-B88D25ED1F55}"/>
              </a:ext>
            </a:extLst>
          </p:cNvPr>
          <p:cNvPicPr>
            <a:picLocks noChangeAspect="1"/>
          </p:cNvPicPr>
          <p:nvPr/>
        </p:nvPicPr>
        <p:blipFill>
          <a:blip r:embed="rId2"/>
          <a:stretch>
            <a:fillRect/>
          </a:stretch>
        </p:blipFill>
        <p:spPr>
          <a:xfrm>
            <a:off x="7614138" y="914400"/>
            <a:ext cx="4572000" cy="3570694"/>
          </a:xfrm>
          <a:prstGeom prst="rect">
            <a:avLst/>
          </a:prstGeom>
        </p:spPr>
      </p:pic>
      <p:sp>
        <p:nvSpPr>
          <p:cNvPr id="3" name="Content Placeholder 2">
            <a:extLst>
              <a:ext uri="{FF2B5EF4-FFF2-40B4-BE49-F238E27FC236}">
                <a16:creationId xmlns:a16="http://schemas.microsoft.com/office/drawing/2014/main" id="{F8361FE4-6827-7CBF-2AA6-9BD9A2636032}"/>
              </a:ext>
            </a:extLst>
          </p:cNvPr>
          <p:cNvSpPr>
            <a:spLocks noGrp="1"/>
          </p:cNvSpPr>
          <p:nvPr>
            <p:ph sz="half" idx="1"/>
          </p:nvPr>
        </p:nvSpPr>
        <p:spPr>
          <a:xfrm>
            <a:off x="304800" y="5135880"/>
            <a:ext cx="11582400" cy="807720"/>
          </a:xfrm>
        </p:spPr>
        <p:txBody>
          <a:bodyPr/>
          <a:lstStyle/>
          <a:p>
            <a:pPr marL="0" indent="0">
              <a:buNone/>
            </a:pPr>
            <a:r>
              <a:rPr lang="en-US" sz="2000" dirty="0"/>
              <a:t>Key Takeaways: At the time the Alert was issued, this represented all NERC-registered solar facilities and approximately 70% of the total ERCOT commercial operation solar capacity   </a:t>
            </a:r>
          </a:p>
        </p:txBody>
      </p:sp>
    </p:spTree>
    <p:extLst>
      <p:ext uri="{BB962C8B-B14F-4D97-AF65-F5344CB8AC3E}">
        <p14:creationId xmlns:p14="http://schemas.microsoft.com/office/powerpoint/2010/main" val="9553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IBR Fault Ride-Through Behavior</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graphicFrame>
        <p:nvGraphicFramePr>
          <p:cNvPr id="4" name="Table 5">
            <a:extLst>
              <a:ext uri="{FF2B5EF4-FFF2-40B4-BE49-F238E27FC236}">
                <a16:creationId xmlns:a16="http://schemas.microsoft.com/office/drawing/2014/main" id="{7ABC12C6-3A90-9DA0-EBAC-AA3C6E295A45}"/>
              </a:ext>
            </a:extLst>
          </p:cNvPr>
          <p:cNvGraphicFramePr>
            <a:graphicFrameLocks noGrp="1"/>
          </p:cNvGraphicFramePr>
          <p:nvPr>
            <p:extLst>
              <p:ext uri="{D42A27DB-BD31-4B8C-83A1-F6EECF244321}">
                <p14:modId xmlns:p14="http://schemas.microsoft.com/office/powerpoint/2010/main" val="2867113397"/>
              </p:ext>
            </p:extLst>
          </p:nvPr>
        </p:nvGraphicFramePr>
        <p:xfrm>
          <a:off x="115143" y="887995"/>
          <a:ext cx="6561882" cy="3806825"/>
        </p:xfrm>
        <a:graphic>
          <a:graphicData uri="http://schemas.openxmlformats.org/drawingml/2006/table">
            <a:tbl>
              <a:tblPr firstRow="1" bandRow="1">
                <a:tableStyleId>{5C22544A-7EE6-4342-B048-85BDC9FD1C3A}</a:tableStyleId>
              </a:tblPr>
              <a:tblGrid>
                <a:gridCol w="4047282">
                  <a:extLst>
                    <a:ext uri="{9D8B030D-6E8A-4147-A177-3AD203B41FA5}">
                      <a16:colId xmlns:a16="http://schemas.microsoft.com/office/drawing/2014/main" val="1880223489"/>
                    </a:ext>
                  </a:extLst>
                </a:gridCol>
                <a:gridCol w="1027240">
                  <a:extLst>
                    <a:ext uri="{9D8B030D-6E8A-4147-A177-3AD203B41FA5}">
                      <a16:colId xmlns:a16="http://schemas.microsoft.com/office/drawing/2014/main" val="1493384287"/>
                    </a:ext>
                  </a:extLst>
                </a:gridCol>
                <a:gridCol w="1487360">
                  <a:extLst>
                    <a:ext uri="{9D8B030D-6E8A-4147-A177-3AD203B41FA5}">
                      <a16:colId xmlns:a16="http://schemas.microsoft.com/office/drawing/2014/main" val="879454018"/>
                    </a:ext>
                  </a:extLst>
                </a:gridCol>
              </a:tblGrid>
              <a:tr h="370840">
                <a:tc>
                  <a:txBody>
                    <a:bodyPr/>
                    <a:lstStyle/>
                    <a:p>
                      <a:pPr algn="l" fontAlgn="b"/>
                      <a:r>
                        <a:rPr lang="en-US" sz="1800" b="1" u="none" strike="noStrike" dirty="0">
                          <a:solidFill>
                            <a:schemeClr val="tx1"/>
                          </a:solidFill>
                          <a:effectLst/>
                        </a:rPr>
                        <a:t>Fault ride-through behavior enabled at the facility</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 Facilities</a:t>
                      </a:r>
                      <a:endParaRPr lang="en-US" sz="18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solidFill>
                            <a:schemeClr val="tx1"/>
                          </a:solidFill>
                          <a:effectLst/>
                        </a:rPr>
                        <a:t>Sum of Nameplate MW</a:t>
                      </a:r>
                      <a:endParaRPr lang="en-US" sz="18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7636807"/>
                  </a:ext>
                </a:extLst>
              </a:tr>
              <a:tr h="370840">
                <a:tc>
                  <a:txBody>
                    <a:bodyPr/>
                    <a:lstStyle/>
                    <a:p>
                      <a:pPr algn="l" fontAlgn="b"/>
                      <a:r>
                        <a:rPr lang="en-US" sz="1800" b="0" u="none" strike="noStrike" dirty="0">
                          <a:effectLst/>
                        </a:rPr>
                        <a:t>Active and reactive current injection (active current priority at current limit)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2,126</a:t>
                      </a:r>
                    </a:p>
                  </a:txBody>
                  <a:tcPr marL="9525" marR="9525" marT="9525" marB="0" anchor="b"/>
                </a:tc>
                <a:extLst>
                  <a:ext uri="{0D108BD9-81ED-4DB2-BD59-A6C34878D82A}">
                    <a16:rowId xmlns:a16="http://schemas.microsoft.com/office/drawing/2014/main" val="1443006229"/>
                  </a:ext>
                </a:extLst>
              </a:tr>
              <a:tr h="370840">
                <a:tc>
                  <a:txBody>
                    <a:bodyPr/>
                    <a:lstStyle/>
                    <a:p>
                      <a:pPr algn="l" fontAlgn="b"/>
                      <a:r>
                        <a:rPr lang="en-US" sz="1800" b="0" u="none" strike="noStrike" dirty="0">
                          <a:solidFill>
                            <a:srgbClr val="00B050"/>
                          </a:solidFill>
                          <a:effectLst/>
                        </a:rPr>
                        <a:t>Active and reactive current injection (reactive current priority at current limit)</a:t>
                      </a:r>
                      <a:endParaRPr lang="en-US" sz="18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solidFill>
                            <a:srgbClr val="00B050"/>
                          </a:solidFill>
                          <a:effectLst/>
                        </a:rPr>
                        <a:t>32</a:t>
                      </a:r>
                      <a:endParaRPr lang="en-US" sz="18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B050"/>
                          </a:solidFill>
                          <a:effectLst/>
                          <a:latin typeface="Calibri" panose="020F0502020204030204" pitchFamily="34" charset="0"/>
                        </a:rPr>
                        <a:t>6,009</a:t>
                      </a:r>
                    </a:p>
                  </a:txBody>
                  <a:tcPr marL="9525" marR="9525" marT="9525" marB="0" anchor="b"/>
                </a:tc>
                <a:extLst>
                  <a:ext uri="{0D108BD9-81ED-4DB2-BD59-A6C34878D82A}">
                    <a16:rowId xmlns:a16="http://schemas.microsoft.com/office/drawing/2014/main" val="485279818"/>
                  </a:ext>
                </a:extLst>
              </a:tr>
              <a:tr h="370840">
                <a:tc>
                  <a:txBody>
                    <a:bodyPr/>
                    <a:lstStyle/>
                    <a:p>
                      <a:pPr algn="l" fontAlgn="b"/>
                      <a:r>
                        <a:rPr lang="en-US" sz="1800" b="0" u="none" strike="noStrike" dirty="0">
                          <a:solidFill>
                            <a:srgbClr val="FF0000"/>
                          </a:solidFill>
                          <a:effectLst/>
                        </a:rPr>
                        <a:t>Momentary cessation (no active or reactive current injection)</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solidFill>
                            <a:srgbClr val="FF0000"/>
                          </a:solidFill>
                          <a:effectLst/>
                        </a:rPr>
                        <a:t>5</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FF0000"/>
                          </a:solidFill>
                          <a:effectLst/>
                          <a:latin typeface="Calibri" panose="020F0502020204030204" pitchFamily="34" charset="0"/>
                        </a:rPr>
                        <a:t>705</a:t>
                      </a:r>
                    </a:p>
                  </a:txBody>
                  <a:tcPr marL="9525" marR="9525" marT="9525" marB="0" anchor="b"/>
                </a:tc>
                <a:extLst>
                  <a:ext uri="{0D108BD9-81ED-4DB2-BD59-A6C34878D82A}">
                    <a16:rowId xmlns:a16="http://schemas.microsoft.com/office/drawing/2014/main" val="3758032517"/>
                  </a:ext>
                </a:extLst>
              </a:tr>
              <a:tr h="370840">
                <a:tc>
                  <a:txBody>
                    <a:bodyPr/>
                    <a:lstStyle/>
                    <a:p>
                      <a:pPr algn="l" fontAlgn="b"/>
                      <a:r>
                        <a:rPr lang="en-US" sz="1800" b="0" u="none" strike="noStrike" dirty="0">
                          <a:solidFill>
                            <a:srgbClr val="FF0000"/>
                          </a:solidFill>
                          <a:effectLst/>
                        </a:rPr>
                        <a:t>Reactive current injection (no active current injection)</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solidFill>
                            <a:srgbClr val="FF0000"/>
                          </a:solidFill>
                          <a:effectLst/>
                        </a:rPr>
                        <a:t>5</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FF0000"/>
                          </a:solidFill>
                          <a:effectLst/>
                          <a:latin typeface="Calibri" panose="020F0502020204030204" pitchFamily="34" charset="0"/>
                        </a:rPr>
                        <a:t>1,085</a:t>
                      </a:r>
                    </a:p>
                  </a:txBody>
                  <a:tcPr marL="9525" marR="9525" marT="9525" marB="0" anchor="b"/>
                </a:tc>
                <a:extLst>
                  <a:ext uri="{0D108BD9-81ED-4DB2-BD59-A6C34878D82A}">
                    <a16:rowId xmlns:a16="http://schemas.microsoft.com/office/drawing/2014/main" val="510575769"/>
                  </a:ext>
                </a:extLst>
              </a:tr>
              <a:tr h="370840">
                <a:tc>
                  <a:txBody>
                    <a:bodyPr/>
                    <a:lstStyle/>
                    <a:p>
                      <a:pPr algn="l" fontAlgn="b"/>
                      <a:r>
                        <a:rPr lang="en-US" sz="1800" b="0" u="none" strike="noStrike" dirty="0">
                          <a:effectLst/>
                        </a:rPr>
                        <a:t>No response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779</a:t>
                      </a:r>
                    </a:p>
                  </a:txBody>
                  <a:tcPr marL="9525" marR="9525" marT="9525" marB="0" anchor="b"/>
                </a:tc>
                <a:extLst>
                  <a:ext uri="{0D108BD9-81ED-4DB2-BD59-A6C34878D82A}">
                    <a16:rowId xmlns:a16="http://schemas.microsoft.com/office/drawing/2014/main" val="3304892565"/>
                  </a:ext>
                </a:extLst>
              </a:tr>
              <a:tr h="370840">
                <a:tc>
                  <a:txBody>
                    <a:bodyPr/>
                    <a:lstStyle/>
                    <a:p>
                      <a:pPr algn="l" fontAlgn="b"/>
                      <a:r>
                        <a:rPr lang="en-US" sz="1800" b="0" u="none" strike="noStrike" dirty="0">
                          <a:effectLst/>
                        </a:rPr>
                        <a:t>Grand Total</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a:effectLst/>
                        </a:rPr>
                        <a:t>55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10,703</a:t>
                      </a:r>
                    </a:p>
                  </a:txBody>
                  <a:tcPr marL="9525" marR="9525" marT="9525" marB="0" anchor="b"/>
                </a:tc>
                <a:extLst>
                  <a:ext uri="{0D108BD9-81ED-4DB2-BD59-A6C34878D82A}">
                    <a16:rowId xmlns:a16="http://schemas.microsoft.com/office/drawing/2014/main" val="1100244493"/>
                  </a:ext>
                </a:extLst>
              </a:tr>
            </a:tbl>
          </a:graphicData>
        </a:graphic>
      </p:graphicFrame>
      <p:sp>
        <p:nvSpPr>
          <p:cNvPr id="3" name="Content Placeholder 2">
            <a:extLst>
              <a:ext uri="{FF2B5EF4-FFF2-40B4-BE49-F238E27FC236}">
                <a16:creationId xmlns:a16="http://schemas.microsoft.com/office/drawing/2014/main" id="{12866570-1F82-361E-37FA-03F00DA518A5}"/>
              </a:ext>
            </a:extLst>
          </p:cNvPr>
          <p:cNvSpPr>
            <a:spLocks noGrp="1"/>
          </p:cNvSpPr>
          <p:nvPr>
            <p:ph sz="half" idx="1"/>
          </p:nvPr>
        </p:nvSpPr>
        <p:spPr>
          <a:xfrm>
            <a:off x="228600" y="4966374"/>
            <a:ext cx="11582400" cy="1205826"/>
          </a:xfrm>
        </p:spPr>
        <p:txBody>
          <a:bodyPr/>
          <a:lstStyle/>
          <a:p>
            <a:pPr marL="0" indent="0">
              <a:buNone/>
            </a:pPr>
            <a:r>
              <a:rPr lang="en-US" sz="2000" dirty="0"/>
              <a:t>Key Takeaways: Momentary cessation is undesired (two plants affected during 2022 Odessa event).  Reducing active power to provide reactive also goes against the recent FERC order.  Reactive current priority at current limit is the desired response for low voltage conditions.</a:t>
            </a:r>
          </a:p>
        </p:txBody>
      </p:sp>
      <p:pic>
        <p:nvPicPr>
          <p:cNvPr id="7" name="Picture 6">
            <a:extLst>
              <a:ext uri="{FF2B5EF4-FFF2-40B4-BE49-F238E27FC236}">
                <a16:creationId xmlns:a16="http://schemas.microsoft.com/office/drawing/2014/main" id="{B9763C8D-4057-EF43-57E8-51C6C249AEF2}"/>
              </a:ext>
            </a:extLst>
          </p:cNvPr>
          <p:cNvPicPr>
            <a:picLocks noChangeAspect="1"/>
          </p:cNvPicPr>
          <p:nvPr/>
        </p:nvPicPr>
        <p:blipFill>
          <a:blip r:embed="rId2"/>
          <a:stretch>
            <a:fillRect/>
          </a:stretch>
        </p:blipFill>
        <p:spPr>
          <a:xfrm>
            <a:off x="6803587" y="887995"/>
            <a:ext cx="5083613" cy="4078379"/>
          </a:xfrm>
          <a:prstGeom prst="rect">
            <a:avLst/>
          </a:prstGeom>
        </p:spPr>
      </p:pic>
    </p:spTree>
    <p:extLst>
      <p:ext uri="{BB962C8B-B14F-4D97-AF65-F5344CB8AC3E}">
        <p14:creationId xmlns:p14="http://schemas.microsoft.com/office/powerpoint/2010/main" val="188377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PLL Loss of Sync and Phase Jump Protection</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dirty="0">
                <a:solidFill>
                  <a:srgbClr val="000000"/>
                </a:solidFill>
              </a:rPr>
              <a:t>[PUBLIC] NERC IBR Alert Summary</a:t>
            </a:r>
          </a:p>
        </p:txBody>
      </p:sp>
      <p:graphicFrame>
        <p:nvGraphicFramePr>
          <p:cNvPr id="4" name="Table 5">
            <a:extLst>
              <a:ext uri="{FF2B5EF4-FFF2-40B4-BE49-F238E27FC236}">
                <a16:creationId xmlns:a16="http://schemas.microsoft.com/office/drawing/2014/main" id="{ACEAC2C1-3EC8-41D2-5884-2945993EF211}"/>
              </a:ext>
            </a:extLst>
          </p:cNvPr>
          <p:cNvGraphicFramePr>
            <a:graphicFrameLocks noGrp="1"/>
          </p:cNvGraphicFramePr>
          <p:nvPr>
            <p:extLst>
              <p:ext uri="{D42A27DB-BD31-4B8C-83A1-F6EECF244321}">
                <p14:modId xmlns:p14="http://schemas.microsoft.com/office/powerpoint/2010/main" val="1308449147"/>
              </p:ext>
            </p:extLst>
          </p:nvPr>
        </p:nvGraphicFramePr>
        <p:xfrm>
          <a:off x="180975" y="934184"/>
          <a:ext cx="7315200" cy="332613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529420608"/>
                    </a:ext>
                  </a:extLst>
                </a:gridCol>
                <a:gridCol w="1752600">
                  <a:extLst>
                    <a:ext uri="{9D8B030D-6E8A-4147-A177-3AD203B41FA5}">
                      <a16:colId xmlns:a16="http://schemas.microsoft.com/office/drawing/2014/main" val="4213879997"/>
                    </a:ext>
                  </a:extLst>
                </a:gridCol>
                <a:gridCol w="1294965">
                  <a:extLst>
                    <a:ext uri="{9D8B030D-6E8A-4147-A177-3AD203B41FA5}">
                      <a16:colId xmlns:a16="http://schemas.microsoft.com/office/drawing/2014/main" val="1477871290"/>
                    </a:ext>
                  </a:extLst>
                </a:gridCol>
                <a:gridCol w="1295835">
                  <a:extLst>
                    <a:ext uri="{9D8B030D-6E8A-4147-A177-3AD203B41FA5}">
                      <a16:colId xmlns:a16="http://schemas.microsoft.com/office/drawing/2014/main" val="2222851708"/>
                    </a:ext>
                  </a:extLst>
                </a:gridCol>
              </a:tblGrid>
              <a:tr h="370840">
                <a:tc>
                  <a:txBody>
                    <a:bodyPr/>
                    <a:lstStyle/>
                    <a:p>
                      <a:pPr algn="l" fontAlgn="b"/>
                      <a:r>
                        <a:rPr lang="en-US" sz="1600" b="1" i="0" u="none" strike="noStrike" dirty="0">
                          <a:solidFill>
                            <a:schemeClr val="tx1"/>
                          </a:solidFill>
                          <a:effectLst/>
                          <a:latin typeface="+mn-lt"/>
                        </a:rPr>
                        <a:t>Do the inverters have phase lock loop loss of synchronization protection or phase jump protection (enabled or hard-coded)?</a:t>
                      </a:r>
                    </a:p>
                  </a:txBody>
                  <a:tcPr marL="9525" marR="9525" marT="9525" marB="0"/>
                </a:tc>
                <a:tc>
                  <a:txBody>
                    <a:bodyPr/>
                    <a:lstStyle/>
                    <a:p>
                      <a:pPr algn="ctr" fontAlgn="b"/>
                      <a:r>
                        <a:rPr lang="en-US" sz="1600" b="1" i="0" u="none" strike="noStrike" dirty="0">
                          <a:solidFill>
                            <a:schemeClr val="tx1"/>
                          </a:solidFill>
                          <a:effectLst/>
                          <a:latin typeface="+mn-lt"/>
                        </a:rPr>
                        <a:t>Phase Angle</a:t>
                      </a:r>
                    </a:p>
                  </a:txBody>
                  <a:tcPr marL="9525" marR="9525" marT="9525" marB="0"/>
                </a:tc>
                <a:tc>
                  <a:txBody>
                    <a:bodyPr/>
                    <a:lstStyle/>
                    <a:p>
                      <a:pPr algn="ctr" fontAlgn="b"/>
                      <a:r>
                        <a:rPr lang="en-US" sz="1600" b="1" u="none" strike="noStrike" dirty="0">
                          <a:solidFill>
                            <a:schemeClr val="tx1"/>
                          </a:solidFill>
                          <a:effectLst/>
                          <a:latin typeface="+mn-lt"/>
                        </a:rPr>
                        <a:t># Facilities</a:t>
                      </a:r>
                      <a:endParaRPr lang="en-US" sz="1600" b="1" i="0" u="none" strike="noStrike" dirty="0">
                        <a:solidFill>
                          <a:schemeClr val="tx1"/>
                        </a:solidFill>
                        <a:effectLst/>
                        <a:latin typeface="+mn-lt"/>
                      </a:endParaRPr>
                    </a:p>
                  </a:txBody>
                  <a:tcPr marL="9525" marR="9525" marT="9525" marB="0"/>
                </a:tc>
                <a:tc>
                  <a:txBody>
                    <a:bodyPr/>
                    <a:lstStyle/>
                    <a:p>
                      <a:pPr algn="ctr" fontAlgn="b"/>
                      <a:r>
                        <a:rPr lang="en-US" sz="1600" b="1" u="none" strike="noStrike" dirty="0">
                          <a:solidFill>
                            <a:schemeClr val="tx1"/>
                          </a:solidFill>
                          <a:effectLst/>
                          <a:latin typeface="+mn-lt"/>
                        </a:rPr>
                        <a:t>Sum of Nameplate MW</a:t>
                      </a:r>
                      <a:endParaRPr lang="en-US" sz="1600" b="1" i="0" u="none" strike="noStrike" dirty="0">
                        <a:solidFill>
                          <a:schemeClr val="tx1"/>
                        </a:solidFill>
                        <a:effectLst/>
                        <a:latin typeface="+mn-lt"/>
                      </a:endParaRPr>
                    </a:p>
                  </a:txBody>
                  <a:tcPr marL="9525" marR="9525" marT="9525" marB="0"/>
                </a:tc>
                <a:extLst>
                  <a:ext uri="{0D108BD9-81ED-4DB2-BD59-A6C34878D82A}">
                    <a16:rowId xmlns:a16="http://schemas.microsoft.com/office/drawing/2014/main" val="1858287384"/>
                  </a:ext>
                </a:extLst>
              </a:tr>
              <a:tr h="370840">
                <a:tc>
                  <a:txBody>
                    <a:bodyPr/>
                    <a:lstStyle/>
                    <a:p>
                      <a:pPr algn="l" fontAlgn="b"/>
                      <a:r>
                        <a:rPr lang="en-US" sz="1600" u="none" strike="noStrike" dirty="0">
                          <a:solidFill>
                            <a:srgbClr val="00B050"/>
                          </a:solidFill>
                          <a:effectLst/>
                          <a:latin typeface="+mn-lt"/>
                        </a:rPr>
                        <a:t>No</a:t>
                      </a:r>
                      <a:endParaRPr lang="en-US" sz="1600" b="1" i="0" u="none" strike="noStrike" dirty="0">
                        <a:solidFill>
                          <a:srgbClr val="00B050"/>
                        </a:solidFill>
                        <a:effectLst/>
                        <a:latin typeface="+mn-lt"/>
                      </a:endParaRPr>
                    </a:p>
                  </a:txBody>
                  <a:tcPr marL="9525" marR="9525" marT="9525" marB="0"/>
                </a:tc>
                <a:tc>
                  <a:txBody>
                    <a:bodyPr/>
                    <a:lstStyle/>
                    <a:p>
                      <a:pPr algn="ctr" fontAlgn="b"/>
                      <a:endParaRPr lang="en-US" sz="1600" b="0" i="0" u="none" strike="noStrike" dirty="0">
                        <a:solidFill>
                          <a:srgbClr val="00B050"/>
                        </a:solidFill>
                        <a:effectLst/>
                        <a:latin typeface="+mn-lt"/>
                      </a:endParaRPr>
                    </a:p>
                  </a:txBody>
                  <a:tcPr marL="9525" marR="9525" marT="9525" marB="0"/>
                </a:tc>
                <a:tc>
                  <a:txBody>
                    <a:bodyPr/>
                    <a:lstStyle/>
                    <a:p>
                      <a:pPr algn="ctr" fontAlgn="b"/>
                      <a:r>
                        <a:rPr lang="en-US" sz="1600" b="0" u="none" strike="noStrike" dirty="0">
                          <a:solidFill>
                            <a:srgbClr val="00B050"/>
                          </a:solidFill>
                          <a:effectLst/>
                          <a:latin typeface="+mn-lt"/>
                        </a:rPr>
                        <a:t>27</a:t>
                      </a:r>
                      <a:endParaRPr lang="en-US" sz="1600" b="0" i="0" u="none" strike="noStrike" dirty="0">
                        <a:solidFill>
                          <a:srgbClr val="00B050"/>
                        </a:solidFill>
                        <a:effectLst/>
                        <a:latin typeface="+mn-lt"/>
                      </a:endParaRPr>
                    </a:p>
                  </a:txBody>
                  <a:tcPr marL="9525" marR="9525" marT="9525" marB="0"/>
                </a:tc>
                <a:tc>
                  <a:txBody>
                    <a:bodyPr/>
                    <a:lstStyle/>
                    <a:p>
                      <a:pPr algn="ctr" fontAlgn="b"/>
                      <a:r>
                        <a:rPr lang="en-US" sz="1600" b="0" i="0" u="none" strike="noStrike" dirty="0">
                          <a:solidFill>
                            <a:srgbClr val="00B050"/>
                          </a:solidFill>
                          <a:effectLst/>
                          <a:latin typeface="+mn-lt"/>
                        </a:rPr>
                        <a:t>5,467</a:t>
                      </a:r>
                    </a:p>
                  </a:txBody>
                  <a:tcPr marL="9525" marR="9525" marT="9525" marB="0" anchor="b"/>
                </a:tc>
                <a:extLst>
                  <a:ext uri="{0D108BD9-81ED-4DB2-BD59-A6C34878D82A}">
                    <a16:rowId xmlns:a16="http://schemas.microsoft.com/office/drawing/2014/main" val="770244120"/>
                  </a:ext>
                </a:extLst>
              </a:tr>
              <a:tr h="370840">
                <a:tc>
                  <a:txBody>
                    <a:bodyPr/>
                    <a:lstStyle/>
                    <a:p>
                      <a:pPr algn="l" fontAlgn="b"/>
                      <a:r>
                        <a:rPr lang="en-US" sz="1600" u="none" strike="noStrike" dirty="0">
                          <a:effectLst/>
                          <a:latin typeface="+mn-lt"/>
                        </a:rPr>
                        <a:t>Yes</a:t>
                      </a:r>
                      <a:endParaRPr lang="en-US" sz="1600" b="1" i="0" u="none" strike="noStrike" dirty="0">
                        <a:solidFill>
                          <a:srgbClr val="000000"/>
                        </a:solidFill>
                        <a:effectLst/>
                        <a:latin typeface="+mn-lt"/>
                      </a:endParaRPr>
                    </a:p>
                  </a:txBody>
                  <a:tcPr marL="9525" marR="9525" marT="9525" marB="0"/>
                </a:tc>
                <a:tc>
                  <a:txBody>
                    <a:bodyPr/>
                    <a:lstStyle/>
                    <a:p>
                      <a:pPr algn="ctr" fontAlgn="b"/>
                      <a:r>
                        <a:rPr lang="en-US" sz="1600" b="0" i="0" u="none" strike="noStrike" dirty="0">
                          <a:solidFill>
                            <a:srgbClr val="00B050"/>
                          </a:solidFill>
                          <a:effectLst/>
                          <a:latin typeface="+mn-lt"/>
                        </a:rPr>
                        <a:t>KACO: 60-90 deg</a:t>
                      </a:r>
                    </a:p>
                    <a:p>
                      <a:pPr algn="ctr" fontAlgn="b"/>
                      <a:r>
                        <a:rPr lang="en-US" sz="1600" b="0" i="0" u="none" strike="noStrike" dirty="0">
                          <a:solidFill>
                            <a:srgbClr val="00B050"/>
                          </a:solidFill>
                          <a:effectLst/>
                          <a:latin typeface="+mn-lt"/>
                        </a:rPr>
                        <a:t>Power Electronics: 25-30 deg</a:t>
                      </a:r>
                    </a:p>
                    <a:p>
                      <a:pPr algn="ctr" fontAlgn="b"/>
                      <a:r>
                        <a:rPr lang="en-US" sz="1600" b="0" i="0" u="none" strike="noStrike" dirty="0">
                          <a:solidFill>
                            <a:srgbClr val="000000"/>
                          </a:solidFill>
                          <a:effectLst/>
                          <a:latin typeface="+mn-lt"/>
                        </a:rPr>
                        <a:t>TMEIC: </a:t>
                      </a:r>
                      <a:r>
                        <a:rPr lang="en-US" sz="1600" b="0" i="0" u="none" strike="noStrike" dirty="0">
                          <a:solidFill>
                            <a:srgbClr val="FF0000"/>
                          </a:solidFill>
                          <a:effectLst/>
                          <a:latin typeface="+mn-lt"/>
                        </a:rPr>
                        <a:t>15</a:t>
                      </a:r>
                      <a:r>
                        <a:rPr lang="en-US" sz="1600" b="0" i="0" u="none" strike="noStrike" dirty="0">
                          <a:solidFill>
                            <a:srgbClr val="000000"/>
                          </a:solidFill>
                          <a:effectLst/>
                          <a:latin typeface="+mn-lt"/>
                        </a:rPr>
                        <a:t>-35 deg</a:t>
                      </a:r>
                    </a:p>
                  </a:txBody>
                  <a:tcPr marL="9525" marR="9525" marT="9525" marB="0"/>
                </a:tc>
                <a:tc>
                  <a:txBody>
                    <a:bodyPr/>
                    <a:lstStyle/>
                    <a:p>
                      <a:pPr algn="ctr" fontAlgn="b"/>
                      <a:r>
                        <a:rPr lang="en-US" sz="1600" b="0" u="none" strike="noStrike" dirty="0">
                          <a:effectLst/>
                          <a:latin typeface="+mn-lt"/>
                        </a:rPr>
                        <a:t>25</a:t>
                      </a:r>
                      <a:endParaRPr lang="en-US" sz="1600" b="0" i="0" u="none" strike="noStrike" dirty="0">
                        <a:solidFill>
                          <a:srgbClr val="000000"/>
                        </a:solidFill>
                        <a:effectLst/>
                        <a:latin typeface="+mn-lt"/>
                      </a:endParaRPr>
                    </a:p>
                  </a:txBody>
                  <a:tcPr marL="9525" marR="9525" marT="9525" marB="0"/>
                </a:tc>
                <a:tc>
                  <a:txBody>
                    <a:bodyPr/>
                    <a:lstStyle/>
                    <a:p>
                      <a:pPr algn="ctr" fontAlgn="b"/>
                      <a:r>
                        <a:rPr lang="en-US" sz="1600" b="0" i="0" u="none" strike="noStrike" dirty="0">
                          <a:solidFill>
                            <a:srgbClr val="000000"/>
                          </a:solidFill>
                          <a:effectLst/>
                          <a:latin typeface="+mn-lt"/>
                        </a:rPr>
                        <a:t>4,548</a:t>
                      </a:r>
                    </a:p>
                  </a:txBody>
                  <a:tcPr marL="9525" marR="9525" marT="9525" marB="0" anchor="b"/>
                </a:tc>
                <a:extLst>
                  <a:ext uri="{0D108BD9-81ED-4DB2-BD59-A6C34878D82A}">
                    <a16:rowId xmlns:a16="http://schemas.microsoft.com/office/drawing/2014/main" val="279825799"/>
                  </a:ext>
                </a:extLst>
              </a:tr>
              <a:tr h="370840">
                <a:tc>
                  <a:txBody>
                    <a:bodyPr/>
                    <a:lstStyle/>
                    <a:p>
                      <a:pPr algn="l" fontAlgn="b"/>
                      <a:r>
                        <a:rPr lang="en-US" sz="1600" u="none" strike="noStrike" dirty="0">
                          <a:effectLst/>
                          <a:latin typeface="+mn-lt"/>
                        </a:rPr>
                        <a:t>No response</a:t>
                      </a:r>
                      <a:endParaRPr lang="en-US" sz="1600" b="1" i="0" u="none" strike="noStrike" dirty="0">
                        <a:solidFill>
                          <a:srgbClr val="000000"/>
                        </a:solidFill>
                        <a:effectLst/>
                        <a:latin typeface="+mn-lt"/>
                      </a:endParaRPr>
                    </a:p>
                  </a:txBody>
                  <a:tcPr marL="9525" marR="9525" marT="9525" marB="0"/>
                </a:tc>
                <a:tc>
                  <a:txBody>
                    <a:bodyPr/>
                    <a:lstStyle/>
                    <a:p>
                      <a:pPr algn="ctr" fontAlgn="b"/>
                      <a:endParaRPr lang="en-US" sz="1600" b="0" i="0" u="none" strike="noStrike" dirty="0">
                        <a:solidFill>
                          <a:srgbClr val="000000"/>
                        </a:solidFill>
                        <a:effectLst/>
                        <a:latin typeface="+mn-lt"/>
                      </a:endParaRPr>
                    </a:p>
                  </a:txBody>
                  <a:tcPr marL="9525" marR="9525" marT="9525" marB="0"/>
                </a:tc>
                <a:tc>
                  <a:txBody>
                    <a:bodyPr/>
                    <a:lstStyle/>
                    <a:p>
                      <a:pPr algn="ctr" fontAlgn="b"/>
                      <a:r>
                        <a:rPr lang="en-US" sz="1600" b="0" i="0" u="none" strike="noStrike" dirty="0">
                          <a:solidFill>
                            <a:srgbClr val="000000"/>
                          </a:solidFill>
                          <a:effectLst/>
                          <a:latin typeface="+mn-lt"/>
                        </a:rPr>
                        <a:t>3</a:t>
                      </a:r>
                    </a:p>
                  </a:txBody>
                  <a:tcPr marL="9525" marR="9525" marT="9525" marB="0"/>
                </a:tc>
                <a:tc>
                  <a:txBody>
                    <a:bodyPr/>
                    <a:lstStyle/>
                    <a:p>
                      <a:pPr algn="ctr" fontAlgn="b"/>
                      <a:r>
                        <a:rPr lang="en-US" sz="1600" b="0" i="0" u="none" strike="noStrike" dirty="0">
                          <a:solidFill>
                            <a:srgbClr val="000000"/>
                          </a:solidFill>
                          <a:effectLst/>
                          <a:latin typeface="+mn-lt"/>
                        </a:rPr>
                        <a:t>688</a:t>
                      </a:r>
                    </a:p>
                  </a:txBody>
                  <a:tcPr marL="9525" marR="9525" marT="9525" marB="0" anchor="b"/>
                </a:tc>
                <a:extLst>
                  <a:ext uri="{0D108BD9-81ED-4DB2-BD59-A6C34878D82A}">
                    <a16:rowId xmlns:a16="http://schemas.microsoft.com/office/drawing/2014/main" val="4262875257"/>
                  </a:ext>
                </a:extLst>
              </a:tr>
              <a:tr h="370840">
                <a:tc>
                  <a:txBody>
                    <a:bodyPr/>
                    <a:lstStyle/>
                    <a:p>
                      <a:pPr algn="l" fontAlgn="b"/>
                      <a:r>
                        <a:rPr lang="en-US" sz="1600" u="none" strike="noStrike" dirty="0">
                          <a:effectLst/>
                          <a:latin typeface="+mn-lt"/>
                        </a:rPr>
                        <a:t>Grand Total</a:t>
                      </a:r>
                      <a:endParaRPr lang="en-US" sz="1600" b="1" i="0" u="none" strike="noStrike" dirty="0">
                        <a:solidFill>
                          <a:srgbClr val="000000"/>
                        </a:solidFill>
                        <a:effectLst/>
                        <a:latin typeface="+mn-lt"/>
                      </a:endParaRPr>
                    </a:p>
                  </a:txBody>
                  <a:tcPr marL="9525" marR="9525" marT="9525" marB="0"/>
                </a:tc>
                <a:tc>
                  <a:txBody>
                    <a:bodyPr/>
                    <a:lstStyle/>
                    <a:p>
                      <a:pPr algn="ctr" fontAlgn="b"/>
                      <a:endParaRPr lang="en-US" sz="1600" b="0" i="0" u="none" strike="noStrike" dirty="0">
                        <a:solidFill>
                          <a:srgbClr val="000000"/>
                        </a:solidFill>
                        <a:effectLst/>
                        <a:latin typeface="+mn-lt"/>
                      </a:endParaRPr>
                    </a:p>
                  </a:txBody>
                  <a:tcPr marL="9525" marR="9525" marT="9525" marB="0"/>
                </a:tc>
                <a:tc>
                  <a:txBody>
                    <a:bodyPr/>
                    <a:lstStyle/>
                    <a:p>
                      <a:pPr algn="ctr" fontAlgn="b"/>
                      <a:r>
                        <a:rPr lang="en-US" sz="1600" b="0" u="none" strike="noStrike" dirty="0">
                          <a:effectLst/>
                          <a:latin typeface="+mn-lt"/>
                        </a:rPr>
                        <a:t>55</a:t>
                      </a:r>
                      <a:endParaRPr lang="en-US" sz="1600" b="0" i="0" u="none" strike="noStrike" dirty="0">
                        <a:solidFill>
                          <a:srgbClr val="000000"/>
                        </a:solidFill>
                        <a:effectLst/>
                        <a:latin typeface="+mn-lt"/>
                      </a:endParaRPr>
                    </a:p>
                  </a:txBody>
                  <a:tcPr marL="9525" marR="9525" marT="9525" marB="0"/>
                </a:tc>
                <a:tc>
                  <a:txBody>
                    <a:bodyPr/>
                    <a:lstStyle/>
                    <a:p>
                      <a:pPr algn="ctr" fontAlgn="b"/>
                      <a:r>
                        <a:rPr lang="en-US" sz="1600" b="0" i="0" u="none" strike="noStrike" dirty="0">
                          <a:solidFill>
                            <a:srgbClr val="000000"/>
                          </a:solidFill>
                          <a:effectLst/>
                          <a:latin typeface="+mn-lt"/>
                        </a:rPr>
                        <a:t>10,703</a:t>
                      </a:r>
                    </a:p>
                  </a:txBody>
                  <a:tcPr marL="9525" marR="9525" marT="9525" marB="0" anchor="b"/>
                </a:tc>
                <a:extLst>
                  <a:ext uri="{0D108BD9-81ED-4DB2-BD59-A6C34878D82A}">
                    <a16:rowId xmlns:a16="http://schemas.microsoft.com/office/drawing/2014/main" val="1717545621"/>
                  </a:ext>
                </a:extLst>
              </a:tr>
            </a:tbl>
          </a:graphicData>
        </a:graphic>
      </p:graphicFrame>
      <p:pic>
        <p:nvPicPr>
          <p:cNvPr id="7" name="Picture 6">
            <a:extLst>
              <a:ext uri="{FF2B5EF4-FFF2-40B4-BE49-F238E27FC236}">
                <a16:creationId xmlns:a16="http://schemas.microsoft.com/office/drawing/2014/main" id="{244BBB13-ED39-E902-FAB4-644582D77B3F}"/>
              </a:ext>
            </a:extLst>
          </p:cNvPr>
          <p:cNvPicPr>
            <a:picLocks noChangeAspect="1"/>
          </p:cNvPicPr>
          <p:nvPr/>
        </p:nvPicPr>
        <p:blipFill>
          <a:blip r:embed="rId2"/>
          <a:stretch>
            <a:fillRect/>
          </a:stretch>
        </p:blipFill>
        <p:spPr>
          <a:xfrm>
            <a:off x="8035684" y="3841406"/>
            <a:ext cx="4127741" cy="3016594"/>
          </a:xfrm>
          <a:prstGeom prst="rect">
            <a:avLst/>
          </a:prstGeom>
        </p:spPr>
      </p:pic>
      <p:sp>
        <p:nvSpPr>
          <p:cNvPr id="3" name="Content Placeholder 2">
            <a:extLst>
              <a:ext uri="{FF2B5EF4-FFF2-40B4-BE49-F238E27FC236}">
                <a16:creationId xmlns:a16="http://schemas.microsoft.com/office/drawing/2014/main" id="{D0154DD4-0EFD-DF82-7608-2D3E274933B7}"/>
              </a:ext>
            </a:extLst>
          </p:cNvPr>
          <p:cNvSpPr>
            <a:spLocks noGrp="1"/>
          </p:cNvSpPr>
          <p:nvPr>
            <p:ph sz="half" idx="1"/>
          </p:nvPr>
        </p:nvSpPr>
        <p:spPr>
          <a:xfrm>
            <a:off x="180975" y="4328169"/>
            <a:ext cx="7667625" cy="1652444"/>
          </a:xfrm>
        </p:spPr>
        <p:txBody>
          <a:bodyPr/>
          <a:lstStyle/>
          <a:p>
            <a:pPr marL="0" indent="0">
              <a:buNone/>
            </a:pPr>
            <a:r>
              <a:rPr lang="en-US" sz="2000" dirty="0"/>
              <a:t>Key Takeaways: It is preferred that phase-lock-loop or phase jump protection be disabled for BES-connected solar facilities (five plants affected during 2022 Odessa event). If this protection is required by the OEM, a minimum phase of 25 degrees is desired.</a:t>
            </a:r>
          </a:p>
        </p:txBody>
      </p:sp>
      <p:pic>
        <p:nvPicPr>
          <p:cNvPr id="6" name="Picture 5">
            <a:extLst>
              <a:ext uri="{FF2B5EF4-FFF2-40B4-BE49-F238E27FC236}">
                <a16:creationId xmlns:a16="http://schemas.microsoft.com/office/drawing/2014/main" id="{8424A4D0-5245-CE84-33CB-D1D8C191E2BA}"/>
              </a:ext>
            </a:extLst>
          </p:cNvPr>
          <p:cNvPicPr>
            <a:picLocks noChangeAspect="1"/>
          </p:cNvPicPr>
          <p:nvPr/>
        </p:nvPicPr>
        <p:blipFill>
          <a:blip r:embed="rId3"/>
          <a:stretch>
            <a:fillRect/>
          </a:stretch>
        </p:blipFill>
        <p:spPr>
          <a:xfrm>
            <a:off x="8035684" y="609600"/>
            <a:ext cx="4127741" cy="3231806"/>
          </a:xfrm>
          <a:prstGeom prst="rect">
            <a:avLst/>
          </a:prstGeom>
        </p:spPr>
      </p:pic>
    </p:spTree>
    <p:extLst>
      <p:ext uri="{BB962C8B-B14F-4D97-AF65-F5344CB8AC3E}">
        <p14:creationId xmlns:p14="http://schemas.microsoft.com/office/powerpoint/2010/main" val="157398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Instantaneous AC Overcurrent Protection</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graphicFrame>
        <p:nvGraphicFramePr>
          <p:cNvPr id="4" name="Table 5">
            <a:extLst>
              <a:ext uri="{FF2B5EF4-FFF2-40B4-BE49-F238E27FC236}">
                <a16:creationId xmlns:a16="http://schemas.microsoft.com/office/drawing/2014/main" id="{A5E57FCE-B002-F4EA-037E-BED20C4D1D67}"/>
              </a:ext>
            </a:extLst>
          </p:cNvPr>
          <p:cNvGraphicFramePr>
            <a:graphicFrameLocks noGrp="1"/>
          </p:cNvGraphicFramePr>
          <p:nvPr>
            <p:extLst>
              <p:ext uri="{D42A27DB-BD31-4B8C-83A1-F6EECF244321}">
                <p14:modId xmlns:p14="http://schemas.microsoft.com/office/powerpoint/2010/main" val="2987190307"/>
              </p:ext>
            </p:extLst>
          </p:nvPr>
        </p:nvGraphicFramePr>
        <p:xfrm>
          <a:off x="76200" y="1180782"/>
          <a:ext cx="7897658" cy="2315845"/>
        </p:xfrm>
        <a:graphic>
          <a:graphicData uri="http://schemas.openxmlformats.org/drawingml/2006/table">
            <a:tbl>
              <a:tblPr firstRow="1" bandRow="1">
                <a:tableStyleId>{5C22544A-7EE6-4342-B048-85BDC9FD1C3A}</a:tableStyleId>
              </a:tblPr>
              <a:tblGrid>
                <a:gridCol w="4831146">
                  <a:extLst>
                    <a:ext uri="{9D8B030D-6E8A-4147-A177-3AD203B41FA5}">
                      <a16:colId xmlns:a16="http://schemas.microsoft.com/office/drawing/2014/main" val="2022837078"/>
                    </a:ext>
                  </a:extLst>
                </a:gridCol>
                <a:gridCol w="1258689">
                  <a:extLst>
                    <a:ext uri="{9D8B030D-6E8A-4147-A177-3AD203B41FA5}">
                      <a16:colId xmlns:a16="http://schemas.microsoft.com/office/drawing/2014/main" val="772357625"/>
                    </a:ext>
                  </a:extLst>
                </a:gridCol>
                <a:gridCol w="1807823">
                  <a:extLst>
                    <a:ext uri="{9D8B030D-6E8A-4147-A177-3AD203B41FA5}">
                      <a16:colId xmlns:a16="http://schemas.microsoft.com/office/drawing/2014/main" val="52875023"/>
                    </a:ext>
                  </a:extLst>
                </a:gridCol>
              </a:tblGrid>
              <a:tr h="370840">
                <a:tc>
                  <a:txBody>
                    <a:bodyPr/>
                    <a:lstStyle/>
                    <a:p>
                      <a:pPr algn="l" fontAlgn="b"/>
                      <a:r>
                        <a:rPr lang="en-US" sz="1800" b="1" u="none" strike="noStrike" dirty="0">
                          <a:solidFill>
                            <a:schemeClr val="tx1"/>
                          </a:solidFill>
                          <a:effectLst/>
                          <a:latin typeface="+mn-lt"/>
                        </a:rPr>
                        <a:t>Do the inverters have instantaneous ac overcurrent protection settings (enabled or hard-coded)?</a:t>
                      </a:r>
                      <a:endParaRPr lang="en-US" sz="1800" b="1" i="0" u="none" strike="noStrike" dirty="0">
                        <a:solidFill>
                          <a:schemeClr val="tx1"/>
                        </a:solidFill>
                        <a:effectLst/>
                        <a:latin typeface="+mn-lt"/>
                      </a:endParaRPr>
                    </a:p>
                  </a:txBody>
                  <a:tcPr marL="9525" marR="9525" marT="9525" marB="0" anchor="b"/>
                </a:tc>
                <a:tc>
                  <a:txBody>
                    <a:bodyPr/>
                    <a:lstStyle/>
                    <a:p>
                      <a:pPr algn="ctr" fontAlgn="b"/>
                      <a:r>
                        <a:rPr lang="en-US" sz="1800" b="1" u="none" strike="noStrike" dirty="0">
                          <a:solidFill>
                            <a:schemeClr val="tx1"/>
                          </a:solidFill>
                          <a:effectLst/>
                          <a:latin typeface="+mn-lt"/>
                        </a:rPr>
                        <a:t># Facilities</a:t>
                      </a:r>
                      <a:endParaRPr lang="en-US" sz="1800" b="1" i="0" u="none" strike="noStrike" dirty="0">
                        <a:solidFill>
                          <a:schemeClr val="tx1"/>
                        </a:solidFill>
                        <a:effectLst/>
                        <a:latin typeface="+mn-lt"/>
                      </a:endParaRPr>
                    </a:p>
                  </a:txBody>
                  <a:tcPr marL="9525" marR="9525" marT="9525" marB="0" anchor="b"/>
                </a:tc>
                <a:tc>
                  <a:txBody>
                    <a:bodyPr/>
                    <a:lstStyle/>
                    <a:p>
                      <a:pPr algn="ctr" fontAlgn="b"/>
                      <a:r>
                        <a:rPr lang="en-US" sz="1800" b="1" u="none" strike="noStrike" dirty="0">
                          <a:solidFill>
                            <a:schemeClr val="tx1"/>
                          </a:solidFill>
                          <a:effectLst/>
                          <a:latin typeface="+mn-lt"/>
                        </a:rPr>
                        <a:t>Sum of Nameplate MW</a:t>
                      </a:r>
                      <a:endParaRPr lang="en-US" sz="1800" b="1"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914273563"/>
                  </a:ext>
                </a:extLst>
              </a:tr>
              <a:tr h="370840">
                <a:tc>
                  <a:txBody>
                    <a:bodyPr/>
                    <a:lstStyle/>
                    <a:p>
                      <a:pPr algn="l" fontAlgn="b"/>
                      <a:r>
                        <a:rPr lang="en-US" sz="1800" u="none" strike="noStrike" dirty="0">
                          <a:effectLst/>
                          <a:latin typeface="+mn-lt"/>
                        </a:rPr>
                        <a:t>No</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4</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908</a:t>
                      </a:r>
                    </a:p>
                  </a:txBody>
                  <a:tcPr marL="9525" marR="9525" marT="9525" marB="0" anchor="b"/>
                </a:tc>
                <a:extLst>
                  <a:ext uri="{0D108BD9-81ED-4DB2-BD59-A6C34878D82A}">
                    <a16:rowId xmlns:a16="http://schemas.microsoft.com/office/drawing/2014/main" val="608652670"/>
                  </a:ext>
                </a:extLst>
              </a:tr>
              <a:tr h="370840">
                <a:tc>
                  <a:txBody>
                    <a:bodyPr/>
                    <a:lstStyle/>
                    <a:p>
                      <a:pPr algn="l" fontAlgn="b"/>
                      <a:r>
                        <a:rPr lang="en-US" sz="1800" u="none" strike="noStrike" dirty="0">
                          <a:effectLst/>
                          <a:latin typeface="+mn-lt"/>
                        </a:rPr>
                        <a:t>Yes</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48</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9,107</a:t>
                      </a:r>
                    </a:p>
                  </a:txBody>
                  <a:tcPr marL="9525" marR="9525" marT="9525" marB="0" anchor="b"/>
                </a:tc>
                <a:extLst>
                  <a:ext uri="{0D108BD9-81ED-4DB2-BD59-A6C34878D82A}">
                    <a16:rowId xmlns:a16="http://schemas.microsoft.com/office/drawing/2014/main" val="4154489952"/>
                  </a:ext>
                </a:extLst>
              </a:tr>
              <a:tr h="370840">
                <a:tc>
                  <a:txBody>
                    <a:bodyPr/>
                    <a:lstStyle/>
                    <a:p>
                      <a:pPr algn="l" fontAlgn="b"/>
                      <a:r>
                        <a:rPr lang="en-US" sz="1800" u="none" strike="noStrike" dirty="0">
                          <a:effectLst/>
                          <a:latin typeface="+mn-lt"/>
                        </a:rPr>
                        <a:t>No response</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3</a:t>
                      </a:r>
                    </a:p>
                  </a:txBody>
                  <a:tcPr marL="9525" marR="9525" marT="9525" marB="0" anchor="b"/>
                </a:tc>
                <a:tc>
                  <a:txBody>
                    <a:bodyPr/>
                    <a:lstStyle/>
                    <a:p>
                      <a:pPr algn="ctr" fontAlgn="b"/>
                      <a:r>
                        <a:rPr lang="en-US" sz="1800" b="0" i="0" u="none" strike="noStrike" dirty="0">
                          <a:solidFill>
                            <a:srgbClr val="000000"/>
                          </a:solidFill>
                          <a:effectLst/>
                          <a:latin typeface="+mn-lt"/>
                        </a:rPr>
                        <a:t>688</a:t>
                      </a:r>
                    </a:p>
                  </a:txBody>
                  <a:tcPr marL="9525" marR="9525" marT="9525" marB="0" anchor="b"/>
                </a:tc>
                <a:extLst>
                  <a:ext uri="{0D108BD9-81ED-4DB2-BD59-A6C34878D82A}">
                    <a16:rowId xmlns:a16="http://schemas.microsoft.com/office/drawing/2014/main" val="3828417785"/>
                  </a:ext>
                </a:extLst>
              </a:tr>
              <a:tr h="370840">
                <a:tc>
                  <a:txBody>
                    <a:bodyPr/>
                    <a:lstStyle/>
                    <a:p>
                      <a:pPr algn="l" fontAlgn="b"/>
                      <a:r>
                        <a:rPr lang="en-US" sz="1800" u="none" strike="noStrike" dirty="0">
                          <a:effectLst/>
                          <a:latin typeface="+mn-lt"/>
                        </a:rPr>
                        <a:t>Grand Total</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55</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10,703</a:t>
                      </a:r>
                    </a:p>
                  </a:txBody>
                  <a:tcPr marL="9525" marR="9525" marT="9525" marB="0" anchor="b"/>
                </a:tc>
                <a:extLst>
                  <a:ext uri="{0D108BD9-81ED-4DB2-BD59-A6C34878D82A}">
                    <a16:rowId xmlns:a16="http://schemas.microsoft.com/office/drawing/2014/main" val="2967362198"/>
                  </a:ext>
                </a:extLst>
              </a:tr>
            </a:tbl>
          </a:graphicData>
        </a:graphic>
      </p:graphicFrame>
      <p:sp>
        <p:nvSpPr>
          <p:cNvPr id="3" name="Content Placeholder 2">
            <a:extLst>
              <a:ext uri="{FF2B5EF4-FFF2-40B4-BE49-F238E27FC236}">
                <a16:creationId xmlns:a16="http://schemas.microsoft.com/office/drawing/2014/main" id="{1F4D8418-CF5E-2457-B25F-147FA8228236}"/>
              </a:ext>
            </a:extLst>
          </p:cNvPr>
          <p:cNvSpPr>
            <a:spLocks noGrp="1"/>
          </p:cNvSpPr>
          <p:nvPr>
            <p:ph sz="half" idx="1"/>
          </p:nvPr>
        </p:nvSpPr>
        <p:spPr>
          <a:xfrm>
            <a:off x="228600" y="4255548"/>
            <a:ext cx="7543800" cy="1421670"/>
          </a:xfrm>
        </p:spPr>
        <p:txBody>
          <a:bodyPr/>
          <a:lstStyle/>
          <a:p>
            <a:pPr marL="0" indent="0">
              <a:buNone/>
            </a:pPr>
            <a:r>
              <a:rPr lang="en-US" sz="2000" dirty="0"/>
              <a:t>Key Takeaways: Instantaneous AC overcurrent tripping during disturbances such as Odessa is indicative of inverter control issues.</a:t>
            </a:r>
          </a:p>
        </p:txBody>
      </p:sp>
      <p:pic>
        <p:nvPicPr>
          <p:cNvPr id="6" name="Picture 5">
            <a:extLst>
              <a:ext uri="{FF2B5EF4-FFF2-40B4-BE49-F238E27FC236}">
                <a16:creationId xmlns:a16="http://schemas.microsoft.com/office/drawing/2014/main" id="{2AE67725-18AF-DFF2-30D2-90D9B92C839E}"/>
              </a:ext>
            </a:extLst>
          </p:cNvPr>
          <p:cNvPicPr>
            <a:picLocks noChangeAspect="1"/>
          </p:cNvPicPr>
          <p:nvPr/>
        </p:nvPicPr>
        <p:blipFill>
          <a:blip r:embed="rId2"/>
          <a:stretch>
            <a:fillRect/>
          </a:stretch>
        </p:blipFill>
        <p:spPr>
          <a:xfrm>
            <a:off x="8019939" y="1180782"/>
            <a:ext cx="4082667" cy="3315018"/>
          </a:xfrm>
          <a:prstGeom prst="rect">
            <a:avLst/>
          </a:prstGeom>
        </p:spPr>
      </p:pic>
    </p:spTree>
    <p:extLst>
      <p:ext uri="{BB962C8B-B14F-4D97-AF65-F5344CB8AC3E}">
        <p14:creationId xmlns:p14="http://schemas.microsoft.com/office/powerpoint/2010/main" val="204890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Power Plant Controller Tripping</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graphicFrame>
        <p:nvGraphicFramePr>
          <p:cNvPr id="4" name="Table 5">
            <a:extLst>
              <a:ext uri="{FF2B5EF4-FFF2-40B4-BE49-F238E27FC236}">
                <a16:creationId xmlns:a16="http://schemas.microsoft.com/office/drawing/2014/main" id="{9E39D062-2632-2910-046A-256A119FE5A2}"/>
              </a:ext>
            </a:extLst>
          </p:cNvPr>
          <p:cNvGraphicFramePr>
            <a:graphicFrameLocks noGrp="1"/>
          </p:cNvGraphicFramePr>
          <p:nvPr>
            <p:extLst>
              <p:ext uri="{D42A27DB-BD31-4B8C-83A1-F6EECF244321}">
                <p14:modId xmlns:p14="http://schemas.microsoft.com/office/powerpoint/2010/main" val="1350918265"/>
              </p:ext>
            </p:extLst>
          </p:nvPr>
        </p:nvGraphicFramePr>
        <p:xfrm>
          <a:off x="76199" y="1128077"/>
          <a:ext cx="7888671" cy="2315845"/>
        </p:xfrm>
        <a:graphic>
          <a:graphicData uri="http://schemas.openxmlformats.org/drawingml/2006/table">
            <a:tbl>
              <a:tblPr firstRow="1" bandRow="1">
                <a:tableStyleId>{5C22544A-7EE6-4342-B048-85BDC9FD1C3A}</a:tableStyleId>
              </a:tblPr>
              <a:tblGrid>
                <a:gridCol w="4825648">
                  <a:extLst>
                    <a:ext uri="{9D8B030D-6E8A-4147-A177-3AD203B41FA5}">
                      <a16:colId xmlns:a16="http://schemas.microsoft.com/office/drawing/2014/main" val="2022837078"/>
                    </a:ext>
                  </a:extLst>
                </a:gridCol>
                <a:gridCol w="1257257">
                  <a:extLst>
                    <a:ext uri="{9D8B030D-6E8A-4147-A177-3AD203B41FA5}">
                      <a16:colId xmlns:a16="http://schemas.microsoft.com/office/drawing/2014/main" val="772357625"/>
                    </a:ext>
                  </a:extLst>
                </a:gridCol>
                <a:gridCol w="1805766">
                  <a:extLst>
                    <a:ext uri="{9D8B030D-6E8A-4147-A177-3AD203B41FA5}">
                      <a16:colId xmlns:a16="http://schemas.microsoft.com/office/drawing/2014/main" val="52875023"/>
                    </a:ext>
                  </a:extLst>
                </a:gridCol>
              </a:tblGrid>
              <a:tr h="370840">
                <a:tc>
                  <a:txBody>
                    <a:bodyPr/>
                    <a:lstStyle/>
                    <a:p>
                      <a:pPr algn="l" fontAlgn="b"/>
                      <a:r>
                        <a:rPr lang="en-US" sz="1800" u="none" strike="noStrike" dirty="0">
                          <a:solidFill>
                            <a:schemeClr val="tx1"/>
                          </a:solidFill>
                          <a:effectLst/>
                          <a:latin typeface="+mn-lt"/>
                        </a:rPr>
                        <a:t>Does the power plant controller have protection settings enabled that can trip the entire facility or individual inverters? </a:t>
                      </a:r>
                      <a:endParaRPr lang="en-US" sz="1800" b="1" i="0" u="none" strike="noStrike" dirty="0">
                        <a:solidFill>
                          <a:schemeClr val="tx1"/>
                        </a:solidFill>
                        <a:effectLst/>
                        <a:latin typeface="+mn-lt"/>
                      </a:endParaRPr>
                    </a:p>
                  </a:txBody>
                  <a:tcPr marL="9525" marR="9525" marT="9525" marB="0" anchor="b"/>
                </a:tc>
                <a:tc>
                  <a:txBody>
                    <a:bodyPr/>
                    <a:lstStyle/>
                    <a:p>
                      <a:pPr algn="ctr" fontAlgn="b"/>
                      <a:r>
                        <a:rPr lang="en-US" sz="1800" u="none" strike="noStrike" dirty="0">
                          <a:solidFill>
                            <a:schemeClr val="tx1"/>
                          </a:solidFill>
                          <a:effectLst/>
                          <a:latin typeface="+mn-lt"/>
                        </a:rPr>
                        <a:t># Facilities</a:t>
                      </a:r>
                      <a:endParaRPr lang="en-US" sz="1800" b="1" i="0" u="none" strike="noStrike" dirty="0">
                        <a:solidFill>
                          <a:schemeClr val="tx1"/>
                        </a:solidFill>
                        <a:effectLst/>
                        <a:latin typeface="+mn-lt"/>
                      </a:endParaRPr>
                    </a:p>
                  </a:txBody>
                  <a:tcPr marL="9525" marR="9525" marT="9525" marB="0" anchor="b"/>
                </a:tc>
                <a:tc>
                  <a:txBody>
                    <a:bodyPr/>
                    <a:lstStyle/>
                    <a:p>
                      <a:pPr algn="ctr" fontAlgn="b"/>
                      <a:r>
                        <a:rPr lang="en-US" sz="1800" u="none" strike="noStrike" dirty="0">
                          <a:solidFill>
                            <a:schemeClr val="tx1"/>
                          </a:solidFill>
                          <a:effectLst/>
                          <a:latin typeface="+mn-lt"/>
                        </a:rPr>
                        <a:t>Sum of Nameplate MW</a:t>
                      </a:r>
                      <a:endParaRPr lang="en-US" sz="1800" b="1"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914273563"/>
                  </a:ext>
                </a:extLst>
              </a:tr>
              <a:tr h="370840">
                <a:tc>
                  <a:txBody>
                    <a:bodyPr/>
                    <a:lstStyle/>
                    <a:p>
                      <a:pPr algn="l" fontAlgn="b"/>
                      <a:r>
                        <a:rPr lang="en-US" sz="1800" u="none" strike="noStrike" dirty="0">
                          <a:effectLst/>
                          <a:latin typeface="+mn-lt"/>
                        </a:rPr>
                        <a:t>No</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30</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5,506</a:t>
                      </a:r>
                    </a:p>
                  </a:txBody>
                  <a:tcPr marL="9525" marR="9525" marT="9525" marB="0" anchor="b"/>
                </a:tc>
                <a:extLst>
                  <a:ext uri="{0D108BD9-81ED-4DB2-BD59-A6C34878D82A}">
                    <a16:rowId xmlns:a16="http://schemas.microsoft.com/office/drawing/2014/main" val="608652670"/>
                  </a:ext>
                </a:extLst>
              </a:tr>
              <a:tr h="370840">
                <a:tc>
                  <a:txBody>
                    <a:bodyPr/>
                    <a:lstStyle/>
                    <a:p>
                      <a:pPr algn="l" fontAlgn="b"/>
                      <a:r>
                        <a:rPr lang="en-US" sz="1800" u="none" strike="noStrike" dirty="0">
                          <a:solidFill>
                            <a:srgbClr val="FF0000"/>
                          </a:solidFill>
                          <a:effectLst/>
                          <a:latin typeface="+mn-lt"/>
                        </a:rPr>
                        <a:t>Yes</a:t>
                      </a:r>
                      <a:endParaRPr lang="en-US" sz="1800" b="0" i="0" u="none" strike="noStrike" dirty="0">
                        <a:solidFill>
                          <a:srgbClr val="FF0000"/>
                        </a:solidFill>
                        <a:effectLst/>
                        <a:latin typeface="+mn-lt"/>
                      </a:endParaRPr>
                    </a:p>
                  </a:txBody>
                  <a:tcPr marL="9525" marR="9525" marT="9525" marB="0" anchor="b"/>
                </a:tc>
                <a:tc>
                  <a:txBody>
                    <a:bodyPr/>
                    <a:lstStyle/>
                    <a:p>
                      <a:pPr algn="ctr" fontAlgn="b"/>
                      <a:r>
                        <a:rPr lang="en-US" sz="1800" u="none" strike="noStrike" dirty="0">
                          <a:solidFill>
                            <a:srgbClr val="FF0000"/>
                          </a:solidFill>
                          <a:effectLst/>
                          <a:latin typeface="+mn-lt"/>
                        </a:rPr>
                        <a:t>21</a:t>
                      </a:r>
                      <a:endParaRPr lang="en-US" sz="1800" b="0" i="0" u="none" strike="noStrike" dirty="0">
                        <a:solidFill>
                          <a:srgbClr val="FF0000"/>
                        </a:solidFill>
                        <a:effectLst/>
                        <a:latin typeface="+mn-lt"/>
                      </a:endParaRPr>
                    </a:p>
                  </a:txBody>
                  <a:tcPr marL="9525" marR="9525" marT="9525" marB="0" anchor="b"/>
                </a:tc>
                <a:tc>
                  <a:txBody>
                    <a:bodyPr/>
                    <a:lstStyle/>
                    <a:p>
                      <a:pPr algn="ctr" fontAlgn="b"/>
                      <a:r>
                        <a:rPr lang="en-US" sz="1800" b="0" i="0" u="none" strike="noStrike" dirty="0">
                          <a:solidFill>
                            <a:srgbClr val="FF0000"/>
                          </a:solidFill>
                          <a:effectLst/>
                          <a:latin typeface="+mn-lt"/>
                        </a:rPr>
                        <a:t>4,252</a:t>
                      </a:r>
                    </a:p>
                  </a:txBody>
                  <a:tcPr marL="9525" marR="9525" marT="9525" marB="0" anchor="b"/>
                </a:tc>
                <a:extLst>
                  <a:ext uri="{0D108BD9-81ED-4DB2-BD59-A6C34878D82A}">
                    <a16:rowId xmlns:a16="http://schemas.microsoft.com/office/drawing/2014/main" val="4154489952"/>
                  </a:ext>
                </a:extLst>
              </a:tr>
              <a:tr h="370840">
                <a:tc>
                  <a:txBody>
                    <a:bodyPr/>
                    <a:lstStyle/>
                    <a:p>
                      <a:pPr algn="l" fontAlgn="b"/>
                      <a:r>
                        <a:rPr lang="en-US" sz="1800" u="none" strike="noStrike" dirty="0">
                          <a:effectLst/>
                          <a:latin typeface="+mn-lt"/>
                        </a:rPr>
                        <a:t>No response</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4</a:t>
                      </a:r>
                    </a:p>
                  </a:txBody>
                  <a:tcPr marL="9525" marR="9525" marT="9525" marB="0" anchor="b"/>
                </a:tc>
                <a:tc>
                  <a:txBody>
                    <a:bodyPr/>
                    <a:lstStyle/>
                    <a:p>
                      <a:pPr algn="ctr" fontAlgn="b"/>
                      <a:r>
                        <a:rPr lang="en-US" sz="1800" b="0" i="0" u="none" strike="noStrike" dirty="0">
                          <a:solidFill>
                            <a:srgbClr val="000000"/>
                          </a:solidFill>
                          <a:effectLst/>
                          <a:latin typeface="+mn-lt"/>
                        </a:rPr>
                        <a:t>945</a:t>
                      </a:r>
                    </a:p>
                  </a:txBody>
                  <a:tcPr marL="9525" marR="9525" marT="9525" marB="0" anchor="b"/>
                </a:tc>
                <a:extLst>
                  <a:ext uri="{0D108BD9-81ED-4DB2-BD59-A6C34878D82A}">
                    <a16:rowId xmlns:a16="http://schemas.microsoft.com/office/drawing/2014/main" val="3828417785"/>
                  </a:ext>
                </a:extLst>
              </a:tr>
              <a:tr h="370840">
                <a:tc>
                  <a:txBody>
                    <a:bodyPr/>
                    <a:lstStyle/>
                    <a:p>
                      <a:pPr algn="l" fontAlgn="b"/>
                      <a:r>
                        <a:rPr lang="en-US" sz="1800" u="none" strike="noStrike">
                          <a:effectLst/>
                          <a:latin typeface="+mn-lt"/>
                        </a:rPr>
                        <a:t>Grand Total</a:t>
                      </a:r>
                      <a:endParaRPr lang="en-US" sz="1800" b="1" i="0" u="none" strike="noStrike">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55</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10,703</a:t>
                      </a:r>
                    </a:p>
                  </a:txBody>
                  <a:tcPr marL="9525" marR="9525" marT="9525" marB="0" anchor="b"/>
                </a:tc>
                <a:extLst>
                  <a:ext uri="{0D108BD9-81ED-4DB2-BD59-A6C34878D82A}">
                    <a16:rowId xmlns:a16="http://schemas.microsoft.com/office/drawing/2014/main" val="2967362198"/>
                  </a:ext>
                </a:extLst>
              </a:tr>
            </a:tbl>
          </a:graphicData>
        </a:graphic>
      </p:graphicFrame>
      <p:sp>
        <p:nvSpPr>
          <p:cNvPr id="3" name="Content Placeholder 2">
            <a:extLst>
              <a:ext uri="{FF2B5EF4-FFF2-40B4-BE49-F238E27FC236}">
                <a16:creationId xmlns:a16="http://schemas.microsoft.com/office/drawing/2014/main" id="{23919296-EA80-62E3-061A-24D75242FB24}"/>
              </a:ext>
            </a:extLst>
          </p:cNvPr>
          <p:cNvSpPr>
            <a:spLocks noGrp="1"/>
          </p:cNvSpPr>
          <p:nvPr>
            <p:ph sz="half" idx="1"/>
          </p:nvPr>
        </p:nvSpPr>
        <p:spPr>
          <a:xfrm>
            <a:off x="248635" y="3810000"/>
            <a:ext cx="7543800" cy="1964696"/>
          </a:xfrm>
        </p:spPr>
        <p:txBody>
          <a:bodyPr/>
          <a:lstStyle/>
          <a:p>
            <a:pPr marL="0" indent="0">
              <a:buNone/>
            </a:pPr>
            <a:r>
              <a:rPr lang="en-US" sz="2000" dirty="0"/>
              <a:t>Key Takeaways: Power plant control protections settings are often not documented in models. Plant-level controller interactions can inhibit or delay recovery from an event (two plants affected during 2022 Odessa disturbance). Plant-level control parameters should be optimized to support the grid without triggering inverter protection</a:t>
            </a:r>
          </a:p>
        </p:txBody>
      </p:sp>
      <p:pic>
        <p:nvPicPr>
          <p:cNvPr id="6" name="Picture 5">
            <a:extLst>
              <a:ext uri="{FF2B5EF4-FFF2-40B4-BE49-F238E27FC236}">
                <a16:creationId xmlns:a16="http://schemas.microsoft.com/office/drawing/2014/main" id="{F4E3D64C-219A-F15C-FF33-CE931E8B82B5}"/>
              </a:ext>
            </a:extLst>
          </p:cNvPr>
          <p:cNvPicPr>
            <a:picLocks noChangeAspect="1"/>
          </p:cNvPicPr>
          <p:nvPr/>
        </p:nvPicPr>
        <p:blipFill>
          <a:blip r:embed="rId2"/>
          <a:stretch>
            <a:fillRect/>
          </a:stretch>
        </p:blipFill>
        <p:spPr>
          <a:xfrm>
            <a:off x="7988722" y="1128077"/>
            <a:ext cx="4130322" cy="3350471"/>
          </a:xfrm>
          <a:prstGeom prst="rect">
            <a:avLst/>
          </a:prstGeom>
        </p:spPr>
      </p:pic>
    </p:spTree>
    <p:extLst>
      <p:ext uri="{BB962C8B-B14F-4D97-AF65-F5344CB8AC3E}">
        <p14:creationId xmlns:p14="http://schemas.microsoft.com/office/powerpoint/2010/main" val="610126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Inverter Manufacturer Event History</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a:solidFill>
                  <a:srgbClr val="000000"/>
                </a:solidFill>
              </a:rPr>
              <a:t>[PUBLIC] NERC IBR Alert Summary</a:t>
            </a:r>
            <a:endParaRPr lang="en-US" dirty="0">
              <a:solidFill>
                <a:srgbClr val="000000"/>
              </a:solidFill>
            </a:endParaRPr>
          </a:p>
        </p:txBody>
      </p:sp>
      <p:graphicFrame>
        <p:nvGraphicFramePr>
          <p:cNvPr id="4" name="Table 5">
            <a:extLst>
              <a:ext uri="{FF2B5EF4-FFF2-40B4-BE49-F238E27FC236}">
                <a16:creationId xmlns:a16="http://schemas.microsoft.com/office/drawing/2014/main" id="{9E39D062-2632-2910-046A-256A119FE5A2}"/>
              </a:ext>
            </a:extLst>
          </p:cNvPr>
          <p:cNvGraphicFramePr>
            <a:graphicFrameLocks noGrp="1"/>
          </p:cNvGraphicFramePr>
          <p:nvPr>
            <p:extLst>
              <p:ext uri="{D42A27DB-BD31-4B8C-83A1-F6EECF244321}">
                <p14:modId xmlns:p14="http://schemas.microsoft.com/office/powerpoint/2010/main" val="3073483638"/>
              </p:ext>
            </p:extLst>
          </p:nvPr>
        </p:nvGraphicFramePr>
        <p:xfrm>
          <a:off x="210037" y="838200"/>
          <a:ext cx="11506200" cy="3606165"/>
        </p:xfrm>
        <a:graphic>
          <a:graphicData uri="http://schemas.openxmlformats.org/drawingml/2006/table">
            <a:tbl>
              <a:tblPr firstRow="1" bandRow="1">
                <a:tableStyleId>{5C22544A-7EE6-4342-B048-85BDC9FD1C3A}</a:tableStyleId>
              </a:tblPr>
              <a:tblGrid>
                <a:gridCol w="7038558">
                  <a:extLst>
                    <a:ext uri="{9D8B030D-6E8A-4147-A177-3AD203B41FA5}">
                      <a16:colId xmlns:a16="http://schemas.microsoft.com/office/drawing/2014/main" val="2022837078"/>
                    </a:ext>
                  </a:extLst>
                </a:gridCol>
                <a:gridCol w="1833801">
                  <a:extLst>
                    <a:ext uri="{9D8B030D-6E8A-4147-A177-3AD203B41FA5}">
                      <a16:colId xmlns:a16="http://schemas.microsoft.com/office/drawing/2014/main" val="772357625"/>
                    </a:ext>
                  </a:extLst>
                </a:gridCol>
                <a:gridCol w="2633841">
                  <a:extLst>
                    <a:ext uri="{9D8B030D-6E8A-4147-A177-3AD203B41FA5}">
                      <a16:colId xmlns:a16="http://schemas.microsoft.com/office/drawing/2014/main" val="52875023"/>
                    </a:ext>
                  </a:extLst>
                </a:gridCol>
              </a:tblGrid>
              <a:tr h="370840">
                <a:tc>
                  <a:txBody>
                    <a:bodyPr/>
                    <a:lstStyle/>
                    <a:p>
                      <a:pPr algn="l" fontAlgn="b"/>
                      <a:r>
                        <a:rPr lang="en-US" sz="1800" u="none" strike="noStrike" dirty="0">
                          <a:solidFill>
                            <a:schemeClr val="tx1"/>
                          </a:solidFill>
                          <a:effectLst/>
                          <a:latin typeface="+mn-lt"/>
                        </a:rPr>
                        <a:t>Has the inverter manufacturer(s) experienced instances of inadvertent tripping at other facilities due to instantaneous voltage protection, instantaneous frequency protection, instantaneous ac overcurrent, or dc protection for the specific inverter make, model, and firmware used at your facility?</a:t>
                      </a:r>
                      <a:endParaRPr lang="en-US" sz="1800" b="1" i="0" u="none" strike="noStrike" dirty="0">
                        <a:solidFill>
                          <a:schemeClr val="tx1"/>
                        </a:solidFill>
                        <a:effectLst/>
                        <a:latin typeface="+mn-lt"/>
                      </a:endParaRPr>
                    </a:p>
                  </a:txBody>
                  <a:tcPr marL="9525" marR="9525" marT="9525" marB="0" anchor="b"/>
                </a:tc>
                <a:tc>
                  <a:txBody>
                    <a:bodyPr/>
                    <a:lstStyle/>
                    <a:p>
                      <a:pPr algn="ctr" fontAlgn="b"/>
                      <a:r>
                        <a:rPr lang="en-US" sz="1800" u="none" strike="noStrike" dirty="0">
                          <a:solidFill>
                            <a:schemeClr val="tx1"/>
                          </a:solidFill>
                          <a:effectLst/>
                          <a:latin typeface="+mn-lt"/>
                        </a:rPr>
                        <a:t># Facilities</a:t>
                      </a:r>
                      <a:endParaRPr lang="en-US" sz="1800" b="1" i="0" u="none" strike="noStrike" dirty="0">
                        <a:solidFill>
                          <a:schemeClr val="tx1"/>
                        </a:solidFill>
                        <a:effectLst/>
                        <a:latin typeface="+mn-lt"/>
                      </a:endParaRPr>
                    </a:p>
                  </a:txBody>
                  <a:tcPr marL="9525" marR="9525" marT="9525" marB="0" anchor="b"/>
                </a:tc>
                <a:tc>
                  <a:txBody>
                    <a:bodyPr/>
                    <a:lstStyle/>
                    <a:p>
                      <a:pPr algn="ctr" fontAlgn="b"/>
                      <a:r>
                        <a:rPr lang="en-US" sz="1800" u="none" strike="noStrike" dirty="0">
                          <a:solidFill>
                            <a:schemeClr val="tx1"/>
                          </a:solidFill>
                          <a:effectLst/>
                          <a:latin typeface="+mn-lt"/>
                        </a:rPr>
                        <a:t>Sum of Nameplate MW</a:t>
                      </a:r>
                      <a:endParaRPr lang="en-US" sz="1800" b="1"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914273563"/>
                  </a:ext>
                </a:extLst>
              </a:tr>
              <a:tr h="370840">
                <a:tc>
                  <a:txBody>
                    <a:bodyPr/>
                    <a:lstStyle/>
                    <a:p>
                      <a:pPr algn="l" fontAlgn="b"/>
                      <a:r>
                        <a:rPr lang="en-US" sz="1800" u="none" strike="noStrike" dirty="0">
                          <a:effectLst/>
                          <a:latin typeface="+mn-lt"/>
                        </a:rPr>
                        <a:t>No/No response</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40</a:t>
                      </a:r>
                    </a:p>
                  </a:txBody>
                  <a:tcPr marL="9525" marR="9525" marT="9525" marB="0" anchor="b"/>
                </a:tc>
                <a:tc>
                  <a:txBody>
                    <a:bodyPr/>
                    <a:lstStyle/>
                    <a:p>
                      <a:pPr algn="ctr" fontAlgn="b"/>
                      <a:r>
                        <a:rPr lang="en-US" sz="1800" b="0" i="0" u="none" strike="noStrike" dirty="0">
                          <a:solidFill>
                            <a:srgbClr val="000000"/>
                          </a:solidFill>
                          <a:effectLst/>
                          <a:latin typeface="+mn-lt"/>
                        </a:rPr>
                        <a:t>7,788</a:t>
                      </a:r>
                    </a:p>
                  </a:txBody>
                  <a:tcPr marL="9525" marR="9525" marT="9525" marB="0" anchor="b"/>
                </a:tc>
                <a:extLst>
                  <a:ext uri="{0D108BD9-81ED-4DB2-BD59-A6C34878D82A}">
                    <a16:rowId xmlns:a16="http://schemas.microsoft.com/office/drawing/2014/main" val="1024412382"/>
                  </a:ext>
                </a:extLst>
              </a:tr>
              <a:tr h="370840">
                <a:tc>
                  <a:txBody>
                    <a:bodyPr/>
                    <a:lstStyle/>
                    <a:p>
                      <a:pPr lvl="1" algn="l" fontAlgn="b"/>
                      <a:r>
                        <a:rPr lang="en-US" sz="1800" b="0" i="0" u="none" strike="noStrike" dirty="0">
                          <a:solidFill>
                            <a:srgbClr val="FF0000"/>
                          </a:solidFill>
                          <a:effectLst/>
                          <a:latin typeface="+mn-lt"/>
                        </a:rPr>
                        <a:t>KACO</a:t>
                      </a:r>
                    </a:p>
                  </a:txBody>
                  <a:tcPr marL="9525" marR="9525" marT="9525" marB="0" anchor="b"/>
                </a:tc>
                <a:tc>
                  <a:txBody>
                    <a:bodyPr/>
                    <a:lstStyle/>
                    <a:p>
                      <a:pPr algn="ctr" fontAlgn="b"/>
                      <a:r>
                        <a:rPr lang="en-US" sz="1800" b="0" i="0" u="none" strike="noStrike" dirty="0">
                          <a:solidFill>
                            <a:srgbClr val="FF0000"/>
                          </a:solidFill>
                          <a:effectLst/>
                          <a:latin typeface="+mn-lt"/>
                        </a:rPr>
                        <a:t>7</a:t>
                      </a:r>
                    </a:p>
                  </a:txBody>
                  <a:tcPr marL="9525" marR="9525" marT="9525" marB="0" anchor="b"/>
                </a:tc>
                <a:tc>
                  <a:txBody>
                    <a:bodyPr/>
                    <a:lstStyle/>
                    <a:p>
                      <a:pPr algn="ctr" fontAlgn="b"/>
                      <a:r>
                        <a:rPr lang="en-US" sz="1800" b="0" i="0" u="none" strike="noStrike" dirty="0">
                          <a:solidFill>
                            <a:srgbClr val="FF0000"/>
                          </a:solidFill>
                          <a:effectLst/>
                          <a:latin typeface="+mn-lt"/>
                        </a:rPr>
                        <a:t>820</a:t>
                      </a:r>
                    </a:p>
                  </a:txBody>
                  <a:tcPr marL="9525" marR="9525" marT="9525" marB="0" anchor="b"/>
                </a:tc>
                <a:extLst>
                  <a:ext uri="{0D108BD9-81ED-4DB2-BD59-A6C34878D82A}">
                    <a16:rowId xmlns:a16="http://schemas.microsoft.com/office/drawing/2014/main" val="608652670"/>
                  </a:ext>
                </a:extLst>
              </a:tr>
              <a:tr h="370840">
                <a:tc>
                  <a:txBody>
                    <a:bodyPr/>
                    <a:lstStyle/>
                    <a:p>
                      <a:pPr lvl="1" algn="l" fontAlgn="b"/>
                      <a:r>
                        <a:rPr lang="en-US" sz="1800" b="0" i="0" u="none" strike="noStrike" dirty="0">
                          <a:solidFill>
                            <a:srgbClr val="FF0000"/>
                          </a:solidFill>
                          <a:effectLst/>
                          <a:latin typeface="+mn-lt"/>
                        </a:rPr>
                        <a:t>TMEIC</a:t>
                      </a:r>
                    </a:p>
                  </a:txBody>
                  <a:tcPr marL="9525" marR="9525" marT="9525" marB="0" anchor="b"/>
                </a:tc>
                <a:tc>
                  <a:txBody>
                    <a:bodyPr/>
                    <a:lstStyle/>
                    <a:p>
                      <a:pPr algn="ctr" fontAlgn="b"/>
                      <a:r>
                        <a:rPr lang="en-US" sz="1800" b="0" i="0" u="none" strike="noStrike" dirty="0">
                          <a:solidFill>
                            <a:srgbClr val="FF0000"/>
                          </a:solidFill>
                          <a:effectLst/>
                          <a:latin typeface="+mn-lt"/>
                        </a:rPr>
                        <a:t>5</a:t>
                      </a:r>
                    </a:p>
                  </a:txBody>
                  <a:tcPr marL="9525" marR="9525" marT="9525" marB="0" anchor="b"/>
                </a:tc>
                <a:tc>
                  <a:txBody>
                    <a:bodyPr/>
                    <a:lstStyle/>
                    <a:p>
                      <a:pPr algn="ctr" fontAlgn="b"/>
                      <a:r>
                        <a:rPr lang="en-US" sz="1800" b="0" i="0" u="none" strike="noStrike" dirty="0">
                          <a:solidFill>
                            <a:srgbClr val="FF0000"/>
                          </a:solidFill>
                          <a:effectLst/>
                          <a:latin typeface="+mn-lt"/>
                        </a:rPr>
                        <a:t>1,419</a:t>
                      </a:r>
                    </a:p>
                  </a:txBody>
                  <a:tcPr marL="9525" marR="9525" marT="9525" marB="0" anchor="b"/>
                </a:tc>
                <a:extLst>
                  <a:ext uri="{0D108BD9-81ED-4DB2-BD59-A6C34878D82A}">
                    <a16:rowId xmlns:a16="http://schemas.microsoft.com/office/drawing/2014/main" val="4258741737"/>
                  </a:ext>
                </a:extLst>
              </a:tr>
              <a:tr h="370840">
                <a:tc>
                  <a:txBody>
                    <a:bodyPr/>
                    <a:lstStyle/>
                    <a:p>
                      <a:pPr lvl="1" algn="l" fontAlgn="b"/>
                      <a:r>
                        <a:rPr lang="en-US" sz="1800" b="0" i="0" u="none" strike="noStrike" dirty="0">
                          <a:solidFill>
                            <a:srgbClr val="FF0000"/>
                          </a:solidFill>
                          <a:effectLst/>
                          <a:latin typeface="+mn-lt"/>
                        </a:rPr>
                        <a:t>Power Electronics</a:t>
                      </a:r>
                    </a:p>
                  </a:txBody>
                  <a:tcPr marL="9525" marR="9525" marT="9525" marB="0" anchor="b"/>
                </a:tc>
                <a:tc>
                  <a:txBody>
                    <a:bodyPr/>
                    <a:lstStyle/>
                    <a:p>
                      <a:pPr algn="ctr" fontAlgn="b"/>
                      <a:r>
                        <a:rPr lang="en-US" sz="1800" b="0" i="0" u="none" strike="noStrike" dirty="0">
                          <a:solidFill>
                            <a:srgbClr val="FF0000"/>
                          </a:solidFill>
                          <a:effectLst/>
                          <a:latin typeface="+mn-lt"/>
                        </a:rPr>
                        <a:t>9</a:t>
                      </a:r>
                    </a:p>
                  </a:txBody>
                  <a:tcPr marL="9525" marR="9525" marT="9525" marB="0" anchor="b"/>
                </a:tc>
                <a:tc>
                  <a:txBody>
                    <a:bodyPr/>
                    <a:lstStyle/>
                    <a:p>
                      <a:pPr algn="ctr" fontAlgn="b"/>
                      <a:r>
                        <a:rPr lang="en-US" sz="1800" b="0" i="0" u="none" strike="noStrike" dirty="0">
                          <a:solidFill>
                            <a:srgbClr val="FF0000"/>
                          </a:solidFill>
                          <a:effectLst/>
                          <a:latin typeface="+mn-lt"/>
                        </a:rPr>
                        <a:t>1,719</a:t>
                      </a:r>
                    </a:p>
                  </a:txBody>
                  <a:tcPr marL="9525" marR="9525" marT="9525" marB="0" anchor="b"/>
                </a:tc>
                <a:extLst>
                  <a:ext uri="{0D108BD9-81ED-4DB2-BD59-A6C34878D82A}">
                    <a16:rowId xmlns:a16="http://schemas.microsoft.com/office/drawing/2014/main" val="3604551849"/>
                  </a:ext>
                </a:extLst>
              </a:tr>
              <a:tr h="370840">
                <a:tc>
                  <a:txBody>
                    <a:bodyPr/>
                    <a:lstStyle/>
                    <a:p>
                      <a:pPr algn="l" fontAlgn="b"/>
                      <a:r>
                        <a:rPr lang="en-US" sz="1800" u="none" strike="noStrike" dirty="0">
                          <a:solidFill>
                            <a:schemeClr val="tx1"/>
                          </a:solidFill>
                          <a:effectLst/>
                          <a:latin typeface="+mn-lt"/>
                        </a:rPr>
                        <a:t>Yes</a:t>
                      </a:r>
                      <a:endParaRPr lang="en-US" sz="1800" b="0" i="0" u="none" strike="noStrike" dirty="0">
                        <a:solidFill>
                          <a:schemeClr val="tx1"/>
                        </a:solidFill>
                        <a:effectLst/>
                        <a:latin typeface="+mn-lt"/>
                      </a:endParaRPr>
                    </a:p>
                  </a:txBody>
                  <a:tcPr marL="9525" marR="9525" marT="9525" marB="0" anchor="b"/>
                </a:tc>
                <a:tc>
                  <a:txBody>
                    <a:bodyPr/>
                    <a:lstStyle/>
                    <a:p>
                      <a:pPr algn="ctr" fontAlgn="b"/>
                      <a:r>
                        <a:rPr lang="en-US" sz="1800" b="0" i="0" u="none" strike="noStrike" dirty="0">
                          <a:solidFill>
                            <a:schemeClr val="tx1"/>
                          </a:solidFill>
                          <a:effectLst/>
                          <a:latin typeface="+mn-lt"/>
                        </a:rPr>
                        <a:t>15</a:t>
                      </a:r>
                    </a:p>
                  </a:txBody>
                  <a:tcPr marL="9525" marR="9525" marT="9525" marB="0" anchor="b"/>
                </a:tc>
                <a:tc>
                  <a:txBody>
                    <a:bodyPr/>
                    <a:lstStyle/>
                    <a:p>
                      <a:pPr algn="ctr" fontAlgn="b"/>
                      <a:r>
                        <a:rPr lang="en-US" sz="1800" b="0" i="0" u="none" strike="noStrike" dirty="0">
                          <a:solidFill>
                            <a:schemeClr val="tx1"/>
                          </a:solidFill>
                          <a:effectLst/>
                          <a:latin typeface="+mn-lt"/>
                        </a:rPr>
                        <a:t>2,915</a:t>
                      </a:r>
                    </a:p>
                  </a:txBody>
                  <a:tcPr marL="9525" marR="9525" marT="9525" marB="0" anchor="b"/>
                </a:tc>
                <a:extLst>
                  <a:ext uri="{0D108BD9-81ED-4DB2-BD59-A6C34878D82A}">
                    <a16:rowId xmlns:a16="http://schemas.microsoft.com/office/drawing/2014/main" val="4154489952"/>
                  </a:ext>
                </a:extLst>
              </a:tr>
              <a:tr h="370840">
                <a:tc>
                  <a:txBody>
                    <a:bodyPr/>
                    <a:lstStyle/>
                    <a:p>
                      <a:pPr algn="l" fontAlgn="b"/>
                      <a:r>
                        <a:rPr lang="en-US" sz="1800" u="none" strike="noStrike">
                          <a:effectLst/>
                          <a:latin typeface="+mn-lt"/>
                        </a:rPr>
                        <a:t>Grand Total</a:t>
                      </a:r>
                      <a:endParaRPr lang="en-US" sz="1800" b="1" i="0" u="none" strike="noStrike">
                        <a:solidFill>
                          <a:srgbClr val="000000"/>
                        </a:solidFill>
                        <a:effectLst/>
                        <a:latin typeface="+mn-lt"/>
                      </a:endParaRPr>
                    </a:p>
                  </a:txBody>
                  <a:tcPr marL="9525" marR="9525" marT="9525" marB="0" anchor="b"/>
                </a:tc>
                <a:tc>
                  <a:txBody>
                    <a:bodyPr/>
                    <a:lstStyle/>
                    <a:p>
                      <a:pPr algn="ctr" fontAlgn="b"/>
                      <a:r>
                        <a:rPr lang="en-US" sz="1800" u="none" strike="noStrike" dirty="0">
                          <a:effectLst/>
                          <a:latin typeface="+mn-lt"/>
                        </a:rPr>
                        <a:t>55</a:t>
                      </a:r>
                      <a:endParaRPr lang="en-US" sz="1800" b="1" i="0" u="none" strike="noStrike" dirty="0">
                        <a:solidFill>
                          <a:srgbClr val="000000"/>
                        </a:solidFill>
                        <a:effectLst/>
                        <a:latin typeface="+mn-lt"/>
                      </a:endParaRPr>
                    </a:p>
                  </a:txBody>
                  <a:tcPr marL="9525" marR="9525" marT="9525" marB="0" anchor="b"/>
                </a:tc>
                <a:tc>
                  <a:txBody>
                    <a:bodyPr/>
                    <a:lstStyle/>
                    <a:p>
                      <a:pPr algn="ctr" fontAlgn="b"/>
                      <a:r>
                        <a:rPr lang="en-US" sz="1800" b="0" i="0" u="none" strike="noStrike" dirty="0">
                          <a:solidFill>
                            <a:srgbClr val="000000"/>
                          </a:solidFill>
                          <a:effectLst/>
                          <a:latin typeface="+mn-lt"/>
                        </a:rPr>
                        <a:t>10,703</a:t>
                      </a:r>
                    </a:p>
                  </a:txBody>
                  <a:tcPr marL="9525" marR="9525" marT="9525" marB="0" anchor="b"/>
                </a:tc>
                <a:extLst>
                  <a:ext uri="{0D108BD9-81ED-4DB2-BD59-A6C34878D82A}">
                    <a16:rowId xmlns:a16="http://schemas.microsoft.com/office/drawing/2014/main" val="2967362198"/>
                  </a:ext>
                </a:extLst>
              </a:tr>
            </a:tbl>
          </a:graphicData>
        </a:graphic>
      </p:graphicFrame>
      <p:sp>
        <p:nvSpPr>
          <p:cNvPr id="3" name="Content Placeholder 2">
            <a:extLst>
              <a:ext uri="{FF2B5EF4-FFF2-40B4-BE49-F238E27FC236}">
                <a16:creationId xmlns:a16="http://schemas.microsoft.com/office/drawing/2014/main" id="{23919296-EA80-62E3-061A-24D75242FB24}"/>
              </a:ext>
            </a:extLst>
          </p:cNvPr>
          <p:cNvSpPr>
            <a:spLocks noGrp="1"/>
          </p:cNvSpPr>
          <p:nvPr>
            <p:ph sz="half" idx="1"/>
          </p:nvPr>
        </p:nvSpPr>
        <p:spPr>
          <a:xfrm>
            <a:off x="210037" y="4520565"/>
            <a:ext cx="11336695" cy="1346835"/>
          </a:xfrm>
        </p:spPr>
        <p:txBody>
          <a:bodyPr/>
          <a:lstStyle/>
          <a:p>
            <a:pPr marL="0" indent="0">
              <a:buNone/>
            </a:pPr>
            <a:r>
              <a:rPr lang="en-US" sz="2000" dirty="0"/>
              <a:t>Key Takeaways: Manufacturer’s highlighted were involved in both Odessa events.  The “No” response indicates a potential </a:t>
            </a:r>
            <a:r>
              <a:rPr lang="en-US" sz="2000"/>
              <a:t>communication issue </a:t>
            </a:r>
            <a:r>
              <a:rPr lang="en-US" sz="2000" dirty="0"/>
              <a:t>between the facility owners and the OEMs, and a possible outreach opportunity between NERC, Regional Entities, and facility owners.</a:t>
            </a:r>
          </a:p>
        </p:txBody>
      </p:sp>
    </p:spTree>
    <p:extLst>
      <p:ext uri="{BB962C8B-B14F-4D97-AF65-F5344CB8AC3E}">
        <p14:creationId xmlns:p14="http://schemas.microsoft.com/office/powerpoint/2010/main" val="103420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CFB-29BF-D0A9-F702-3EA4F9C59D2F}"/>
              </a:ext>
            </a:extLst>
          </p:cNvPr>
          <p:cNvSpPr>
            <a:spLocks noGrp="1"/>
          </p:cNvSpPr>
          <p:nvPr>
            <p:ph type="title"/>
          </p:nvPr>
        </p:nvSpPr>
        <p:spPr/>
        <p:txBody>
          <a:bodyPr/>
          <a:lstStyle/>
          <a:p>
            <a:r>
              <a:rPr lang="en-US" dirty="0"/>
              <a:t>Frequency/Voltage Settings vs Inverter Capability</a:t>
            </a:r>
          </a:p>
        </p:txBody>
      </p:sp>
      <p:sp>
        <p:nvSpPr>
          <p:cNvPr id="5" name="Footer Placeholder 4">
            <a:extLst>
              <a:ext uri="{FF2B5EF4-FFF2-40B4-BE49-F238E27FC236}">
                <a16:creationId xmlns:a16="http://schemas.microsoft.com/office/drawing/2014/main" id="{2ABEF5C4-E87D-F7B3-C59D-4E008AAEEB74}"/>
              </a:ext>
            </a:extLst>
          </p:cNvPr>
          <p:cNvSpPr>
            <a:spLocks noGrp="1"/>
          </p:cNvSpPr>
          <p:nvPr>
            <p:ph type="ftr" sz="quarter" idx="10"/>
          </p:nvPr>
        </p:nvSpPr>
        <p:spPr/>
        <p:txBody>
          <a:bodyPr/>
          <a:lstStyle/>
          <a:p>
            <a:pPr algn="ctr">
              <a:defRPr/>
            </a:pPr>
            <a:r>
              <a:rPr lang="en-US" dirty="0">
                <a:solidFill>
                  <a:srgbClr val="000000"/>
                </a:solidFill>
              </a:rPr>
              <a:t>[PUBLIC] NERC IBR Alert Summary</a:t>
            </a:r>
          </a:p>
        </p:txBody>
      </p:sp>
      <p:sp>
        <p:nvSpPr>
          <p:cNvPr id="6" name="Content Placeholder 2">
            <a:extLst>
              <a:ext uri="{FF2B5EF4-FFF2-40B4-BE49-F238E27FC236}">
                <a16:creationId xmlns:a16="http://schemas.microsoft.com/office/drawing/2014/main" id="{7FAA7545-56C1-9E63-F294-F03A14F1786A}"/>
              </a:ext>
            </a:extLst>
          </p:cNvPr>
          <p:cNvSpPr>
            <a:spLocks noGrp="1"/>
          </p:cNvSpPr>
          <p:nvPr>
            <p:ph sz="half" idx="1"/>
          </p:nvPr>
        </p:nvSpPr>
        <p:spPr>
          <a:xfrm>
            <a:off x="1143000" y="795337"/>
            <a:ext cx="10210800" cy="533400"/>
          </a:xfrm>
        </p:spPr>
        <p:txBody>
          <a:bodyPr/>
          <a:lstStyle/>
          <a:p>
            <a:pPr marL="0" indent="0">
              <a:buNone/>
            </a:pPr>
            <a:r>
              <a:rPr lang="en-US" dirty="0"/>
              <a:t>Is the setting based on the maximum capability of the inverter?</a:t>
            </a:r>
          </a:p>
        </p:txBody>
      </p:sp>
      <p:graphicFrame>
        <p:nvGraphicFramePr>
          <p:cNvPr id="7" name="Table 7">
            <a:extLst>
              <a:ext uri="{FF2B5EF4-FFF2-40B4-BE49-F238E27FC236}">
                <a16:creationId xmlns:a16="http://schemas.microsoft.com/office/drawing/2014/main" id="{ADBD23C4-7D7A-F41A-508D-9F41AC2616CA}"/>
              </a:ext>
            </a:extLst>
          </p:cNvPr>
          <p:cNvGraphicFramePr>
            <a:graphicFrameLocks noGrp="1"/>
          </p:cNvGraphicFramePr>
          <p:nvPr>
            <p:extLst>
              <p:ext uri="{D42A27DB-BD31-4B8C-83A1-F6EECF244321}">
                <p14:modId xmlns:p14="http://schemas.microsoft.com/office/powerpoint/2010/main" val="2304819639"/>
              </p:ext>
            </p:extLst>
          </p:nvPr>
        </p:nvGraphicFramePr>
        <p:xfrm>
          <a:off x="457197" y="1228621"/>
          <a:ext cx="11277605" cy="351853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54584055"/>
                    </a:ext>
                  </a:extLst>
                </a:gridCol>
                <a:gridCol w="685800">
                  <a:extLst>
                    <a:ext uri="{9D8B030D-6E8A-4147-A177-3AD203B41FA5}">
                      <a16:colId xmlns:a16="http://schemas.microsoft.com/office/drawing/2014/main" val="829836451"/>
                    </a:ext>
                  </a:extLst>
                </a:gridCol>
                <a:gridCol w="697525">
                  <a:extLst>
                    <a:ext uri="{9D8B030D-6E8A-4147-A177-3AD203B41FA5}">
                      <a16:colId xmlns:a16="http://schemas.microsoft.com/office/drawing/2014/main" val="1193115821"/>
                    </a:ext>
                  </a:extLst>
                </a:gridCol>
                <a:gridCol w="867508">
                  <a:extLst>
                    <a:ext uri="{9D8B030D-6E8A-4147-A177-3AD203B41FA5}">
                      <a16:colId xmlns:a16="http://schemas.microsoft.com/office/drawing/2014/main" val="191690348"/>
                    </a:ext>
                  </a:extLst>
                </a:gridCol>
                <a:gridCol w="867508">
                  <a:extLst>
                    <a:ext uri="{9D8B030D-6E8A-4147-A177-3AD203B41FA5}">
                      <a16:colId xmlns:a16="http://schemas.microsoft.com/office/drawing/2014/main" val="3796412174"/>
                    </a:ext>
                  </a:extLst>
                </a:gridCol>
                <a:gridCol w="867508">
                  <a:extLst>
                    <a:ext uri="{9D8B030D-6E8A-4147-A177-3AD203B41FA5}">
                      <a16:colId xmlns:a16="http://schemas.microsoft.com/office/drawing/2014/main" val="239936974"/>
                    </a:ext>
                  </a:extLst>
                </a:gridCol>
                <a:gridCol w="867508">
                  <a:extLst>
                    <a:ext uri="{9D8B030D-6E8A-4147-A177-3AD203B41FA5}">
                      <a16:colId xmlns:a16="http://schemas.microsoft.com/office/drawing/2014/main" val="1339598932"/>
                    </a:ext>
                  </a:extLst>
                </a:gridCol>
                <a:gridCol w="867508">
                  <a:extLst>
                    <a:ext uri="{9D8B030D-6E8A-4147-A177-3AD203B41FA5}">
                      <a16:colId xmlns:a16="http://schemas.microsoft.com/office/drawing/2014/main" val="1115102168"/>
                    </a:ext>
                  </a:extLst>
                </a:gridCol>
                <a:gridCol w="867508">
                  <a:extLst>
                    <a:ext uri="{9D8B030D-6E8A-4147-A177-3AD203B41FA5}">
                      <a16:colId xmlns:a16="http://schemas.microsoft.com/office/drawing/2014/main" val="1323398173"/>
                    </a:ext>
                  </a:extLst>
                </a:gridCol>
                <a:gridCol w="867508">
                  <a:extLst>
                    <a:ext uri="{9D8B030D-6E8A-4147-A177-3AD203B41FA5}">
                      <a16:colId xmlns:a16="http://schemas.microsoft.com/office/drawing/2014/main" val="4292673484"/>
                    </a:ext>
                  </a:extLst>
                </a:gridCol>
                <a:gridCol w="867508">
                  <a:extLst>
                    <a:ext uri="{9D8B030D-6E8A-4147-A177-3AD203B41FA5}">
                      <a16:colId xmlns:a16="http://schemas.microsoft.com/office/drawing/2014/main" val="3450918831"/>
                    </a:ext>
                  </a:extLst>
                </a:gridCol>
                <a:gridCol w="867508">
                  <a:extLst>
                    <a:ext uri="{9D8B030D-6E8A-4147-A177-3AD203B41FA5}">
                      <a16:colId xmlns:a16="http://schemas.microsoft.com/office/drawing/2014/main" val="590211340"/>
                    </a:ext>
                  </a:extLst>
                </a:gridCol>
                <a:gridCol w="867508">
                  <a:extLst>
                    <a:ext uri="{9D8B030D-6E8A-4147-A177-3AD203B41FA5}">
                      <a16:colId xmlns:a16="http://schemas.microsoft.com/office/drawing/2014/main" val="1062959657"/>
                    </a:ext>
                  </a:extLst>
                </a:gridCol>
              </a:tblGrid>
              <a:tr h="215631">
                <a:tc rowSpan="2">
                  <a:txBody>
                    <a:bodyPr/>
                    <a:lstStyle/>
                    <a:p>
                      <a:pPr algn="l" fontAlgn="b"/>
                      <a:r>
                        <a:rPr lang="en-US" sz="1600" b="1" i="0" u="none" strike="noStrike" dirty="0">
                          <a:solidFill>
                            <a:srgbClr val="000000"/>
                          </a:solidFill>
                          <a:effectLst/>
                          <a:latin typeface="Calibri" panose="020F0502020204030204" pitchFamily="34" charset="0"/>
                        </a:rPr>
                        <a:t>Manufacturer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sz="1600" b="1" i="0" u="none" strike="noStrike" dirty="0">
                          <a:solidFill>
                            <a:srgbClr val="000000"/>
                          </a:solidFill>
                          <a:effectLst/>
                          <a:latin typeface="Calibri" panose="020F0502020204030204" pitchFamily="34" charset="0"/>
                        </a:rPr>
                        <a:t>HVRT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fontAlgn="ct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6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en-US" sz="1600" b="1" i="0" u="none" strike="noStrike" dirty="0">
                          <a:solidFill>
                            <a:srgbClr val="000000"/>
                          </a:solidFill>
                          <a:effectLst/>
                          <a:latin typeface="Calibri" panose="020F0502020204030204" pitchFamily="34" charset="0"/>
                        </a:rPr>
                        <a:t>LVRT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fontAlgn="ct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6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en-US" sz="1600" b="1" i="0" u="none" strike="noStrike" dirty="0">
                          <a:solidFill>
                            <a:srgbClr val="000000"/>
                          </a:solidFill>
                          <a:effectLst/>
                          <a:latin typeface="Calibri" panose="020F0502020204030204" pitchFamily="34" charset="0"/>
                        </a:rPr>
                        <a:t>HFRT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fontAlgn="ct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6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en-US" sz="1600" b="1" i="0" u="none" strike="noStrike" dirty="0">
                          <a:solidFill>
                            <a:srgbClr val="000000"/>
                          </a:solidFill>
                          <a:effectLst/>
                          <a:latin typeface="Calibri" panose="020F0502020204030204" pitchFamily="34" charset="0"/>
                        </a:rPr>
                        <a:t>LFRT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fontAlgn="ct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24439320"/>
                  </a:ext>
                </a:extLst>
              </a:tr>
              <a:tr h="215631">
                <a:tc vMerge="1">
                  <a:txBody>
                    <a:bodyPr/>
                    <a:lstStyle/>
                    <a:p>
                      <a:pPr algn="l" fontAlgn="b"/>
                      <a:r>
                        <a:rPr lang="en-US" sz="1600" b="1" i="0" u="none" strike="noStrike" dirty="0">
                          <a:solidFill>
                            <a:srgbClr val="000000"/>
                          </a:solidFill>
                          <a:effectLst/>
                          <a:latin typeface="Calibri" panose="020F0502020204030204" pitchFamily="34" charset="0"/>
                        </a:rPr>
                        <a:t>Manufacturer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Calibri" panose="020F0502020204030204" pitchFamily="34" charset="0"/>
                        </a:rPr>
                        <a:t>No</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Pct % Yes</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Calibri" panose="020F0502020204030204" pitchFamily="34" charset="0"/>
                        </a:rPr>
                        <a:t>No</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Pct</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Calibri" panose="020F0502020204030204" pitchFamily="34" charset="0"/>
                        </a:rPr>
                        <a:t>No</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Pct</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Calibri" panose="020F0502020204030204" pitchFamily="34" charset="0"/>
                        </a:rPr>
                        <a:t>No</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Pct</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628008"/>
                  </a:ext>
                </a:extLst>
              </a:tr>
              <a:tr h="361644">
                <a:tc>
                  <a:txBody>
                    <a:bodyPr/>
                    <a:lstStyle/>
                    <a:p>
                      <a:pPr algn="l" fontAlgn="b"/>
                      <a:r>
                        <a:rPr lang="en-US" sz="1600" b="0" i="0" u="none" strike="noStrike" dirty="0">
                          <a:solidFill>
                            <a:srgbClr val="000000"/>
                          </a:solidFill>
                          <a:effectLst/>
                          <a:latin typeface="Calibri" panose="020F0502020204030204" pitchFamily="34" charset="0"/>
                        </a:rPr>
                        <a:t>General Electric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00B05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FF0000"/>
                          </a:solidFill>
                          <a:effectLst/>
                          <a:latin typeface="Calibri" panose="020F0502020204030204" pitchFamily="34" charset="0"/>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000000"/>
                          </a:solidFill>
                          <a:effectLst/>
                          <a:latin typeface="Calibri" panose="020F0502020204030204" pitchFamily="34" charset="0"/>
                        </a:rPr>
                        <a:t>100%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00B05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FF0000"/>
                          </a:solidFill>
                          <a:effectLst/>
                          <a:latin typeface="Calibri" panose="020F0502020204030204" pitchFamily="34" charset="0"/>
                        </a:rPr>
                        <a:t>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000000"/>
                          </a:solidFill>
                          <a:effectLst/>
                          <a:latin typeface="Calibri" panose="020F0502020204030204" pitchFamily="34" charset="0"/>
                        </a:rPr>
                        <a:t>80%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00B05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FF0000"/>
                          </a:solidFill>
                          <a:effectLst/>
                          <a:latin typeface="Calibri" panose="020F0502020204030204" pitchFamily="34" charset="0"/>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a:solidFill>
                            <a:srgbClr val="000000"/>
                          </a:solidFill>
                          <a:effectLst/>
                          <a:latin typeface="Calibri" panose="020F0502020204030204" pitchFamily="34" charset="0"/>
                        </a:rPr>
                        <a:t>100%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00B05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FF0000"/>
                          </a:solidFill>
                          <a:effectLst/>
                          <a:latin typeface="Calibri" panose="020F0502020204030204" pitchFamily="34" charset="0"/>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000000"/>
                          </a:solidFill>
                          <a:effectLst/>
                          <a:latin typeface="Calibri" panose="020F0502020204030204" pitchFamily="34" charset="0"/>
                        </a:rPr>
                        <a:t>100%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53882777"/>
                  </a:ext>
                </a:extLst>
              </a:tr>
              <a:tr h="215631">
                <a:tc>
                  <a:txBody>
                    <a:bodyPr/>
                    <a:lstStyle/>
                    <a:p>
                      <a:pPr algn="l" fontAlgn="b"/>
                      <a:r>
                        <a:rPr lang="en-US" sz="1600" b="0" i="0" u="none" strike="noStrike" dirty="0">
                          <a:solidFill>
                            <a:srgbClr val="000000"/>
                          </a:solidFill>
                          <a:effectLst/>
                          <a:latin typeface="Calibri" panose="020F0502020204030204" pitchFamily="34" charset="0"/>
                        </a:rPr>
                        <a:t>KACO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7</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61%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13</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41%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11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11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27%</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7651656"/>
                  </a:ext>
                </a:extLst>
              </a:tr>
              <a:tr h="215631">
                <a:tc>
                  <a:txBody>
                    <a:bodyPr/>
                    <a:lstStyle/>
                    <a:p>
                      <a:pPr algn="l" fontAlgn="b"/>
                      <a:r>
                        <a:rPr lang="en-US" sz="1600" b="0" i="0" u="none" strike="noStrike" dirty="0">
                          <a:solidFill>
                            <a:srgbClr val="000000"/>
                          </a:solidFill>
                          <a:effectLst/>
                          <a:latin typeface="Calibri" panose="020F0502020204030204" pitchFamily="34" charset="0"/>
                        </a:rPr>
                        <a:t>Other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8</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8</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6</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8</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812765"/>
                  </a:ext>
                </a:extLst>
              </a:tr>
              <a:tr h="361644">
                <a:tc>
                  <a:txBody>
                    <a:bodyPr/>
                    <a:lstStyle/>
                    <a:p>
                      <a:pPr algn="l" fontAlgn="b"/>
                      <a:r>
                        <a:rPr lang="en-US" sz="1600" b="0" i="0" u="none" strike="noStrike" dirty="0">
                          <a:solidFill>
                            <a:srgbClr val="000000"/>
                          </a:solidFill>
                          <a:effectLst/>
                          <a:latin typeface="Calibri" panose="020F0502020204030204" pitchFamily="34" charset="0"/>
                        </a:rPr>
                        <a:t>Power Electronics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40</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44</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12%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34</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9431826"/>
                  </a:ext>
                </a:extLst>
              </a:tr>
              <a:tr h="361644">
                <a:tc>
                  <a:txBody>
                    <a:bodyPr/>
                    <a:lstStyle/>
                    <a:p>
                      <a:pPr algn="l" fontAlgn="b"/>
                      <a:r>
                        <a:rPr lang="en-US" sz="1600" b="0" i="0" u="none" strike="noStrike" dirty="0">
                          <a:solidFill>
                            <a:srgbClr val="000000"/>
                          </a:solidFill>
                          <a:effectLst/>
                          <a:latin typeface="Calibri" panose="020F0502020204030204" pitchFamily="34" charset="0"/>
                        </a:rPr>
                        <a:t>Schneider Electric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5</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5</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4</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8957576"/>
                  </a:ext>
                </a:extLst>
              </a:tr>
              <a:tr h="215631">
                <a:tc>
                  <a:txBody>
                    <a:bodyPr/>
                    <a:lstStyle/>
                    <a:p>
                      <a:pPr algn="l" fontAlgn="b"/>
                      <a:r>
                        <a:rPr lang="en-US" sz="1600" b="0" i="0" u="none" strike="noStrike" dirty="0">
                          <a:solidFill>
                            <a:srgbClr val="000000"/>
                          </a:solidFill>
                          <a:effectLst/>
                          <a:latin typeface="Calibri" panose="020F0502020204030204" pitchFamily="34" charset="0"/>
                        </a:rPr>
                        <a:t>SMA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8</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4</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4</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4</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6794875"/>
                  </a:ext>
                </a:extLst>
              </a:tr>
              <a:tr h="215631">
                <a:tc>
                  <a:txBody>
                    <a:bodyPr/>
                    <a:lstStyle/>
                    <a:p>
                      <a:pPr algn="l" fontAlgn="b"/>
                      <a:r>
                        <a:rPr lang="en-US" sz="1600" b="0" i="0" u="none" strike="noStrike" dirty="0" err="1">
                          <a:solidFill>
                            <a:srgbClr val="000000"/>
                          </a:solidFill>
                          <a:effectLst/>
                          <a:latin typeface="Calibri" panose="020F0502020204030204" pitchFamily="34" charset="0"/>
                        </a:rPr>
                        <a:t>Sungrow</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29</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22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18</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B05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FF0000"/>
                          </a:solidFill>
                          <a:effectLst/>
                          <a:latin typeface="Calibri" panose="020F0502020204030204" pitchFamily="34" charset="0"/>
                        </a:rPr>
                        <a:t>20</a:t>
                      </a: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5996009"/>
                  </a:ext>
                </a:extLst>
              </a:tr>
              <a:tr h="215631">
                <a:tc>
                  <a:txBody>
                    <a:bodyPr/>
                    <a:lstStyle/>
                    <a:p>
                      <a:pPr algn="l" fontAlgn="b"/>
                      <a:r>
                        <a:rPr lang="en-US" sz="1600" b="0" i="0" u="none" strike="noStrike" dirty="0">
                          <a:solidFill>
                            <a:srgbClr val="000000"/>
                          </a:solidFill>
                          <a:effectLst/>
                          <a:latin typeface="Calibri" panose="020F0502020204030204" pitchFamily="34" charset="0"/>
                        </a:rPr>
                        <a:t>TMEIC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B05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Calibri" panose="020F0502020204030204" pitchFamily="34" charset="0"/>
                        </a:rPr>
                        <a:t>40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39%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B050"/>
                          </a:solidFill>
                          <a:effectLst/>
                          <a:latin typeface="Calibri" panose="020F0502020204030204" pitchFamily="34" charset="0"/>
                        </a:rPr>
                        <a:t>40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Calibri" panose="020F050202020403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B05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Calibri" panose="020F0502020204030204" pitchFamily="34" charset="0"/>
                        </a:rPr>
                        <a:t>33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B050"/>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Calibri" panose="020F050202020403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38%</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739645"/>
                  </a:ext>
                </a:extLst>
              </a:tr>
              <a:tr h="215631">
                <a:tc>
                  <a:txBody>
                    <a:bodyPr/>
                    <a:lstStyle/>
                    <a:p>
                      <a:pPr algn="l" fontAlgn="b"/>
                      <a:r>
                        <a:rPr lang="en-US" sz="16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Calibri" panose="020F0502020204030204" pitchFamily="34" charset="0"/>
                        </a:rPr>
                        <a:t>137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28%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63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Calibri" panose="020F0502020204030204" pitchFamily="34" charset="0"/>
                        </a:rPr>
                        <a:t>125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34%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32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Calibri" panose="020F0502020204030204" pitchFamily="34" charset="0"/>
                        </a:rPr>
                        <a:t>108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23%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B05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Calibri" panose="020F0502020204030204" pitchFamily="34" charset="0"/>
                        </a:rPr>
                        <a:t>111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20%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815431"/>
                  </a:ext>
                </a:extLst>
              </a:tr>
            </a:tbl>
          </a:graphicData>
        </a:graphic>
      </p:graphicFrame>
      <p:sp>
        <p:nvSpPr>
          <p:cNvPr id="3" name="Content Placeholder 2">
            <a:extLst>
              <a:ext uri="{FF2B5EF4-FFF2-40B4-BE49-F238E27FC236}">
                <a16:creationId xmlns:a16="http://schemas.microsoft.com/office/drawing/2014/main" id="{9A5828C6-965B-442F-CF86-92D721B80676}"/>
              </a:ext>
            </a:extLst>
          </p:cNvPr>
          <p:cNvSpPr txBox="1">
            <a:spLocks/>
          </p:cNvSpPr>
          <p:nvPr/>
        </p:nvSpPr>
        <p:spPr bwMode="auto">
          <a:xfrm>
            <a:off x="304800" y="4876800"/>
            <a:ext cx="1158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sz="1800">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sz="1800">
                <a:solidFill>
                  <a:schemeClr val="tx1"/>
                </a:solidFill>
                <a:latin typeface="+mn-lt"/>
              </a:defRPr>
            </a:lvl9pPr>
          </a:lstStyle>
          <a:p>
            <a:pPr marL="0" indent="0">
              <a:buFont typeface="Arial" charset="0"/>
              <a:buNone/>
            </a:pPr>
            <a:r>
              <a:rPr lang="en-US" sz="2000" kern="0" dirty="0"/>
              <a:t>Key Takeaways: Frequency and voltage ride through settings should be reflective of the maximum equipment capability of the inverter. PRC-024 curves are intended for the point of interconnection and not at the inverter terminals.</a:t>
            </a:r>
          </a:p>
        </p:txBody>
      </p:sp>
    </p:spTree>
    <p:extLst>
      <p:ext uri="{BB962C8B-B14F-4D97-AF65-F5344CB8AC3E}">
        <p14:creationId xmlns:p14="http://schemas.microsoft.com/office/powerpoint/2010/main" val="1593979689"/>
      </p:ext>
    </p:extLst>
  </p:cSld>
  <p:clrMapOvr>
    <a:masterClrMapping/>
  </p:clrMapOvr>
</p:sld>
</file>

<file path=ppt/theme/theme1.xml><?xml version="1.0" encoding="utf-8"?>
<a:theme xmlns:a="http://schemas.openxmlformats.org/drawingml/2006/main" name="1_Texas Reliability Entity PowerPoint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ide Template.pptx" id="{3914FD85-F16F-4997-BFC6-46E499DD3E48}" vid="{A5BB2425-F995-462F-A81F-436710F622F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xsi="http://www.w3.org/2001/XMLSchema-instance" xmlns:p="http://schemas.microsoft.com/office/2006/metadata/properties">
  <documentManagement>
    <ol_Department xmlns="http://schemas.microsoft.com/sharepoint/v3" xsi:nil="true"/>
    <RetentionInactiveDate xmlns="b42784b6-6597-4871-bae6-0c82224fd2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Corporate Document" ma:contentTypeID="0x010100598C21B87A1B487BB5A794BBB36DFA5900030F37C9921041D9A3FA4CBE3453CE9A001803516066634146ACC76E866337EC71" ma:contentTypeVersion="4" ma:contentTypeDescription="Corporate document content type" ma:contentTypeScope="" ma:versionID="83b60ae7113c599251f09422475a01d2">
  <xsd:schema xmlns:xsd="http://www.w3.org/2001/XMLSchema" xmlns:xs="http://www.w3.org/2001/XMLSchema" xmlns:p="http://schemas.microsoft.com/office/2006/metadata/properties" xmlns:ns1="http://schemas.microsoft.com/sharepoint/v3" xmlns:ns2="b42784b6-6597-4871-bae6-0c82224fd28b" targetNamespace="http://schemas.microsoft.com/office/2006/metadata/properties" ma:root="true" ma:fieldsID="aca5500b6c704d46460de95275c2b47b" ns1:_="" ns2:_="">
    <xsd:import namespace="http://schemas.microsoft.com/sharepoint/v3"/>
    <xsd:import namespace="b42784b6-6597-4871-bae6-0c82224fd28b"/>
    <xsd:element name="properties">
      <xsd:complexType>
        <xsd:sequence>
          <xsd:element name="documentManagement">
            <xsd:complexType>
              <xsd:all>
                <xsd:element ref="ns1:ol_Department" minOccurs="0"/>
                <xsd:element ref="ns2:RetentionInactiv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8" nillable="true" ma:displayName="Department" ma:description="" ma:hidden="true" ma:internalName="ol_Departmen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2784b6-6597-4871-bae6-0c82224fd28b" elementFormDefault="qualified">
    <xsd:import namespace="http://schemas.microsoft.com/office/2006/documentManagement/types"/>
    <xsd:import namespace="http://schemas.microsoft.com/office/infopath/2007/PartnerControls"/>
    <xsd:element name="RetentionInactiveDate" ma:index="9" nillable="true" ma:displayName="Inactive Date" ma:format="DateOnly" ma:internalName="RetentionInactiv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BB41E-C0C3-42E4-9B91-E8471975B422}">
  <ds:schemaRefs>
    <ds:schemaRef ds:uri="http://schemas.microsoft.com/sharepoint/v3/contenttype/forms"/>
  </ds:schemaRefs>
</ds:datastoreItem>
</file>

<file path=customXml/itemProps2.xml><?xml version="1.0" encoding="utf-8"?>
<ds:datastoreItem xmlns:ds="http://schemas.openxmlformats.org/officeDocument/2006/customXml" ds:itemID="{5CC129C7-A923-4275-9E58-947A8D4F8E71}">
  <ds:schemaRefs>
    <ds:schemaRef ds:uri="http://schemas.microsoft.com/office/2006/metadata/properties"/>
    <ds:schemaRef ds:uri="http://schemas.microsoft.com/sharepoint/v3"/>
    <ds:schemaRef ds:uri="b42784b6-6597-4871-bae6-0c82224fd28b"/>
  </ds:schemaRefs>
</ds:datastoreItem>
</file>

<file path=customXml/itemProps3.xml><?xml version="1.0" encoding="utf-8"?>
<ds:datastoreItem xmlns:ds="http://schemas.openxmlformats.org/officeDocument/2006/customXml" ds:itemID="{F2399B6D-4CCF-42A9-8877-172A4A8F3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2784b6-6597-4871-bae6-0c82224fd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c320555-a3c7-42d0-9dcd-6de8a7db8b85}" enabled="1" method="Standard" siteId="{96f651d6-8bad-42d3-91ff-396eeaaeb703}" contentBits="2" removed="0"/>
</clbl:labelList>
</file>

<file path=docProps/app.xml><?xml version="1.0" encoding="utf-8"?>
<Properties xmlns="http://schemas.openxmlformats.org/officeDocument/2006/extended-properties" xmlns:vt="http://schemas.openxmlformats.org/officeDocument/2006/docPropsVTypes">
  <Template>Texas RE Power Point Presentation - Widescreen</Template>
  <TotalTime>216</TotalTime>
  <Words>1283</Words>
  <Application>Microsoft Office PowerPoint</Application>
  <PresentationFormat>Widescreen</PresentationFormat>
  <Paragraphs>473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Wingdings</vt:lpstr>
      <vt:lpstr>1_Texas Reliability Entity PowerPoint template</vt:lpstr>
      <vt:lpstr>PowerPoint Presentation</vt:lpstr>
      <vt:lpstr>NERC IBR Alert Summary</vt:lpstr>
      <vt:lpstr>NERC IBR Alert Summary for ERCOT Region</vt:lpstr>
      <vt:lpstr>IBR Fault Ride-Through Behavior</vt:lpstr>
      <vt:lpstr>PLL Loss of Sync and Phase Jump Protection</vt:lpstr>
      <vt:lpstr>Instantaneous AC Overcurrent Protection</vt:lpstr>
      <vt:lpstr>Power Plant Controller Tripping</vt:lpstr>
      <vt:lpstr>Inverter Manufacturer Event History</vt:lpstr>
      <vt:lpstr>Frequency/Voltage Settings vs Inverter Capability</vt:lpstr>
      <vt:lpstr>PowerPoint Presentation</vt:lpstr>
      <vt:lpstr>ERCOT vs Overall NERC Comparison</vt:lpstr>
      <vt:lpstr>ERCOT vs Overall NERC Comparison</vt:lpstr>
      <vt:lpstr>ERCOT vs Overall NERC Comparison</vt:lpstr>
      <vt:lpstr>ERCOT vs Overall NERC Comparison</vt:lpstr>
      <vt:lpstr>ERCOT vs Overall NERC Comparison</vt:lpstr>
      <vt:lpstr>DC Bus Protection</vt:lpstr>
      <vt:lpstr>DC Bus Protection – by OEM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Penney, David</dc:creator>
  <dc:description/>
  <cp:lastModifiedBy>Penney, David</cp:lastModifiedBy>
  <cp:revision>1</cp:revision>
  <dcterms:created xsi:type="dcterms:W3CDTF">2023-09-22T12:43:53Z</dcterms:created>
  <dcterms:modified xsi:type="dcterms:W3CDTF">2023-10-11T18:23:23Z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0x010100598C21B87A1B487BB5A794BBB36DFA5900030F37C9921041D9A3FA4CBE3453CE9A001803516066634146ACC76E866337EC71</vt:lpwstr>
  </property>
  <property fmtid="{D5CDD505-2E9C-101B-9397-08002B2CF9AE}" pid="3" name="Project Title">
    <vt:lpwstr>345;#TexasRE Templates|d9ba399f-178f-4b0f-ad32-40f915006d1b</vt:lpwstr>
  </property>
  <property fmtid="{D5CDD505-2E9C-101B-9397-08002B2CF9AE}" pid="4" name="SupportedSoftware">
    <vt:lpwstr>
    </vt:lpwstr>
  </property>
  <property fmtid="{D5CDD505-2E9C-101B-9397-08002B2CF9AE}" pid="5" name="SupportedHardware">
    <vt:lpwstr>
    </vt:lpwstr>
  </property>
  <property fmtid="{D5CDD505-2E9C-101B-9397-08002B2CF9AE}" pid="6" name="Project Phase0">
    <vt:lpwstr>43;#Development|3a7e02ba-9e87-463c-a934-3e4599a916d4</vt:lpwstr>
  </property>
  <property fmtid="{D5CDD505-2E9C-101B-9397-08002B2CF9AE}" pid="7" name="Enterprise Keywords">
    <vt:lpwstr>
    </vt:lpwstr>
  </property>
  <property fmtid="{D5CDD505-2E9C-101B-9397-08002B2CF9AE}" pid="8" name="ITProjectDocumentType">
    <vt:lpwstr>
    </vt:lpwstr>
  </property>
  <property fmtid="{D5CDD505-2E9C-101B-9397-08002B2CF9AE}" pid="9" name="Order">
    <vt:r8>1600</vt:r8>
  </property>
  <property fmtid="{D5CDD505-2E9C-101B-9397-08002B2CF9AE}" pid="10" name="wic_System_Copyright">
    <vt:lpwstr/>
  </property>
  <property fmtid="{D5CDD505-2E9C-101B-9397-08002B2CF9AE}" pid="11" name="ClassificationContentMarkingFooterText">
    <vt:lpwstr>Texas Reliability Entity Document</vt:lpwstr>
  </property>
  <property fmtid="{D5CDD505-2E9C-101B-9397-08002B2CF9AE}" pid="12" name="MSIP_Label_fc320555-a3c7-42d0-9dcd-6de8a7db8b85_SiteId">
    <vt:lpwstr>96f651d6-8bad-42d3-91ff-396eeaaeb703</vt:lpwstr>
  </property>
  <property fmtid="{D5CDD505-2E9C-101B-9397-08002B2CF9AE}" pid="13" name="MSIP_Label_fc320555-a3c7-42d0-9dcd-6de8a7db8b85_Name">
    <vt:lpwstr>Texas RE Public SL</vt:lpwstr>
  </property>
  <property fmtid="{D5CDD505-2E9C-101B-9397-08002B2CF9AE}" pid="14" name="MSIP_Label_fc320555-a3c7-42d0-9dcd-6de8a7db8b85_Method">
    <vt:lpwstr>Standard</vt:lpwstr>
  </property>
  <property fmtid="{D5CDD505-2E9C-101B-9397-08002B2CF9AE}" pid="15" name="MSIP_Label_fc320555-a3c7-42d0-9dcd-6de8a7db8b85_Enabled">
    <vt:lpwstr>true</vt:lpwstr>
  </property>
  <property fmtid="{D5CDD505-2E9C-101B-9397-08002B2CF9AE}" pid="16" name="ClassificationContentMarkingFooterLocations">
    <vt:lpwstr>Texas Reliability Entity PowerPoint template.ppt:3</vt:lpwstr>
  </property>
  <property fmtid="{D5CDD505-2E9C-101B-9397-08002B2CF9AE}" pid="17" name="MSIP_Label_fc320555-a3c7-42d0-9dcd-6de8a7db8b85_ActionId">
    <vt:lpwstr>b5be9edb-840a-4387-91b8-15bda0fd04d0</vt:lpwstr>
  </property>
  <property fmtid="{D5CDD505-2E9C-101B-9397-08002B2CF9AE}" pid="18" name="MSIP_Label_fc320555-a3c7-42d0-9dcd-6de8a7db8b85_ContentBits">
    <vt:lpwstr>2</vt:lpwstr>
  </property>
  <property fmtid="{D5CDD505-2E9C-101B-9397-08002B2CF9AE}" pid="19" name="MSIP_Label_fc320555-a3c7-42d0-9dcd-6de8a7db8b85_SetDate">
    <vt:lpwstr>2021-10-22T17:37:36Z</vt:lpwstr>
  </property>
</Properties>
</file>