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357" r:id="rId8"/>
    <p:sldId id="360" r:id="rId9"/>
    <p:sldId id="361" r:id="rId10"/>
    <p:sldId id="363" r:id="rId11"/>
    <p:sldId id="364" r:id="rId12"/>
    <p:sldId id="366" r:id="rId13"/>
    <p:sldId id="368" r:id="rId14"/>
    <p:sldId id="367" r:id="rId15"/>
    <p:sldId id="358" r:id="rId16"/>
    <p:sldId id="336" r:id="rId17"/>
    <p:sldId id="369" r:id="rId18"/>
    <p:sldId id="3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17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EAL Change proposals: </a:t>
            </a:r>
          </a:p>
          <a:p>
            <a:r>
              <a:rPr lang="en-US" sz="2000" b="1" dirty="0"/>
              <a:t>Scenario #2 and #3 gap analysis </a:t>
            </a:r>
          </a:p>
          <a:p>
            <a:endParaRPr lang="en-US" sz="2000" b="1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October 19, 2023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Gen &amp; load –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A3D61A-3C7A-43B6-AAEB-3EBE712ECF9C}"/>
              </a:ext>
            </a:extLst>
          </p:cNvPr>
          <p:cNvSpPr txBox="1">
            <a:spLocks/>
          </p:cNvSpPr>
          <p:nvPr/>
        </p:nvSpPr>
        <p:spPr>
          <a:xfrm>
            <a:off x="64770" y="4149578"/>
            <a:ext cx="9014460" cy="24722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Winter</a:t>
            </a:r>
            <a:endParaRPr lang="en-US" sz="1200" b="1" dirty="0">
              <a:effectLst/>
              <a:latin typeface="+mj-lt"/>
              <a:ea typeface="Calibri" panose="020F0502020204030204" pitchFamily="34" charset="0"/>
            </a:endParaRPr>
          </a:p>
          <a:p>
            <a:pPr marL="228600" indent="-228600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sz="1200" dirty="0">
                <a:latin typeface="+mj-lt"/>
                <a:ea typeface="Times New Roman" panose="02020603050405020304" pitchFamily="18" charset="0"/>
              </a:rPr>
              <a:t>Under </a:t>
            </a: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Sc#2 &amp; #3, when MCE is driving TPE prior to high price event, there is a negative gap for both scenarios.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All three scenarios result in negative gap events before the winter storm Elliott. 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latin typeface="+mj-lt"/>
                <a:ea typeface="Times New Roman" panose="02020603050405020304" pitchFamily="18" charset="0"/>
              </a:rPr>
              <a:t>Sc#2 &amp; #3 TPE’s have smoother gradual shape as compared to current TPE, which is much more volatile and has sharper up/down shape.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12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Summer</a:t>
            </a:r>
            <a:endParaRPr lang="en-US" sz="1200" b="1" dirty="0">
              <a:effectLst/>
              <a:latin typeface="+mj-lt"/>
              <a:ea typeface="Calibri" panose="020F0502020204030204" pitchFamily="34" charset="0"/>
            </a:endParaRP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All three scenarios result in negative gap events before the initial summer spike.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latin typeface="+mj-lt"/>
                <a:ea typeface="Times New Roman" panose="02020603050405020304" pitchFamily="18" charset="0"/>
              </a:rPr>
              <a:t>Sc#2 TPE has smoother gradual shape as compared to current TPE, which is much more volatile and has sharper up/down shape.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latin typeface="+mj-lt"/>
                <a:ea typeface="Calibri" panose="020F0502020204030204" pitchFamily="34" charset="0"/>
              </a:rPr>
              <a:t>Sc#2 could potentially be slower in capturing the price volatility due to using older RFAF vs current.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latin typeface="+mj-lt"/>
                <a:ea typeface="Calibri" panose="020F0502020204030204" pitchFamily="34" charset="0"/>
              </a:rPr>
              <a:t>Sc#3 results in more occurrences of negative gap events.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B4E924-A09F-EF9B-17F1-3E68B06E4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736" y="571968"/>
            <a:ext cx="4338565" cy="34821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6649A8C-0DDA-A7CC-93E1-94E3A0F5D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74" y="601388"/>
            <a:ext cx="4548003" cy="351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71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Gen &amp; load – example 2, Scenario #2 only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A3D61A-3C7A-43B6-AAEB-3EBE712ECF9C}"/>
              </a:ext>
            </a:extLst>
          </p:cNvPr>
          <p:cNvSpPr txBox="1">
            <a:spLocks/>
          </p:cNvSpPr>
          <p:nvPr/>
        </p:nvSpPr>
        <p:spPr>
          <a:xfrm>
            <a:off x="4809610" y="761998"/>
            <a:ext cx="4258190" cy="29109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1. When MCE is driving TPE prior to high price event, there is a negative gap for both scenarios.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+mj-lt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+mj-lt"/>
                <a:ea typeface="Calibri" panose="020F0502020204030204" pitchFamily="34" charset="0"/>
              </a:rPr>
              <a:t>2. Sc#2 provides a higher cushion after the event vs. current TPE which is driven mostly by RFAF going below 1 and then going back up.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+mj-lt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+mj-lt"/>
                <a:ea typeface="Calibri" panose="020F0502020204030204" pitchFamily="34" charset="0"/>
              </a:rPr>
              <a:t>3. Sc#2 could potentially be slower in capturing the price volatility due to using older RFAF vs current.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+mj-lt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+mj-lt"/>
                <a:ea typeface="Calibri" panose="020F0502020204030204" pitchFamily="34" charset="0"/>
              </a:rPr>
              <a:t>4. Current TPE could be very volatile and Sc#2 would smoothen things out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AFE338-32EA-0F03-2122-362627BD5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61999"/>
            <a:ext cx="4419600" cy="31368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F1A1F4F-FA8B-18CB-DA29-D5CE5C6EA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6" y="3898817"/>
            <a:ext cx="4044098" cy="27316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C67815-982B-CD39-7E9C-B683E9393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610" y="3316853"/>
            <a:ext cx="4048126" cy="310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Follow up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533097-3E26-6E9F-FCE5-678A0FA2AF1D}"/>
              </a:ext>
            </a:extLst>
          </p:cNvPr>
          <p:cNvSpPr txBox="1"/>
          <p:nvPr/>
        </p:nvSpPr>
        <p:spPr>
          <a:xfrm>
            <a:off x="304800" y="790473"/>
            <a:ext cx="8763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Effect of RFAF going below 1. Need to extend review period to include days up to  9/30/23. RFAF hit 0.15 on 9/13/23.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Neither scenario appears to solve the “timing lag” - negative gaps occurring before the price spike.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otential offset could be higher MCE. 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Independent amounts (required by NPRR 1165) were not included in the analysis.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quantification of $$$ impact for th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 market of positive gaps ($ saved) vs.  negative gaps (potential $ loss).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Call with REMC’s Shams Siddiqi to confirm their proposal (following page) </a:t>
            </a:r>
          </a:p>
        </p:txBody>
      </p:sp>
    </p:spTree>
    <p:extLst>
      <p:ext uri="{BB962C8B-B14F-4D97-AF65-F5344CB8AC3E}">
        <p14:creationId xmlns:p14="http://schemas.microsoft.com/office/powerpoint/2010/main" val="345055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Follow up – new proposal from REMC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533097-3E26-6E9F-FCE5-678A0FA2AF1D}"/>
              </a:ext>
            </a:extLst>
          </p:cNvPr>
          <p:cNvSpPr txBox="1"/>
          <p:nvPr/>
        </p:nvSpPr>
        <p:spPr>
          <a:xfrm>
            <a:off x="304800" y="790473"/>
            <a:ext cx="8763000" cy="6019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Scenario 1</a:t>
            </a:r>
            <a:r>
              <a:rPr lang="en-US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newly updated definition of the Scenario #1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q = Max [IEL during the first 40-day period only beginning on the date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 the Counter-Party commences activity in ERCOT markets, 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{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1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 q + ILE q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</a:pP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OIA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UDAA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UFA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CARD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t = Max [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1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1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</a:pP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OIA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UDAA</a:t>
            </a:r>
            <a:r>
              <a:rPr lang="en-US" sz="11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UFA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</a:t>
            </a:r>
            <a:r>
              <a:rPr lang="en-US" sz="1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UTA</a:t>
            </a:r>
            <a:r>
              <a:rPr lang="en-US" sz="1100" i="1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NLE 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Total net liability extrapolated  (Last 14 days RTM Initial Statement Average + Last 14 days DAM Initial Statement Average based on RTM Initial OD)*M1. Use same RTM ODs for DAM as well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NLF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net liability forward = 1.5 * (7 most recent Operating days Real time estimates + 7 most recent RTM ODs day-ahead) if settled data is available use settled else estimates – no price cap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21 future / most recent days 7 RTM Prices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(7 most recent Operating days Real time estimates + 7 most recent RTM ODs day-ahead) if settled data is available use settled else estimates – no price cap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ULE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unbilled liability extrapolated (Last 14 days RTM Initial Statement Average + Last 14 days DAM Initial Statement Average based on RTM Initial OD)*M2 -  use same RTM ODs for DAM as well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 Invoice Exposure: new proposal from RMC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Include: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RTM and DAM statements for the same Operating Day must be netted for every Operating Day considered in Invoice Exposure calculation (past 7 ODs and M1 forward ODs days).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Finals and true-ups include (past 7 days as well as M1 forward days statements)</a:t>
            </a:r>
            <a:endParaRPr lang="en-US" sz="11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Exclude:  M&amp;N securitization invoices, CRR auction invoices, miscellaneous invoices relating to $2B distributed to market for Sec N on 6/21/22,  and miscellaneous invoices related Uri short pay to market on 12/19/2022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7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– definition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 exposures – Old  </a:t>
            </a:r>
          </a:p>
          <a:p>
            <a:pPr>
              <a:spcBef>
                <a:spcPts val="0"/>
              </a:spcBef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Invoice exposure is defined as “Invoices * M1 days + RTLCNS + UDAA”. Invoices include charges only.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 exposures – New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forward invoices + 7 days look back </a:t>
            </a:r>
            <a:r>
              <a:rPr lang="en-US" sz="1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invoices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could range from 10 to 21 days depending on weekends/holidays, MP activity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Invoices exclude M&amp;N securitization invoices, CRR auction invoices and miscellaneous invoices relating to $2B distributed to market for Sec N on 6/21/22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is for a period covering 1/1/22 through 8/30/23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TPEA excludes Uri invoices and PUL uplift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Calibri" panose="020F0502020204030204" pitchFamily="34" charset="0"/>
                <a:ea typeface="Times New Roman" panose="02020603050405020304" pitchFamily="18" charset="0"/>
              </a:rPr>
              <a:t>TPEA – Invoice exposures = Gap 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Negative gap is when invoice exposures exceed TPEA (less than -$10,000)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Positive gap is when TPEA exceeds invoice exposures (more than $10,000) 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Current EAL Formula vs. Scenarios #2 and #3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09600"/>
            <a:ext cx="8534400" cy="57150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a typeface="Times New Roman" panose="02020603050405020304" pitchFamily="18" charset="0"/>
              </a:rPr>
              <a:t>Current: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600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6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600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600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600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6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600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600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600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6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i="1" baseline="-25000" dirty="0">
                <a:effectLst/>
                <a:ea typeface="Times New Roman" panose="02020603050405020304" pitchFamily="18" charset="0"/>
              </a:rPr>
              <a:t>q</a:t>
            </a:r>
            <a:endParaRPr lang="en-US" sz="16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i="1" baseline="-25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Scenario #2: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 that the Counter-Party commences activity in ERCOT markets,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6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 {</a:t>
            </a:r>
            <a:r>
              <a:rPr lang="en-US" sz="16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6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during the previous </a:t>
            </a:r>
            <a:r>
              <a:rPr lang="en-US" sz="16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6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rial-Bold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#3: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EAL q = Max [IEL during the first 40-day period only beginning on the date that the Counter-Party commences activity in ERCOT markets, </a:t>
            </a:r>
            <a:r>
              <a:rPr lang="en-US" sz="16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* Max {RTLE during the previous </a:t>
            </a:r>
            <a:r>
              <a:rPr lang="en-US" sz="16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6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RFAF’s: CP specific RFAF and Global RFAF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specific RFAF = </a:t>
            </a:r>
            <a:r>
              <a:rPr lang="en-US" sz="1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RTLE date </a:t>
            </a:r>
            <a:r>
              <a:rPr lang="en-US" sz="1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RFAF is calculated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existing methodology. Global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is used in MCE calculations. </a:t>
            </a:r>
            <a:endParaRPr lang="en-US" sz="16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TPEA vs Invoice Exposures: overall market, load and gen, load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786DAC-1E7C-4082-FC80-9C02CE171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01" y="626145"/>
            <a:ext cx="8763000" cy="18669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95EFD1-674E-0933-5EB6-77D85A0F0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50" y="2493045"/>
            <a:ext cx="8986101" cy="19294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E0241A-651E-09BB-EBFB-B069874D2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31" y="4531366"/>
            <a:ext cx="8828202" cy="167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8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Gap = TPEA – Invoice exposures (new)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E38BDF-07B0-4893-851A-5BFDECEF53A2}"/>
              </a:ext>
            </a:extLst>
          </p:cNvPr>
          <p:cNvSpPr txBox="1">
            <a:spLocks/>
          </p:cNvSpPr>
          <p:nvPr/>
        </p:nvSpPr>
        <p:spPr>
          <a:xfrm>
            <a:off x="257666" y="5308107"/>
            <a:ext cx="8704867" cy="14347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4. A higher RFAF factor is applied into the </a:t>
            </a:r>
            <a:r>
              <a:rPr lang="en-US" sz="1200" dirty="0" err="1"/>
              <a:t>MaxRTLE</a:t>
            </a:r>
            <a:r>
              <a:rPr lang="en-US" sz="1200" dirty="0"/>
              <a:t>, resulting in an even higher positive gap.  During periods of increased price volatility such as in the summer months, positive gaps tend to be more pronounced,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5. Increase in futures prices result in higher RFAF’s, but the increase or the magnitude of the increase does not materialize in the RT market.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6. A lot of the above points may are also apply for the negative gap occurrences.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2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2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A3D61A-3C7A-43B6-AAEB-3EBE712ECF9C}"/>
              </a:ext>
            </a:extLst>
          </p:cNvPr>
          <p:cNvSpPr txBox="1">
            <a:spLocks/>
          </p:cNvSpPr>
          <p:nvPr/>
        </p:nvSpPr>
        <p:spPr>
          <a:xfrm>
            <a:off x="6695562" y="711997"/>
            <a:ext cx="2366737" cy="45643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200" b="1" dirty="0">
                <a:latin typeface="+mj-lt"/>
                <a:ea typeface="Times New Roman" panose="02020603050405020304" pitchFamily="18" charset="0"/>
              </a:rPr>
              <a:t>Total population is  473,486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+mj-lt"/>
                <a:ea typeface="Calibri" panose="020F0502020204030204" pitchFamily="34" charset="0"/>
              </a:rPr>
              <a:t>Positive gaps occur when: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A CP is mostly in a net credit position resulting in a net credit invoice exposure and no EAL requirement.  In this instance, the MCE/Minimum Current Exposure is driving the TPEA resulting in a positive gap.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2. </a:t>
            </a:r>
            <a:r>
              <a:rPr lang="en-US" sz="1200" dirty="0" err="1"/>
              <a:t>MaxRTLE</a:t>
            </a:r>
            <a:r>
              <a:rPr lang="en-US" sz="1200" dirty="0"/>
              <a:t>, because of the lookback, is still driving the EAL even as the CP’s invoice exposure has already shifted to a net credit position.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3. An elevated </a:t>
            </a:r>
            <a:r>
              <a:rPr lang="en-US" sz="1200" dirty="0" err="1"/>
              <a:t>MaxRTLE</a:t>
            </a:r>
            <a:r>
              <a:rPr lang="en-US" sz="1200" dirty="0"/>
              <a:t> is carried over during seasonal transitions (e.g., summer into fall) or from a period of volatility to a period of more stable prices.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effectLst/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755E37-0D25-2706-D986-BB578DD2A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1" y="762000"/>
            <a:ext cx="67074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Invoice exposures exceed TPEA  = Negative Gap  </a:t>
            </a:r>
            <a:br>
              <a:rPr lang="en-US" sz="2000" dirty="0"/>
            </a:br>
            <a:r>
              <a:rPr lang="en-US" sz="2000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8527A8-486A-45F2-8697-D5D5ACB528FA}"/>
              </a:ext>
            </a:extLst>
          </p:cNvPr>
          <p:cNvSpPr txBox="1">
            <a:spLocks/>
          </p:cNvSpPr>
          <p:nvPr/>
        </p:nvSpPr>
        <p:spPr>
          <a:xfrm>
            <a:off x="157899" y="4953000"/>
            <a:ext cx="8534400" cy="15260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Negative gap events occurred due to following: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Historical peak exposures (</a:t>
            </a:r>
            <a:r>
              <a:rPr lang="en-US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maxrtle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) tend to be at lower/minimal levels before the price spikes occur. During the seasonal transitions or price volatility periods TPEA’s take time to get caught up in capturing the invoice exposures, 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The way counter-parties transact in the market: MP’s hedging practices and exposure to RT, DAM and ancillary markets could lead to heightened exposure during the high volatility periods, 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Futures prices for forward factors do not have a perfect predictive capacity of forecasting actual RT settled prices.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7D9293-78A0-ABDB-15AA-0FA8DDA11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01389"/>
            <a:ext cx="7239000" cy="468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654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Summary: Current vs Scenario #2 and Scenario #3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FF00EB-5986-4BAE-A41D-3D3CC4506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971800"/>
            <a:ext cx="8839200" cy="3352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Negative gaps – Scenario #2 lowers negative gaps while Scenario #3 increases negative gaps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Scenario #2 reduces negative gap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occurrences by 2.6%, aggregate total negative gap amounts by 6.6% with the average/median negative gap amounts decreasing 4.1 to 4.8%.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Scenario #3 increases negative gap occurren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ces by 5.5%, aggregate total negative gap amounts by 19% with the average negative gap amount increasing by 12.9% and median increasing by 5.5%.  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Positive gaps – both scenarios will lower positive gaps, though Scenario #3 lowers more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Scenario #2 increases positive gap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occurrences by 0.1%, reduces aggregate total positive gap amounts by 6.6% with the average positive gap amount decreasing by 6.7%, while median positive gap amount increases by 0.5%.  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Scenario #3 reduces positive gap occurren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ces by 0.5%, aggregate total positive gap amounts by 16.7% with the average negative gap amount increasing by 12.9% and median increasing by 5.5%.  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6B10D8-7B65-AB13-8F4E-9A621A95B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32" y="1143000"/>
            <a:ext cx="8839200" cy="140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9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Summary: Current vs Scenario #2 and Scenario #3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51340C-96BC-29BB-DDB9-D2B4C769C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3" y="1025611"/>
            <a:ext cx="3710940" cy="3124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D8B6F1-0784-BFEB-C45F-539CDB01D427}"/>
              </a:ext>
            </a:extLst>
          </p:cNvPr>
          <p:cNvSpPr txBox="1"/>
          <p:nvPr/>
        </p:nvSpPr>
        <p:spPr>
          <a:xfrm>
            <a:off x="4343400" y="790473"/>
            <a:ext cx="47244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Perceived overcollateralization – Scenario #2 lowers positive gaps while also lowering negative gaps. Specifically, Scenario #2 appears to better solve "double top" or "2nd top" TPEA behavior without bringing excessive amount of risk.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Neither scenario appears to solve the “timing lag” - negative gaps occurring (to a large extent) before the price spike. Coming into the high price environment, MCE is driving the TPE, both scenarios do not shorten the lag as compared to the existing TPE – the results are mostly the same. When RTLE is coming off of lower base, reflecting lower prices and/or 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overhedged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positions as the price spike event happens the short position will be captured through RTLCNS first then through RTLE, but only after the fact. </a:t>
            </a:r>
          </a:p>
        </p:txBody>
      </p:sp>
    </p:spTree>
    <p:extLst>
      <p:ext uri="{BB962C8B-B14F-4D97-AF65-F5344CB8AC3E}">
        <p14:creationId xmlns:p14="http://schemas.microsoft.com/office/powerpoint/2010/main" val="125669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Top 20 negative gap counterparties, current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33D6D8-4189-A89A-AD6D-9839C1CD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1" y="601389"/>
            <a:ext cx="5257800" cy="34574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8AC1D45-FBF5-A4DA-F74B-0DA09B735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0816" y="3429000"/>
            <a:ext cx="4638384" cy="30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8740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21851</TotalTime>
  <Words>1861</Words>
  <Application>Microsoft Office PowerPoint</Application>
  <PresentationFormat>On-screen Show (4:3)</PresentationFormat>
  <Paragraphs>183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Arial-BoldMT</vt:lpstr>
      <vt:lpstr>Calibri</vt:lpstr>
      <vt:lpstr>Symbol</vt:lpstr>
      <vt:lpstr>1_Custom Design</vt:lpstr>
      <vt:lpstr>Office Theme</vt:lpstr>
      <vt:lpstr>Custom Design</vt:lpstr>
      <vt:lpstr>PowerPoint Presentation</vt:lpstr>
      <vt:lpstr>Invoice exposures – definition  </vt:lpstr>
      <vt:lpstr>Current EAL Formula vs. Scenarios #2 and #3 </vt:lpstr>
      <vt:lpstr>TPEA vs Invoice Exposures: overall market, load and gen, load </vt:lpstr>
      <vt:lpstr>Gap = TPEA – Invoice exposures (new)    </vt:lpstr>
      <vt:lpstr>Invoice exposures exceed TPEA  = Negative Gap     </vt:lpstr>
      <vt:lpstr>Summary: Current vs Scenario #2 and Scenario #3  </vt:lpstr>
      <vt:lpstr>Summary: Current vs Scenario #2 and Scenario #3  </vt:lpstr>
      <vt:lpstr>Top 20 negative gap counterparties, current </vt:lpstr>
      <vt:lpstr>Gen &amp; load – example </vt:lpstr>
      <vt:lpstr>Gen &amp; load – example 2, Scenario #2 only </vt:lpstr>
      <vt:lpstr>Follow up  </vt:lpstr>
      <vt:lpstr>Follow up – new proposal from REMC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397</cp:revision>
  <cp:lastPrinted>2016-01-21T20:53:15Z</cp:lastPrinted>
  <dcterms:created xsi:type="dcterms:W3CDTF">2016-01-21T15:20:31Z</dcterms:created>
  <dcterms:modified xsi:type="dcterms:W3CDTF">2023-10-17T19:43:36Z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