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709" r:id="rId8"/>
    <p:sldId id="710" r:id="rId9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9900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4" autoAdjust="0"/>
    <p:restoredTop sz="96721" autoAdjust="0"/>
  </p:normalViewPr>
  <p:slideViewPr>
    <p:cSldViewPr showGuides="1">
      <p:cViewPr varScale="1">
        <p:scale>
          <a:sx n="112" d="100"/>
          <a:sy n="112" d="100"/>
        </p:scale>
        <p:origin x="162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7FEB76DA-D5BB-4CE9-B2AB-345B458FA504}"/>
    <pc:docChg chg="custSel delSld modSld">
      <pc:chgData name="Anderson, Troy" userId="04de3903-03dd-44db-8353-3f14e4dd6886" providerId="ADAL" clId="{7FEB76DA-D5BB-4CE9-B2AB-345B458FA504}" dt="2023-10-17T16:58:43.651" v="286" actId="403"/>
      <pc:docMkLst>
        <pc:docMk/>
      </pc:docMkLst>
      <pc:sldChg chg="del">
        <pc:chgData name="Anderson, Troy" userId="04de3903-03dd-44db-8353-3f14e4dd6886" providerId="ADAL" clId="{7FEB76DA-D5BB-4CE9-B2AB-345B458FA504}" dt="2023-10-17T16:52:47.345" v="0" actId="47"/>
        <pc:sldMkLst>
          <pc:docMk/>
          <pc:sldMk cId="530499478" sldId="258"/>
        </pc:sldMkLst>
      </pc:sldChg>
      <pc:sldChg chg="modSp mod">
        <pc:chgData name="Anderson, Troy" userId="04de3903-03dd-44db-8353-3f14e4dd6886" providerId="ADAL" clId="{7FEB76DA-D5BB-4CE9-B2AB-345B458FA504}" dt="2023-10-17T16:53:24.698" v="49" actId="20577"/>
        <pc:sldMkLst>
          <pc:docMk/>
          <pc:sldMk cId="730603795" sldId="260"/>
        </pc:sldMkLst>
        <pc:spChg chg="mod">
          <ac:chgData name="Anderson, Troy" userId="04de3903-03dd-44db-8353-3f14e4dd6886" providerId="ADAL" clId="{7FEB76DA-D5BB-4CE9-B2AB-345B458FA504}" dt="2023-10-17T16:53:24.698" v="49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del">
        <pc:chgData name="Anderson, Troy" userId="04de3903-03dd-44db-8353-3f14e4dd6886" providerId="ADAL" clId="{7FEB76DA-D5BB-4CE9-B2AB-345B458FA504}" dt="2023-10-17T16:52:51.933" v="1" actId="47"/>
        <pc:sldMkLst>
          <pc:docMk/>
          <pc:sldMk cId="3190927396" sldId="267"/>
        </pc:sldMkLst>
      </pc:sldChg>
      <pc:sldChg chg="del">
        <pc:chgData name="Anderson, Troy" userId="04de3903-03dd-44db-8353-3f14e4dd6886" providerId="ADAL" clId="{7FEB76DA-D5BB-4CE9-B2AB-345B458FA504}" dt="2023-10-17T16:52:51.933" v="1" actId="47"/>
        <pc:sldMkLst>
          <pc:docMk/>
          <pc:sldMk cId="135025254" sldId="294"/>
        </pc:sldMkLst>
      </pc:sldChg>
      <pc:sldChg chg="del">
        <pc:chgData name="Anderson, Troy" userId="04de3903-03dd-44db-8353-3f14e4dd6886" providerId="ADAL" clId="{7FEB76DA-D5BB-4CE9-B2AB-345B458FA504}" dt="2023-10-17T16:52:47.345" v="0" actId="47"/>
        <pc:sldMkLst>
          <pc:docMk/>
          <pc:sldMk cId="4064255820" sldId="318"/>
        </pc:sldMkLst>
      </pc:sldChg>
      <pc:sldChg chg="del">
        <pc:chgData name="Anderson, Troy" userId="04de3903-03dd-44db-8353-3f14e4dd6886" providerId="ADAL" clId="{7FEB76DA-D5BB-4CE9-B2AB-345B458FA504}" dt="2023-10-17T16:52:47.345" v="0" actId="47"/>
        <pc:sldMkLst>
          <pc:docMk/>
          <pc:sldMk cId="2944727326" sldId="356"/>
        </pc:sldMkLst>
      </pc:sldChg>
      <pc:sldChg chg="del">
        <pc:chgData name="Anderson, Troy" userId="04de3903-03dd-44db-8353-3f14e4dd6886" providerId="ADAL" clId="{7FEB76DA-D5BB-4CE9-B2AB-345B458FA504}" dt="2023-10-17T16:52:47.345" v="0" actId="47"/>
        <pc:sldMkLst>
          <pc:docMk/>
          <pc:sldMk cId="1067933821" sldId="703"/>
        </pc:sldMkLst>
      </pc:sldChg>
      <pc:sldChg chg="del">
        <pc:chgData name="Anderson, Troy" userId="04de3903-03dd-44db-8353-3f14e4dd6886" providerId="ADAL" clId="{7FEB76DA-D5BB-4CE9-B2AB-345B458FA504}" dt="2023-10-17T16:52:47.345" v="0" actId="47"/>
        <pc:sldMkLst>
          <pc:docMk/>
          <pc:sldMk cId="2555911169" sldId="705"/>
        </pc:sldMkLst>
      </pc:sldChg>
      <pc:sldChg chg="del">
        <pc:chgData name="Anderson, Troy" userId="04de3903-03dd-44db-8353-3f14e4dd6886" providerId="ADAL" clId="{7FEB76DA-D5BB-4CE9-B2AB-345B458FA504}" dt="2023-10-17T16:52:47.345" v="0" actId="47"/>
        <pc:sldMkLst>
          <pc:docMk/>
          <pc:sldMk cId="715471386" sldId="708"/>
        </pc:sldMkLst>
      </pc:sldChg>
      <pc:sldChg chg="modSp mod">
        <pc:chgData name="Anderson, Troy" userId="04de3903-03dd-44db-8353-3f14e4dd6886" providerId="ADAL" clId="{7FEB76DA-D5BB-4CE9-B2AB-345B458FA504}" dt="2023-10-17T16:58:43.651" v="286" actId="403"/>
        <pc:sldMkLst>
          <pc:docMk/>
          <pc:sldMk cId="1758385535" sldId="710"/>
        </pc:sldMkLst>
        <pc:spChg chg="mod">
          <ac:chgData name="Anderson, Troy" userId="04de3903-03dd-44db-8353-3f14e4dd6886" providerId="ADAL" clId="{7FEB76DA-D5BB-4CE9-B2AB-345B458FA504}" dt="2023-10-17T16:58:43.651" v="286" actId="403"/>
          <ac:spMkLst>
            <pc:docMk/>
            <pc:sldMk cId="1758385535" sldId="710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2" tIns="46966" rIns="93932" bIns="4696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2" tIns="46966" rIns="93932" bIns="4696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270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625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October 2023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Market Participant Identity Management (MPIM)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October 24, 2023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1388"/>
            <a:ext cx="42672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MPIM / MFA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09050"/>
            <a:ext cx="8610600" cy="5257800"/>
          </a:xfrm>
        </p:spPr>
        <p:txBody>
          <a:bodyPr/>
          <a:lstStyle/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800" dirty="0">
                <a:latin typeface="Arial" panose="020B0604020202020204" pitchFamily="34" charset="0"/>
              </a:rPr>
              <a:t>Background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/>
              <a:t>Digital certificates are used to manage Market Participant (MP) access to ERCOT systems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/>
              <a:t>Entities may register under multiple MP types (LSE, QSE, Resource Entity, etc.) and have multiple registrations of each MP type. 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/>
              <a:t>Users of ERCOT systems are required to have as many digital certificates as instances of their entity’s registration at ERCOT 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/>
              <a:t>Users are often required to use and maintain a large number of digital certificates</a:t>
            </a: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endParaRPr lang="en-US" sz="12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800" dirty="0">
                <a:latin typeface="Arial" panose="020B0604020202020204" pitchFamily="34" charset="0"/>
              </a:rPr>
              <a:t>ERCOT is planning a series of projects to move beyond digital certificates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kern="0" dirty="0"/>
              <a:t>This is expected to result in an access management approach that is greatly simplified compared to the current state</a:t>
            </a:r>
            <a:endParaRPr lang="en-US" sz="1600" kern="0" dirty="0">
              <a:solidFill>
                <a:srgbClr val="FF0000"/>
              </a:solidFill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endParaRPr lang="en-US" sz="1400" kern="0" dirty="0"/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800" dirty="0">
                <a:latin typeface="Arial" panose="020B0604020202020204" pitchFamily="34" charset="0"/>
              </a:rPr>
              <a:t>ERCOT expects that a change in access methodology for MPs will require an accompanying set of Revision Requests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kern="0" dirty="0"/>
              <a:t>Protocol Sections 2, 16.12, 15.2, 16.15, 19.6, 23 (A, B, E, G, I, J, L, M)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kern="0" dirty="0"/>
              <a:t>ERCOT would appreciate Market Participant collaboration in writing the NPRR and any supporting guide revision requests</a:t>
            </a:r>
            <a:endParaRPr lang="en-US" sz="1600" b="0" i="0" dirty="0">
              <a:effectLst/>
              <a:latin typeface="Roboto" panose="02000000000000000000" pitchFamily="2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B3275A-8D02-C6AE-1B22-D9944DF51762}"/>
              </a:ext>
            </a:extLst>
          </p:cNvPr>
          <p:cNvSpPr txBox="1"/>
          <p:nvPr/>
        </p:nvSpPr>
        <p:spPr>
          <a:xfrm>
            <a:off x="4783015" y="264833"/>
            <a:ext cx="4038600" cy="523220"/>
          </a:xfrm>
          <a:prstGeom prst="rect">
            <a:avLst/>
          </a:prstGeom>
          <a:noFill/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MPIM = Market Participant Identity Management</a:t>
            </a:r>
          </a:p>
          <a:p>
            <a:r>
              <a:rPr lang="en-US" sz="1400" dirty="0"/>
              <a:t>MFA = Multi-Factor Authentication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6546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1388"/>
            <a:ext cx="69342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MPIM / MFA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5181600"/>
          </a:xfrm>
        </p:spPr>
        <p:txBody>
          <a:bodyPr/>
          <a:lstStyle/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800" dirty="0">
                <a:latin typeface="Arial" panose="020B0604020202020204" pitchFamily="34" charset="0"/>
              </a:rPr>
              <a:t>ERCOT has identified a set of MPIM projects to be run in sequence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marL="800100" lvl="1" indent="-342900">
              <a:buFont typeface="+mj-lt"/>
              <a:buAutoNum type="arabicPeriod"/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/>
              <a:t>MPIM Tech Health Upgrade</a:t>
            </a:r>
          </a:p>
          <a:p>
            <a:pPr marL="1200150" lvl="2" indent="-342900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/>
              <a:t>Project started in September 2023</a:t>
            </a:r>
          </a:p>
          <a:p>
            <a:pPr marL="1200150" lvl="2" indent="-342900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/>
              <a:t>Targeted for completion in late 2024</a:t>
            </a:r>
          </a:p>
          <a:p>
            <a:pPr marL="800100" lvl="1" indent="-342900">
              <a:buFont typeface="+mj-lt"/>
              <a:buAutoNum type="arabicPeriod"/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/>
              <a:t>MPIM Redesign for Use of Digital Certificate</a:t>
            </a:r>
          </a:p>
          <a:p>
            <a:pPr marL="1200150" lvl="2" indent="-342900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/>
              <a:t>Project to determine approach/technology for MPIM MFA project</a:t>
            </a:r>
          </a:p>
          <a:p>
            <a:pPr marL="800100" lvl="1" indent="-342900">
              <a:buFont typeface="+mj-lt"/>
              <a:buAutoNum type="arabicPeriod"/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/>
              <a:t>MPIM MFA</a:t>
            </a:r>
          </a:p>
          <a:p>
            <a:pPr marL="1200150" lvl="2" indent="-342900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/>
              <a:t>Implementation project to convert access to ERCOT secure user interfaces from digital certificates to MFA</a:t>
            </a:r>
          </a:p>
          <a:p>
            <a:pPr marL="1657350" lvl="3" indent="-342900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/>
              <a:t>Digital certificates will still be used for machine to machine API access</a:t>
            </a:r>
          </a:p>
          <a:p>
            <a:pPr marL="1200150" lvl="2" indent="-342900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/>
              <a:t>Project start currently targeted for 2025</a:t>
            </a:r>
            <a:endParaRPr lang="en-US" sz="1800" dirty="0"/>
          </a:p>
          <a:p>
            <a:pPr marL="457200" lvl="1" indent="0">
              <a:buNone/>
              <a:tabLst>
                <a:tab pos="1774825" algn="l"/>
                <a:tab pos="2225675" algn="l"/>
                <a:tab pos="7199313" algn="l"/>
              </a:tabLst>
            </a:pPr>
            <a:endParaRPr lang="en-US" sz="1200" kern="0" dirty="0"/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Timeline</a:t>
            </a:r>
            <a:endParaRPr lang="en-US" sz="16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It would be optimal to have a Revision Request approved through the stakeholder process prior to the start of project #3 above (MPIM MFA)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Assuming a 4-6 month stakeholder approval timeline, getting Revision Requests submitted by the end of </a:t>
            </a:r>
            <a:r>
              <a:rPr lang="en-US" sz="1600" b="0" i="0" dirty="0">
                <a:effectLst/>
                <a:latin typeface="Arial" panose="020B0604020202020204" pitchFamily="34" charset="0"/>
              </a:rPr>
              <a:t>Q2 2024 </a:t>
            </a:r>
            <a:r>
              <a:rPr lang="en-US" sz="16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would meet this timeline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B3275A-8D02-C6AE-1B22-D9944DF51762}"/>
              </a:ext>
            </a:extLst>
          </p:cNvPr>
          <p:cNvSpPr txBox="1"/>
          <p:nvPr/>
        </p:nvSpPr>
        <p:spPr>
          <a:xfrm>
            <a:off x="4783015" y="264833"/>
            <a:ext cx="4038600" cy="523220"/>
          </a:xfrm>
          <a:prstGeom prst="rect">
            <a:avLst/>
          </a:prstGeom>
          <a:noFill/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MPIM = Market Participant Identity Management</a:t>
            </a:r>
          </a:p>
          <a:p>
            <a:r>
              <a:rPr lang="en-US" sz="1400" dirty="0"/>
              <a:t>MFA = Multi-Factor Authentication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5838553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519723</TotalTime>
  <Words>351</Words>
  <Application>Microsoft Office PowerPoint</Application>
  <PresentationFormat>On-screen Show (4:3)</PresentationFormat>
  <Paragraphs>44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Roboto</vt:lpstr>
      <vt:lpstr>1_Custom Design</vt:lpstr>
      <vt:lpstr>Office Theme</vt:lpstr>
      <vt:lpstr>Custom Design</vt:lpstr>
      <vt:lpstr>PowerPoint Presentation</vt:lpstr>
      <vt:lpstr>MPIM / MFA Discussion</vt:lpstr>
      <vt:lpstr>MPIM / MFA Discussion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3122</cp:revision>
  <cp:lastPrinted>2022-08-13T23:36:00Z</cp:lastPrinted>
  <dcterms:created xsi:type="dcterms:W3CDTF">2016-01-21T15:20:31Z</dcterms:created>
  <dcterms:modified xsi:type="dcterms:W3CDTF">2023-10-17T16:58:54Z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2023-07-13T14:03:21Z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aeb57a52-e3b6-4d9f-97b5-8553c941019a</vt:lpwstr>
  </property>
  <property fmtid="{D5CDD505-2E9C-101B-9397-08002B2CF9AE}" pid="9" name="MSIP_Label_7084cbda-52b8-46fb-a7b7-cb5bd465ed85_ContentBits">
    <vt:lpwstr>0</vt:lpwstr>
  </property>
</Properties>
</file>