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0"/>
  </p:notesMasterIdLst>
  <p:handoutMasterIdLst>
    <p:handoutMasterId r:id="rId11"/>
  </p:handoutMasterIdLst>
  <p:sldIdLst>
    <p:sldId id="542" r:id="rId6"/>
    <p:sldId id="564" r:id="rId7"/>
    <p:sldId id="565" r:id="rId8"/>
    <p:sldId id="5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37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Real-Time Co-optimization </a:t>
            </a:r>
          </a:p>
          <a:p>
            <a:r>
              <a:rPr lang="en-US" sz="2400" b="1" dirty="0"/>
              <a:t>plus Batteries Task Force (RTCBTF)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David Kee, CPS Energy </a:t>
            </a:r>
          </a:p>
          <a:p>
            <a:r>
              <a:rPr lang="en-US" i="1" dirty="0"/>
              <a:t>Vice-Chair RTBTF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 Meeting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24, 2023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RTCBTF meetings in 2023 are dedicated to RTC-SOC</a:t>
            </a:r>
          </a:p>
          <a:p>
            <a:pPr lvl="1"/>
            <a:r>
              <a:rPr lang="en-US" sz="1200" dirty="0"/>
              <a:t>Board approval of NPRR for RTC-SOC in December will allow the RTC+B Program to proceed and remain on schedule (including State of Charge) by having all protocol/business requirements completed for vendor by end of year to allow development to proceed on schedule.</a:t>
            </a:r>
          </a:p>
          <a:p>
            <a:pPr lvl="1"/>
            <a:endParaRPr lang="en-US" sz="1200" dirty="0"/>
          </a:p>
          <a:p>
            <a:r>
              <a:rPr lang="en-US" sz="1800" dirty="0"/>
              <a:t>TAC awareness of timeline for RTC-SOC NPRR (</a:t>
            </a:r>
            <a:r>
              <a:rPr lang="en-US" sz="1600" dirty="0">
                <a:solidFill>
                  <a:srgbClr val="FF0000"/>
                </a:solidFill>
              </a:rPr>
              <a:t>new information in red</a:t>
            </a:r>
            <a:r>
              <a:rPr lang="en-US" sz="1800" dirty="0"/>
              <a:t>):</a:t>
            </a:r>
          </a:p>
          <a:p>
            <a:pPr marL="457200" lvl="1" indent="0">
              <a:buNone/>
            </a:pPr>
            <a:r>
              <a:rPr lang="en-US" sz="1400" dirty="0"/>
              <a:t>Sequence of seven stakeholder meetings Sept-Dec 2023</a:t>
            </a:r>
          </a:p>
          <a:p>
            <a:pPr lvl="1"/>
            <a:r>
              <a:rPr lang="en-US" sz="1600" dirty="0"/>
              <a:t>Sep 8- Initial review of RTC-SOC whitepaper with RTCBTF</a:t>
            </a:r>
          </a:p>
          <a:p>
            <a:pPr lvl="2"/>
            <a:r>
              <a:rPr lang="en-US" sz="1050" dirty="0"/>
              <a:t>ERCOT released of draft NPRR language estimated for Sep 22  </a:t>
            </a:r>
            <a:r>
              <a:rPr lang="en-US" sz="1050" dirty="0">
                <a:solidFill>
                  <a:srgbClr val="FF0000"/>
                </a:solidFill>
              </a:rPr>
              <a:t>(sent Sep 27)</a:t>
            </a:r>
          </a:p>
          <a:p>
            <a:pPr lvl="2"/>
            <a:r>
              <a:rPr lang="en-US" sz="1050" dirty="0"/>
              <a:t>Comments to whitepaper and/or draft NPRR due Sep 27 </a:t>
            </a:r>
            <a:r>
              <a:rPr lang="en-US" sz="1050" dirty="0">
                <a:solidFill>
                  <a:srgbClr val="FF0000"/>
                </a:solidFill>
              </a:rPr>
              <a:t>(1 set of comments received Oct 2)</a:t>
            </a:r>
          </a:p>
          <a:p>
            <a:pPr lvl="1"/>
            <a:r>
              <a:rPr lang="en-US" sz="1600" dirty="0"/>
              <a:t>Oct 5- RTCBTF review of feedback on whitepaper and/or NPRR language</a:t>
            </a:r>
          </a:p>
          <a:p>
            <a:pPr lvl="2"/>
            <a:r>
              <a:rPr lang="en-US" sz="1050" dirty="0">
                <a:solidFill>
                  <a:srgbClr val="FF0000"/>
                </a:solidFill>
              </a:rPr>
              <a:t>Effective discussion of SOC for RUC and SCED (no changes to DAM)</a:t>
            </a:r>
          </a:p>
          <a:p>
            <a:pPr lvl="2"/>
            <a:r>
              <a:rPr lang="en-US" sz="1050" dirty="0">
                <a:solidFill>
                  <a:srgbClr val="FF0000"/>
                </a:solidFill>
              </a:rPr>
              <a:t>Discussion revolved around gaining understanding and potential changes</a:t>
            </a:r>
          </a:p>
          <a:p>
            <a:pPr lvl="2"/>
            <a:r>
              <a:rPr lang="en-US" sz="1050" dirty="0">
                <a:solidFill>
                  <a:srgbClr val="FF0000"/>
                </a:solidFill>
              </a:rPr>
              <a:t>MP comments yielded at least one change in SCED design</a:t>
            </a:r>
          </a:p>
          <a:p>
            <a:pPr lvl="2"/>
            <a:r>
              <a:rPr lang="en-US" sz="1050" dirty="0">
                <a:solidFill>
                  <a:srgbClr val="FF0000"/>
                </a:solidFill>
              </a:rPr>
              <a:t>RTCBTF desire for more high-level descriptions or examples (ERCOT to consider)</a:t>
            </a:r>
          </a:p>
          <a:p>
            <a:pPr lvl="2"/>
            <a:r>
              <a:rPr lang="en-US" sz="1200" dirty="0"/>
              <a:t>Oct 11 - Target release of official NPRR for RTC-SOC</a:t>
            </a:r>
          </a:p>
          <a:p>
            <a:pPr lvl="1"/>
            <a:r>
              <a:rPr lang="en-US" sz="1600" dirty="0"/>
              <a:t>Oct 12- PRS initial review targeted and seek urgency for RTC-SOC NPRR</a:t>
            </a:r>
          </a:p>
          <a:p>
            <a:pPr lvl="1"/>
            <a:r>
              <a:rPr lang="en-US" sz="1600" dirty="0"/>
              <a:t>Nov 1- RTCBTF review to discuss/reconcile any issues </a:t>
            </a:r>
          </a:p>
          <a:p>
            <a:pPr lvl="1"/>
            <a:r>
              <a:rPr lang="en-US" sz="1600" dirty="0"/>
              <a:t>Nov 9- PRS approval</a:t>
            </a:r>
          </a:p>
          <a:p>
            <a:pPr lvl="1"/>
            <a:r>
              <a:rPr lang="en-US" sz="1600" dirty="0"/>
              <a:t>Dec 4- TAC approval</a:t>
            </a:r>
          </a:p>
          <a:p>
            <a:pPr lvl="1"/>
            <a:r>
              <a:rPr lang="en-US" sz="1600" dirty="0"/>
              <a:t>Dec 19- Board approval</a:t>
            </a:r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Update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7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AA597-8359-F691-C038-A4FCB483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5B065-B07B-0F21-AC4D-8E42E91AB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2514600"/>
          </a:xfrm>
        </p:spPr>
        <p:txBody>
          <a:bodyPr/>
          <a:lstStyle/>
          <a:p>
            <a:r>
              <a:rPr lang="en-US" sz="2400" dirty="0"/>
              <a:t>Future RTCBTF meeting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B3CEC-06B6-93CD-106B-F146E6E4F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1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64008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u="sng" dirty="0"/>
              <a:t>Recognition of “unfinished” RTCTF issues:</a:t>
            </a:r>
          </a:p>
          <a:p>
            <a:r>
              <a:rPr lang="en-US" sz="1100" dirty="0"/>
              <a:t>Parameters for Ancillary Service proxy offers</a:t>
            </a:r>
          </a:p>
          <a:p>
            <a:r>
              <a:rPr lang="en-US" sz="1100" dirty="0"/>
              <a:t>ASDCs for use in Reliability Unit Commitment (RUC) studies</a:t>
            </a:r>
          </a:p>
          <a:p>
            <a:r>
              <a:rPr lang="en-US" sz="1100" dirty="0"/>
              <a:t>Any needed discussion on triggers for initiating off-cycle SCED executions</a:t>
            </a:r>
          </a:p>
          <a:p>
            <a:pPr lvl="1"/>
            <a:r>
              <a:rPr lang="en-US" sz="700" dirty="0"/>
              <a:t>Largely driven by ERCOT Operator desk procedures and discretion today</a:t>
            </a:r>
          </a:p>
          <a:p>
            <a:r>
              <a:rPr lang="en-US" sz="1100" dirty="0"/>
              <a:t>Consideration of NPRR for allowing real-time updates to offers in current Real-Time Market and future with RTC.</a:t>
            </a:r>
          </a:p>
          <a:p>
            <a:r>
              <a:rPr lang="en-US" sz="1100" dirty="0"/>
              <a:t>Framework for periodic analysis comparing RTC and the current ORDC design – KP 1.1(8)</a:t>
            </a:r>
          </a:p>
          <a:p>
            <a:r>
              <a:rPr lang="en-US" sz="1100" dirty="0"/>
              <a:t>Verifiable Cost Manual (Change for on-line hydro Resources per Key Principle 1.3(3))</a:t>
            </a:r>
          </a:p>
          <a:p>
            <a:r>
              <a:rPr lang="en-US" sz="1100" dirty="0"/>
              <a:t>Additional review of transmission constraint max. shadow price values</a:t>
            </a:r>
          </a:p>
          <a:p>
            <a:r>
              <a:rPr lang="en-US" sz="1100" dirty="0"/>
              <a:t>Operation Procedures (e.g., removing SASM and HASL/LASL)</a:t>
            </a:r>
          </a:p>
          <a:p>
            <a:r>
              <a:rPr lang="en-US" sz="1100" dirty="0"/>
              <a:t>Business Practice Manuals (e.g., changes to COP and telemetry)</a:t>
            </a:r>
          </a:p>
          <a:p>
            <a:r>
              <a:rPr lang="en-US" sz="1100" dirty="0"/>
              <a:t>Mapping of bill determinants to extracts and reporting for developing shadow settlement</a:t>
            </a:r>
          </a:p>
          <a:p>
            <a:r>
              <a:rPr lang="en-US" sz="1100" dirty="0"/>
              <a:t>Changes to ICCP handbook, and documentation for non-ICCP market submissions</a:t>
            </a:r>
          </a:p>
          <a:p>
            <a:r>
              <a:rPr lang="en-US" sz="1100" dirty="0"/>
              <a:t>Market trials/training/annual seminar engagement</a:t>
            </a:r>
          </a:p>
          <a:p>
            <a:r>
              <a:rPr lang="en-US" sz="1100" dirty="0"/>
              <a:t>Any details MPs need for designing their control systems</a:t>
            </a:r>
          </a:p>
          <a:p>
            <a:pPr marL="0" indent="0">
              <a:buNone/>
            </a:pPr>
            <a:r>
              <a:rPr lang="en-US" sz="1100" b="1" u="sng" dirty="0"/>
              <a:t>Other issues identified:</a:t>
            </a:r>
          </a:p>
          <a:p>
            <a:r>
              <a:rPr lang="en-US" sz="1100" dirty="0"/>
              <a:t>Scaling Factor for </a:t>
            </a:r>
            <a:r>
              <a:rPr lang="en-US" sz="1100" dirty="0" err="1"/>
              <a:t>RegU</a:t>
            </a:r>
            <a:r>
              <a:rPr lang="en-US" sz="1100" dirty="0"/>
              <a:t> and </a:t>
            </a:r>
            <a:r>
              <a:rPr lang="en-US" sz="1100" dirty="0" err="1"/>
              <a:t>RegD</a:t>
            </a:r>
            <a:r>
              <a:rPr lang="en-US" sz="1100" dirty="0"/>
              <a:t> - should be dynamic or static?</a:t>
            </a:r>
          </a:p>
          <a:p>
            <a:r>
              <a:rPr lang="en-US" sz="1100" dirty="0"/>
              <a:t>Non-Spin awards for Combined Cycle unfired ducts - should use on-line or off-line offers</a:t>
            </a:r>
          </a:p>
          <a:p>
            <a:r>
              <a:rPr lang="en-US" sz="1100" dirty="0"/>
              <a:t>Energy Storage Resource dispatch in RUC – SOC consideration</a:t>
            </a:r>
          </a:p>
          <a:p>
            <a:r>
              <a:rPr lang="en-US" sz="1100" dirty="0"/>
              <a:t>Determine if for a combined cycle, the Steam Turbine without ducts fired is considered frequency responsive</a:t>
            </a:r>
          </a:p>
          <a:p>
            <a:r>
              <a:rPr lang="en-US" sz="1100" dirty="0"/>
              <a:t>Self-provision of Non-Spin for Non-Controllable Load Resources</a:t>
            </a:r>
          </a:p>
          <a:p>
            <a:r>
              <a:rPr lang="en-US" sz="1100" dirty="0"/>
              <a:t>DRRS awards in RT or only Self provision from DAM award</a:t>
            </a:r>
          </a:p>
          <a:p>
            <a:r>
              <a:rPr lang="en-US" sz="1100" dirty="0"/>
              <a:t>Inclusion of firm load shed in the pricing run</a:t>
            </a:r>
          </a:p>
          <a:p>
            <a:r>
              <a:rPr lang="en-US" sz="1100" dirty="0"/>
              <a:t>Various protocol references need to be updated</a:t>
            </a:r>
          </a:p>
          <a:p>
            <a:r>
              <a:rPr lang="en-US" sz="1100" dirty="0"/>
              <a:t>Re-visit the Overage Charge in case of No DAM run scenario. How to control that trades do not exceed the 60% rule for RRS and 50% rule for ECRS in the RTM clearing? </a:t>
            </a:r>
          </a:p>
          <a:p>
            <a:pPr marL="0" indent="0">
              <a:buNone/>
            </a:pPr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RTCBTF meeting topics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1B90B0-2C3C-C533-8C29-8E0D3D734D62}"/>
              </a:ext>
            </a:extLst>
          </p:cNvPr>
          <p:cNvSpPr/>
          <p:nvPr/>
        </p:nvSpPr>
        <p:spPr>
          <a:xfrm>
            <a:off x="6781800" y="2019300"/>
            <a:ext cx="1828800" cy="83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Now/2023 Problems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BCDB0D-7178-5E93-4694-13023EAB1DCB}"/>
              </a:ext>
            </a:extLst>
          </p:cNvPr>
          <p:cNvSpPr/>
          <p:nvPr/>
        </p:nvSpPr>
        <p:spPr>
          <a:xfrm>
            <a:off x="6779581" y="3027655"/>
            <a:ext cx="1828800" cy="838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2024 Problems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C484F-5BA9-E6D5-6F80-0E7D011FC3A1}"/>
              </a:ext>
            </a:extLst>
          </p:cNvPr>
          <p:cNvSpPr/>
          <p:nvPr/>
        </p:nvSpPr>
        <p:spPr>
          <a:xfrm>
            <a:off x="6796226" y="4114800"/>
            <a:ext cx="1828800" cy="83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2025 Problems</a:t>
            </a:r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22220</TotalTime>
  <Words>564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Cover Slide</vt:lpstr>
      <vt:lpstr>Horizontal Theme</vt:lpstr>
      <vt:lpstr>PowerPoint Presentation</vt:lpstr>
      <vt:lpstr>RTCBTF Update</vt:lpstr>
      <vt:lpstr>Appendix</vt:lpstr>
      <vt:lpstr>Future RTCBTF meeting topics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570</cp:revision>
  <cp:lastPrinted>2017-10-10T21:31:05Z</cp:lastPrinted>
  <dcterms:created xsi:type="dcterms:W3CDTF">2016-01-21T15:20:31Z</dcterms:created>
  <dcterms:modified xsi:type="dcterms:W3CDTF">2023-10-06T18:26:56Z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