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 id="2147483685" r:id="rId2"/>
    <p:sldMasterId id="2147483687" r:id="rId3"/>
  </p:sldMasterIdLst>
  <p:notesMasterIdLst>
    <p:notesMasterId r:id="rId5"/>
  </p:notesMasterIdLst>
  <p:sldIdLst>
    <p:sldId id="2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CCD7DF"/>
    <a:srgbClr val="FFE6CC"/>
    <a:srgbClr val="E8CEDD"/>
    <a:srgbClr val="335F82"/>
    <a:srgbClr val="CCEF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BE5143-61B8-418C-973F-372E2523C49D}" v="1" dt="2023-10-19T22:34:18.4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5759" autoAdjust="0"/>
  </p:normalViewPr>
  <p:slideViewPr>
    <p:cSldViewPr snapToGrid="0">
      <p:cViewPr varScale="1">
        <p:scale>
          <a:sx n="82" d="100"/>
          <a:sy n="82" d="100"/>
        </p:scale>
        <p:origin x="60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E90003-A9FD-4933-9089-28267910D41B}" type="datetimeFigureOut">
              <a:rPr lang="en-US" smtClean="0"/>
              <a:t>10/21/2023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5A4798-72C0-4EAC-A0CA-5FE105F5973A}" type="slidenum">
              <a:rPr lang="en-US" smtClean="0"/>
              <a:t>‹#›</a:t>
            </a:fld>
            <a:endParaRPr lang="en-US"/>
          </a:p>
        </p:txBody>
      </p:sp>
    </p:spTree>
    <p:extLst>
      <p:ext uri="{BB962C8B-B14F-4D97-AF65-F5344CB8AC3E}">
        <p14:creationId xmlns:p14="http://schemas.microsoft.com/office/powerpoint/2010/main" val="3880601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9F5A4798-72C0-4EAC-A0CA-5FE105F5973A}" type="slidenum">
              <a:rPr lang="en-US" smtClean="0"/>
              <a:t>1</a:t>
            </a:fld>
            <a:endParaRPr lang="en-US"/>
          </a:p>
        </p:txBody>
      </p:sp>
    </p:spTree>
    <p:extLst>
      <p:ext uri="{BB962C8B-B14F-4D97-AF65-F5344CB8AC3E}">
        <p14:creationId xmlns:p14="http://schemas.microsoft.com/office/powerpoint/2010/main" val="1494453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10972800" y="6569082"/>
            <a:ext cx="6096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905000" y="2625326"/>
            <a:ext cx="83820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905000" y="4232673"/>
            <a:ext cx="83820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905000" y="2895600"/>
            <a:ext cx="83820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39492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855413"/>
            <a:ext cx="113792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10959691" y="6553207"/>
            <a:ext cx="6096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439641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6181344" y="863353"/>
            <a:ext cx="560832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406400" y="855413"/>
            <a:ext cx="560832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508000" y="243682"/>
            <a:ext cx="112776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3657600" y="6553200"/>
            <a:ext cx="53848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3091055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cxnSp>
        <p:nvCxnSpPr>
          <p:cNvPr id="11" name="Straight Connector 10"/>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6181344" y="1695203"/>
            <a:ext cx="560832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406400" y="1695207"/>
            <a:ext cx="560832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6181344" y="863347"/>
            <a:ext cx="5608320" cy="730506"/>
          </a:xfrm>
          <a:prstGeom prst="rect">
            <a:avLst/>
          </a:prstGeom>
        </p:spPr>
        <p:txBody>
          <a:bodyPr/>
          <a:lstStyle>
            <a:lvl1pPr marL="0" marR="0" indent="0" algn="l" defTabSz="685766"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766"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406400" y="855407"/>
            <a:ext cx="560832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3657600" y="6553200"/>
            <a:ext cx="53848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508000" y="243682"/>
            <a:ext cx="112776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96205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3752748" y="266304"/>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cxnSp>
        <p:nvCxnSpPr>
          <p:cNvPr id="6" name="Straight Connector 5"/>
          <p:cNvCxnSpPr/>
          <p:nvPr userDrawn="1"/>
        </p:nvCxnSpPr>
        <p:spPr>
          <a:xfrm>
            <a:off x="3752748" y="266304"/>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3864864" y="243682"/>
            <a:ext cx="8022336"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sz="3200" dirty="0"/>
              <a:t>Click to edit Master title style</a:t>
            </a:r>
          </a:p>
        </p:txBody>
      </p:sp>
      <p:sp>
        <p:nvSpPr>
          <p:cNvPr id="8" name="Content Placeholder 2"/>
          <p:cNvSpPr>
            <a:spLocks noGrp="1"/>
          </p:cNvSpPr>
          <p:nvPr>
            <p:ph idx="13"/>
          </p:nvPr>
        </p:nvSpPr>
        <p:spPr>
          <a:xfrm>
            <a:off x="402336" y="859536"/>
            <a:ext cx="11375136" cy="5065776"/>
          </a:xfrm>
          <a:prstGeom prst="rect">
            <a:avLst/>
          </a:prstGeom>
        </p:spPr>
        <p:txBody>
          <a:bodyPr/>
          <a:lstStyle>
            <a:lvl1pPr>
              <a:defRPr sz="1800" baseline="0">
                <a:solidFill>
                  <a:schemeClr val="tx2"/>
                </a:solidFill>
              </a:defRPr>
            </a:lvl1pPr>
            <a:lvl2pPr marL="557185" indent="-214303">
              <a:buClr>
                <a:schemeClr val="accent1"/>
              </a:buClr>
              <a:buFont typeface="Wingdings" panose="05000000000000000000" pitchFamily="2" charset="2"/>
              <a:buChar char="§"/>
              <a:defRPr sz="1800" baseline="0">
                <a:solidFill>
                  <a:schemeClr val="tx2"/>
                </a:solidFill>
              </a:defRPr>
            </a:lvl2pPr>
            <a:lvl3pPr marL="857208" indent="-171442">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27786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178" indent="0" algn="ctr">
              <a:buNone/>
              <a:defRPr>
                <a:solidFill>
                  <a:schemeClr val="tx1">
                    <a:tint val="75000"/>
                  </a:schemeClr>
                </a:solidFill>
              </a:defRPr>
            </a:lvl2pPr>
            <a:lvl3pPr marL="914354"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2"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a:xfrm>
            <a:off x="3657600" y="6553200"/>
            <a:ext cx="5384800" cy="228600"/>
          </a:xfrm>
          <a:prstGeom prst="rect">
            <a:avLst/>
          </a:prstGeom>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74614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4734515" y="4837176"/>
            <a:ext cx="5953711"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4730500" y="3429000"/>
            <a:ext cx="5953711"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4730496" y="1325880"/>
            <a:ext cx="7359904"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dirty="0"/>
              <a:t>Click to edit Master text styles</a:t>
            </a:r>
          </a:p>
        </p:txBody>
      </p:sp>
    </p:spTree>
    <p:extLst>
      <p:ext uri="{BB962C8B-B14F-4D97-AF65-F5344CB8AC3E}">
        <p14:creationId xmlns:p14="http://schemas.microsoft.com/office/powerpoint/2010/main" val="3384612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2438400" y="685800"/>
            <a:ext cx="84328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44255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10943303" y="6561144"/>
            <a:ext cx="6096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9"/>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3" y="6553206"/>
            <a:ext cx="943100" cy="207877"/>
          </a:xfrm>
          <a:prstGeom prst="rect">
            <a:avLst/>
          </a:prstGeom>
          <a:noFill/>
        </p:spPr>
        <p:txBody>
          <a:bodyPr wrap="square" rtlCol="0">
            <a:spAutoFit/>
          </a:bodyPr>
          <a:lstStyle/>
          <a:p>
            <a:r>
              <a:rPr lang="en-US" sz="751" b="1" dirty="0">
                <a:solidFill>
                  <a:srgbClr val="5B6770"/>
                </a:solidFill>
              </a:rPr>
              <a:t>PUBLIC</a:t>
            </a:r>
          </a:p>
        </p:txBody>
      </p:sp>
      <p:sp>
        <p:nvSpPr>
          <p:cNvPr id="11" name="Slide Number Placeholder 8"/>
          <p:cNvSpPr txBox="1">
            <a:spLocks/>
          </p:cNvSpPr>
          <p:nvPr userDrawn="1"/>
        </p:nvSpPr>
        <p:spPr>
          <a:xfrm>
            <a:off x="11552908" y="6561144"/>
            <a:ext cx="517177"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3932369068"/>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9" r:id="rId6"/>
  </p:sldLayoutIdLst>
  <p:hf hdr="0" ftr="0" dt="0"/>
  <p:txStyles>
    <p:titleStyle>
      <a:lvl1pPr algn="ctr" defTabSz="685766" rtl="0" eaLnBrk="1" latinLnBrk="0" hangingPunct="1">
        <a:spcBef>
          <a:spcPct val="0"/>
        </a:spcBef>
        <a:buNone/>
        <a:defRPr sz="3300" kern="1200">
          <a:solidFill>
            <a:schemeClr val="tx1"/>
          </a:solidFill>
          <a:latin typeface="+mj-lt"/>
          <a:ea typeface="+mj-ea"/>
          <a:cs typeface="+mj-cs"/>
        </a:defRPr>
      </a:lvl1pPr>
    </p:titleStyle>
    <p:bodyStyle>
      <a:lvl1pPr marL="257162" indent="-257162" algn="l" defTabSz="685766"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85" indent="-214303" algn="l" defTabSz="685766"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08" indent="-171442" algn="l" defTabSz="685766"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091" indent="-171442" algn="l" defTabSz="68576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2973" indent="-171442" algn="l" defTabSz="68576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857" indent="-171442" algn="l" defTabSz="68576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39" indent="-171442" algn="l" defTabSz="68576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22" indent="-171442" algn="l" defTabSz="68576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06" indent="-171442" algn="l" defTabSz="68576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66" rtl="0" eaLnBrk="1" latinLnBrk="0" hangingPunct="1">
        <a:defRPr sz="1351" kern="1200">
          <a:solidFill>
            <a:schemeClr val="tx1"/>
          </a:solidFill>
          <a:latin typeface="+mn-lt"/>
          <a:ea typeface="+mn-ea"/>
          <a:cs typeface="+mn-cs"/>
        </a:defRPr>
      </a:lvl1pPr>
      <a:lvl2pPr marL="342882" algn="l" defTabSz="685766" rtl="0" eaLnBrk="1" latinLnBrk="0" hangingPunct="1">
        <a:defRPr sz="1351" kern="1200">
          <a:solidFill>
            <a:schemeClr val="tx1"/>
          </a:solidFill>
          <a:latin typeface="+mn-lt"/>
          <a:ea typeface="+mn-ea"/>
          <a:cs typeface="+mn-cs"/>
        </a:defRPr>
      </a:lvl2pPr>
      <a:lvl3pPr marL="685766" algn="l" defTabSz="685766" rtl="0" eaLnBrk="1" latinLnBrk="0" hangingPunct="1">
        <a:defRPr sz="1351" kern="1200">
          <a:solidFill>
            <a:schemeClr val="tx1"/>
          </a:solidFill>
          <a:latin typeface="+mn-lt"/>
          <a:ea typeface="+mn-ea"/>
          <a:cs typeface="+mn-cs"/>
        </a:defRPr>
      </a:lvl3pPr>
      <a:lvl4pPr marL="1028649" algn="l" defTabSz="685766" rtl="0" eaLnBrk="1" latinLnBrk="0" hangingPunct="1">
        <a:defRPr sz="1351" kern="1200">
          <a:solidFill>
            <a:schemeClr val="tx1"/>
          </a:solidFill>
          <a:latin typeface="+mn-lt"/>
          <a:ea typeface="+mn-ea"/>
          <a:cs typeface="+mn-cs"/>
        </a:defRPr>
      </a:lvl4pPr>
      <a:lvl5pPr marL="1371532" algn="l" defTabSz="685766" rtl="0" eaLnBrk="1" latinLnBrk="0" hangingPunct="1">
        <a:defRPr sz="1351" kern="1200">
          <a:solidFill>
            <a:schemeClr val="tx1"/>
          </a:solidFill>
          <a:latin typeface="+mn-lt"/>
          <a:ea typeface="+mn-ea"/>
          <a:cs typeface="+mn-cs"/>
        </a:defRPr>
      </a:lvl5pPr>
      <a:lvl6pPr marL="1714414" algn="l" defTabSz="685766" rtl="0" eaLnBrk="1" latinLnBrk="0" hangingPunct="1">
        <a:defRPr sz="1351" kern="1200">
          <a:solidFill>
            <a:schemeClr val="tx1"/>
          </a:solidFill>
          <a:latin typeface="+mn-lt"/>
          <a:ea typeface="+mn-ea"/>
          <a:cs typeface="+mn-cs"/>
        </a:defRPr>
      </a:lvl6pPr>
      <a:lvl7pPr marL="2057298" algn="l" defTabSz="685766" rtl="0" eaLnBrk="1" latinLnBrk="0" hangingPunct="1">
        <a:defRPr sz="1351" kern="1200">
          <a:solidFill>
            <a:schemeClr val="tx1"/>
          </a:solidFill>
          <a:latin typeface="+mn-lt"/>
          <a:ea typeface="+mn-ea"/>
          <a:cs typeface="+mn-cs"/>
        </a:defRPr>
      </a:lvl7pPr>
      <a:lvl8pPr marL="2400180" algn="l" defTabSz="685766" rtl="0" eaLnBrk="1" latinLnBrk="0" hangingPunct="1">
        <a:defRPr sz="1351" kern="1200">
          <a:solidFill>
            <a:schemeClr val="tx1"/>
          </a:solidFill>
          <a:latin typeface="+mn-lt"/>
          <a:ea typeface="+mn-ea"/>
          <a:cs typeface="+mn-cs"/>
        </a:defRPr>
      </a:lvl8pPr>
      <a:lvl9pPr marL="2743062" algn="l" defTabSz="685766"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085" y="2876281"/>
            <a:ext cx="3810115" cy="1105445"/>
          </a:xfrm>
          <a:prstGeom prst="rect">
            <a:avLst/>
          </a:prstGeom>
        </p:spPr>
      </p:pic>
    </p:spTree>
    <p:extLst>
      <p:ext uri="{BB962C8B-B14F-4D97-AF65-F5344CB8AC3E}">
        <p14:creationId xmlns:p14="http://schemas.microsoft.com/office/powerpoint/2010/main" val="46512735"/>
      </p:ext>
    </p:extLst>
  </p:cSld>
  <p:clrMap bg1="lt1" tx1="dk1" bg2="lt2" tx2="dk2" accent1="accent1" accent2="accent2" accent3="accent3" accent4="accent4" accent5="accent5" accent6="accent6" hlink="hlink" folHlink="folHlink"/>
  <p:sldLayoutIdLst>
    <p:sldLayoutId id="2147483686" r:id="rId1"/>
  </p:sldLayoutIdLst>
  <p:hf hdr="0" ftr="0" dt="0"/>
  <p:txStyles>
    <p:titleStyle>
      <a:lvl1pPr algn="l" defTabSz="91435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1219205" y="8"/>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1288" y="5257800"/>
            <a:ext cx="1575824" cy="457200"/>
          </a:xfrm>
          <a:prstGeom prst="rect">
            <a:avLst/>
          </a:prstGeom>
        </p:spPr>
      </p:pic>
      <p:cxnSp>
        <p:nvCxnSpPr>
          <p:cNvPr id="12" name="Straight Connector 11"/>
          <p:cNvCxnSpPr/>
          <p:nvPr userDrawn="1"/>
        </p:nvCxnSpPr>
        <p:spPr>
          <a:xfrm flipH="1">
            <a:off x="1219205"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3175851"/>
      </p:ext>
    </p:extLst>
  </p:cSld>
  <p:clrMap bg1="lt1" tx1="dk1" bg2="lt2" tx2="dk2" accent1="accent1" accent2="accent2" accent3="accent3" accent4="accent4" accent5="accent5" accent6="accent6" hlink="hlink" folHlink="folHlink"/>
  <p:sldLayoutIdLst>
    <p:sldLayoutId id="2147483688" r:id="rId1"/>
  </p:sldLayoutIdLst>
  <p:hf sldNum="0" hdr="0" dt="0"/>
  <p:txStyles>
    <p:titleStyle>
      <a:lvl1pPr algn="l" defTabSz="91435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rcot.com/files/docs/2022/06/07/Zip%20to%20be%20posted%20060923.zi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A4B00F18-FEC2-E363-3552-DC2C48870088}"/>
              </a:ext>
            </a:extLst>
          </p:cNvPr>
          <p:cNvGrpSpPr/>
          <p:nvPr/>
        </p:nvGrpSpPr>
        <p:grpSpPr>
          <a:xfrm>
            <a:off x="508000" y="614367"/>
            <a:ext cx="11277600" cy="5911675"/>
            <a:chOff x="508000" y="614367"/>
            <a:chExt cx="11277600" cy="5911675"/>
          </a:xfrm>
        </p:grpSpPr>
        <p:grpSp>
          <p:nvGrpSpPr>
            <p:cNvPr id="2" name="Group 1">
              <a:extLst>
                <a:ext uri="{FF2B5EF4-FFF2-40B4-BE49-F238E27FC236}">
                  <a16:creationId xmlns:a16="http://schemas.microsoft.com/office/drawing/2014/main" id="{FBC881D7-2F09-4D26-B37B-F754E5D6828F}"/>
                </a:ext>
              </a:extLst>
            </p:cNvPr>
            <p:cNvGrpSpPr/>
            <p:nvPr/>
          </p:nvGrpSpPr>
          <p:grpSpPr>
            <a:xfrm>
              <a:off x="508000" y="614367"/>
              <a:ext cx="11277600" cy="5911675"/>
              <a:chOff x="2239369" y="720578"/>
              <a:chExt cx="8701453" cy="5911675"/>
            </a:xfrm>
          </p:grpSpPr>
          <p:sp>
            <p:nvSpPr>
              <p:cNvPr id="9" name="Rectangle 8"/>
              <p:cNvSpPr/>
              <p:nvPr/>
            </p:nvSpPr>
            <p:spPr>
              <a:xfrm>
                <a:off x="2239369" y="720578"/>
                <a:ext cx="8701453" cy="5893589"/>
              </a:xfrm>
              <a:prstGeom prst="rect">
                <a:avLst/>
              </a:prstGeom>
              <a:solidFill>
                <a:srgbClr val="CCEFF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lgn="ctr">
                  <a:buFont typeface="Arial" panose="020B0604020202020204" pitchFamily="34" charset="0"/>
                  <a:buChar char="•"/>
                </a:pPr>
                <a:endParaRPr lang="en-US" dirty="0"/>
              </a:p>
            </p:txBody>
          </p:sp>
          <p:sp>
            <p:nvSpPr>
              <p:cNvPr id="49" name="Rectangle 48"/>
              <p:cNvSpPr/>
              <p:nvPr/>
            </p:nvSpPr>
            <p:spPr>
              <a:xfrm>
                <a:off x="5803351" y="1622879"/>
                <a:ext cx="5008453" cy="2037567"/>
              </a:xfrm>
              <a:prstGeom prst="rect">
                <a:avLst/>
              </a:prstGeom>
              <a:noFill/>
              <a:ln w="44450" cap="sq">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4864" rIns="100584" bIns="54864" numCol="1" spcCol="0" rtlCol="0" fromWordArt="0" anchor="t" anchorCtr="0" forceAA="0" compatLnSpc="1">
                <a:prstTxWarp prst="textNoShape">
                  <a:avLst/>
                </a:prstTxWarp>
                <a:noAutofit/>
              </a:bodyPr>
              <a:lstStyle/>
              <a:p>
                <a:r>
                  <a:rPr lang="en-US" sz="1000" b="1" u="sng" dirty="0">
                    <a:solidFill>
                      <a:schemeClr val="tx1"/>
                    </a:solidFill>
                    <a:latin typeface="Arial" panose="020B0604020202020204" pitchFamily="34" charset="0"/>
                    <a:ea typeface="TradeGothic LT" panose="020B0506030503020504" pitchFamily="34" charset="0"/>
                    <a:cs typeface="Arial" panose="020B0604020202020204" pitchFamily="34" charset="0"/>
                  </a:rPr>
                  <a:t>FFR</a:t>
                </a:r>
              </a:p>
              <a:p>
                <a:pPr marL="171442" indent="-171442">
                  <a:buFont typeface="Arial" panose="020B0604020202020204" pitchFamily="34" charset="0"/>
                  <a:buChar char="•"/>
                </a:pPr>
                <a:r>
                  <a:rPr lang="en-US" sz="1000" dirty="0">
                    <a:solidFill>
                      <a:schemeClr val="tx1"/>
                    </a:solidFill>
                    <a:latin typeface="Arial" panose="020B0604020202020204" pitchFamily="34" charset="0"/>
                    <a:ea typeface="TradeGothic LT" panose="020B0506030503020504" pitchFamily="34" charset="0"/>
                    <a:cs typeface="Arial" panose="020B0604020202020204" pitchFamily="34" charset="0"/>
                  </a:rPr>
                  <a:t>Triggered at 59.85 Hz and full response in 15 cycles</a:t>
                </a:r>
              </a:p>
              <a:p>
                <a:pPr marL="171442" indent="-171442">
                  <a:buFont typeface="Arial" panose="020B0604020202020204" pitchFamily="34" charset="0"/>
                  <a:buChar char="•"/>
                </a:pPr>
                <a:r>
                  <a:rPr lang="en-US" sz="1000" dirty="0">
                    <a:solidFill>
                      <a:schemeClr val="tx1"/>
                    </a:solidFill>
                    <a:latin typeface="Arial" panose="020B0604020202020204" pitchFamily="34" charset="0"/>
                    <a:ea typeface="TradeGothic LT" panose="020B0506030503020504" pitchFamily="34" charset="0"/>
                    <a:cs typeface="Arial" panose="020B0604020202020204" pitchFamily="34" charset="0"/>
                  </a:rPr>
                  <a:t>Once deployed, sustain for up to 15 mins. Once recalled, restore within 15 mins</a:t>
                </a:r>
              </a:p>
              <a:p>
                <a:pPr marL="171442" indent="-171442">
                  <a:buFont typeface="Arial" panose="020B0604020202020204" pitchFamily="34" charset="0"/>
                  <a:buChar char="•"/>
                </a:pPr>
                <a:r>
                  <a:rPr lang="en-US" sz="1000" dirty="0">
                    <a:solidFill>
                      <a:schemeClr val="tx1"/>
                    </a:solidFill>
                    <a:latin typeface="Arial" panose="020B0604020202020204" pitchFamily="34" charset="0"/>
                    <a:ea typeface="TradeGothic LT" panose="020B0506030503020504" pitchFamily="34" charset="0"/>
                    <a:cs typeface="Arial" panose="020B0604020202020204" pitchFamily="34" charset="0"/>
                  </a:rPr>
                  <a:t>Maximum 450 MW of RRS may be provided by FFR Resources </a:t>
                </a:r>
                <a:endParaRPr lang="en-US" sz="300" dirty="0">
                  <a:solidFill>
                    <a:schemeClr val="tx1"/>
                  </a:solidFill>
                  <a:latin typeface="Arial" panose="020B0604020202020204" pitchFamily="34" charset="0"/>
                  <a:ea typeface="TradeGothic LT" panose="020B0506030503020504" pitchFamily="34" charset="0"/>
                  <a:cs typeface="Arial" panose="020B0604020202020204" pitchFamily="34" charset="0"/>
                </a:endParaRPr>
              </a:p>
              <a:p>
                <a:endParaRPr lang="en-US" sz="300" b="1" u="sng" dirty="0">
                  <a:solidFill>
                    <a:schemeClr val="tx1"/>
                  </a:solidFill>
                  <a:latin typeface="Arial" panose="020B0604020202020204" pitchFamily="34" charset="0"/>
                  <a:ea typeface="TradeGothic LT" panose="020B0506030503020504" pitchFamily="34" charset="0"/>
                  <a:cs typeface="Arial" panose="020B0604020202020204" pitchFamily="34" charset="0"/>
                </a:endParaRPr>
              </a:p>
              <a:p>
                <a:r>
                  <a:rPr lang="en-US" sz="1000" b="1" u="sng" dirty="0">
                    <a:solidFill>
                      <a:schemeClr val="tx1"/>
                    </a:solidFill>
                    <a:latin typeface="Arial" panose="020B0604020202020204" pitchFamily="34" charset="0"/>
                    <a:ea typeface="TradeGothic LT" panose="020B0506030503020504" pitchFamily="34" charset="0"/>
                    <a:cs typeface="Arial" panose="020B0604020202020204" pitchFamily="34" charset="0"/>
                  </a:rPr>
                  <a:t>PFR</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PFR capable capacity reserved on generators or Controllable Load Resources (CLR)</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Minimum 1,150 MW must be provided by resources capable of PFR</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Capacity that is used to provide RRS-PFR must be capable of being sustained for 1 hour</a:t>
                </a:r>
              </a:p>
              <a:p>
                <a:pPr marL="171442" indent="-171442">
                  <a:buFont typeface="Arial" panose="020B0604020202020204" pitchFamily="34" charset="0"/>
                  <a:buChar char="•"/>
                </a:pPr>
                <a:endParaRPr lang="en-US" sz="300" kern="0" dirty="0">
                  <a:solidFill>
                    <a:schemeClr val="tx1"/>
                  </a:solidFill>
                  <a:latin typeface="Arial" panose="020B0604020202020204" pitchFamily="34" charset="0"/>
                  <a:ea typeface="TradeGothic LT" panose="020B0506030503020504" pitchFamily="34" charset="0"/>
                  <a:cs typeface="Arial" panose="020B0604020202020204" pitchFamily="34" charset="0"/>
                </a:endParaRPr>
              </a:p>
              <a:p>
                <a:r>
                  <a:rPr lang="en-US" sz="1000" b="1" u="sng" dirty="0">
                    <a:solidFill>
                      <a:schemeClr val="tx1"/>
                    </a:solidFill>
                    <a:latin typeface="Arial" panose="020B0604020202020204" pitchFamily="34" charset="0"/>
                    <a:ea typeface="TradeGothic LT" panose="020B0506030503020504" pitchFamily="34" charset="0"/>
                    <a:cs typeface="Arial" panose="020B0604020202020204" pitchFamily="34" charset="0"/>
                  </a:rPr>
                  <a:t>Load Resources with under frequency relay (UFR)</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Triggered at 59.70 Hz and full response in 30 cycles</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Sustain until recalled. Once recalled, restore within 3 hours</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Beyond the minimum PFR, up to 60% of total RRS can come from Load Resources on UFR or FFR</a:t>
                </a:r>
              </a:p>
            </p:txBody>
          </p:sp>
          <p:sp>
            <p:nvSpPr>
              <p:cNvPr id="63" name="Rectangle 62"/>
              <p:cNvSpPr/>
              <p:nvPr/>
            </p:nvSpPr>
            <p:spPr>
              <a:xfrm>
                <a:off x="5790647" y="3780826"/>
                <a:ext cx="5012291" cy="1277399"/>
              </a:xfrm>
              <a:prstGeom prst="rect">
                <a:avLst/>
              </a:prstGeom>
              <a:noFill/>
              <a:ln w="44450" cap="sq">
                <a:solidFill>
                  <a:srgbClr val="FF8200"/>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4864" rIns="100584" bIns="54864" numCol="1" spcCol="0" rtlCol="0" fromWordArt="0" anchor="t" anchorCtr="0" forceAA="0" compatLnSpc="1">
                <a:prstTxWarp prst="textNoShape">
                  <a:avLst/>
                </a:prstTxWarp>
                <a:noAutofit/>
              </a:bodyPr>
              <a:lstStyle/>
              <a:p>
                <a:r>
                  <a:rPr lang="en-US" sz="1000" b="1" u="sng" dirty="0">
                    <a:solidFill>
                      <a:schemeClr val="tx1"/>
                    </a:solidFill>
                    <a:latin typeface="Arial" panose="020B0604020202020204" pitchFamily="34" charset="0"/>
                    <a:ea typeface="TradeGothic LT" panose="020B0506030503020504" pitchFamily="34" charset="0"/>
                    <a:cs typeface="Arial" panose="020B0604020202020204" pitchFamily="34" charset="0"/>
                  </a:rPr>
                  <a:t>Generation</a:t>
                </a:r>
              </a:p>
              <a:p>
                <a:pPr marL="171442" indent="-171442">
                  <a:buFont typeface="Arial" panose="020B0604020202020204" pitchFamily="34" charset="0"/>
                  <a:buChar char="•"/>
                </a:pPr>
                <a:r>
                  <a:rPr lang="en-US" sz="1000" dirty="0">
                    <a:solidFill>
                      <a:schemeClr val="tx1"/>
                    </a:solidFill>
                    <a:latin typeface="Arial" panose="020B0604020202020204" pitchFamily="34" charset="0"/>
                    <a:ea typeface="TradeGothic LT" panose="020B0506030503020504" pitchFamily="34" charset="0"/>
                    <a:cs typeface="Arial" panose="020B0604020202020204" pitchFamily="34" charset="0"/>
                  </a:rPr>
                  <a:t>Online or offline capacity that can be converted to energy within 10 minutes</a:t>
                </a:r>
              </a:p>
              <a:p>
                <a:pPr marL="171442" indent="-171442">
                  <a:buFont typeface="Arial" panose="020B0604020202020204" pitchFamily="34" charset="0"/>
                  <a:buChar char="•"/>
                </a:pPr>
                <a:r>
                  <a:rPr lang="en-US" sz="1000" dirty="0">
                    <a:solidFill>
                      <a:schemeClr val="tx1"/>
                    </a:solidFill>
                    <a:latin typeface="Arial" panose="020B0604020202020204" pitchFamily="34" charset="0"/>
                    <a:ea typeface="TradeGothic LT" panose="020B0506030503020504" pitchFamily="34" charset="0"/>
                    <a:cs typeface="Arial" panose="020B0604020202020204" pitchFamily="34" charset="0"/>
                  </a:rPr>
                  <a:t>Dispatched by SCED</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Capacity that is used to provide ECRS must be capable of being sustained for 2 hours.</a:t>
                </a:r>
              </a:p>
              <a:p>
                <a:pPr marL="171442" indent="-171442">
                  <a:buFont typeface="Arial" panose="020B0604020202020204" pitchFamily="34" charset="0"/>
                  <a:buChar char="•"/>
                </a:pPr>
                <a:endParaRPr lang="en-US" sz="400" dirty="0">
                  <a:solidFill>
                    <a:schemeClr val="tx1"/>
                  </a:solidFill>
                  <a:latin typeface="Arial" panose="020B0604020202020204" pitchFamily="34" charset="0"/>
                  <a:ea typeface="TradeGothic LT" panose="020B0506030503020504" pitchFamily="34" charset="0"/>
                  <a:cs typeface="Arial" panose="020B0604020202020204" pitchFamily="34" charset="0"/>
                </a:endParaRPr>
              </a:p>
              <a:p>
                <a:r>
                  <a:rPr lang="en-US" sz="1000" b="1" u="sng" dirty="0">
                    <a:solidFill>
                      <a:schemeClr val="tx1"/>
                    </a:solidFill>
                    <a:latin typeface="Arial" panose="020B0604020202020204" pitchFamily="34" charset="0"/>
                    <a:ea typeface="TradeGothic LT" panose="020B0506030503020504" pitchFamily="34" charset="0"/>
                    <a:cs typeface="Arial" panose="020B0604020202020204" pitchFamily="34" charset="0"/>
                  </a:rPr>
                  <a:t>Load Resources (UFR not required)</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Up to 50% of ECRS capacity can come from Load Resources with or without UFR</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Once deployed, must respond within 10 minutes. Sustain until recalled. Restoration within 3 hours</a:t>
                </a:r>
                <a:endParaRPr lang="en-US" sz="500" b="1" u="sng" dirty="0">
                  <a:solidFill>
                    <a:schemeClr val="tx1"/>
                  </a:solidFill>
                  <a:latin typeface="Arial" panose="020B0604020202020204" pitchFamily="34" charset="0"/>
                  <a:ea typeface="TradeGothic LT" panose="020B0506030503020504" pitchFamily="34" charset="0"/>
                  <a:cs typeface="Arial" panose="020B0604020202020204" pitchFamily="34" charset="0"/>
                </a:endParaRPr>
              </a:p>
            </p:txBody>
          </p:sp>
          <p:cxnSp>
            <p:nvCxnSpPr>
              <p:cNvPr id="74" name="Straight Connector 73"/>
              <p:cNvCxnSpPr>
                <a:endCxn id="49" idx="1"/>
              </p:cNvCxnSpPr>
              <p:nvPr/>
            </p:nvCxnSpPr>
            <p:spPr>
              <a:xfrm>
                <a:off x="5372920" y="2641279"/>
                <a:ext cx="430431" cy="384"/>
              </a:xfrm>
              <a:prstGeom prst="line">
                <a:avLst/>
              </a:prstGeom>
              <a:ln w="3492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a:cxnSpLocks/>
                <a:endCxn id="63" idx="1"/>
              </p:cNvCxnSpPr>
              <p:nvPr/>
            </p:nvCxnSpPr>
            <p:spPr>
              <a:xfrm>
                <a:off x="5358695" y="4419526"/>
                <a:ext cx="431952" cy="0"/>
              </a:xfrm>
              <a:prstGeom prst="line">
                <a:avLst/>
              </a:prstGeom>
              <a:ln w="34925">
                <a:solidFill>
                  <a:srgbClr val="FF8200"/>
                </a:solidFill>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506074" y="2068075"/>
                <a:ext cx="2820559" cy="1397984"/>
              </a:xfrm>
              <a:prstGeom prst="rect">
                <a:avLst/>
              </a:prstGeom>
              <a:solidFill>
                <a:schemeClr val="bg1"/>
              </a:solidFill>
              <a:ln w="95250" cap="sq">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51" dirty="0"/>
              </a:p>
            </p:txBody>
          </p:sp>
          <p:sp>
            <p:nvSpPr>
              <p:cNvPr id="37" name="Rectangle 36"/>
              <p:cNvSpPr/>
              <p:nvPr/>
            </p:nvSpPr>
            <p:spPr>
              <a:xfrm>
                <a:off x="2569470" y="2514540"/>
                <a:ext cx="2687712" cy="337343"/>
              </a:xfrm>
              <a:prstGeom prst="rect">
                <a:avLst/>
              </a:prstGeom>
              <a:solidFill>
                <a:srgbClr val="335F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dirty="0">
                    <a:latin typeface="Arial" panose="020B0604020202020204" pitchFamily="34" charset="0"/>
                    <a:ea typeface="TradeGothic LT Bold" panose="020B0706030503020504" pitchFamily="34" charset="0"/>
                    <a:cs typeface="Arial" panose="020B0604020202020204" pitchFamily="34" charset="0"/>
                  </a:rPr>
                  <a:t>Load Resources on Under Frequency Relay  (UFR)</a:t>
                </a:r>
              </a:p>
            </p:txBody>
          </p:sp>
          <p:sp>
            <p:nvSpPr>
              <p:cNvPr id="39" name="Rectangle 38"/>
              <p:cNvSpPr/>
              <p:nvPr/>
            </p:nvSpPr>
            <p:spPr>
              <a:xfrm>
                <a:off x="2569470" y="2887601"/>
                <a:ext cx="2688026" cy="33734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latin typeface="Arial" panose="020B0604020202020204" pitchFamily="34" charset="0"/>
                    <a:ea typeface="TradeGothic LT Bold" panose="020B0706030503020504" pitchFamily="34" charset="0"/>
                    <a:cs typeface="Arial" panose="020B0604020202020204" pitchFamily="34" charset="0"/>
                  </a:rPr>
                  <a:t>Primary Frequency Response (PFR)</a:t>
                </a:r>
              </a:p>
            </p:txBody>
          </p:sp>
          <p:sp>
            <p:nvSpPr>
              <p:cNvPr id="40" name="Rectangle 39"/>
              <p:cNvSpPr/>
              <p:nvPr/>
            </p:nvSpPr>
            <p:spPr>
              <a:xfrm>
                <a:off x="2569470" y="2151010"/>
                <a:ext cx="2686024" cy="33734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dirty="0">
                    <a:latin typeface="Arial" panose="020B0604020202020204" pitchFamily="34" charset="0"/>
                    <a:ea typeface="TradeGothic LT Bold" panose="020B0706030503020504" pitchFamily="34" charset="0"/>
                    <a:cs typeface="Arial" panose="020B0604020202020204" pitchFamily="34" charset="0"/>
                  </a:rPr>
                  <a:t>Fast Frequency Response (FFR)</a:t>
                </a:r>
              </a:p>
            </p:txBody>
          </p:sp>
          <p:sp>
            <p:nvSpPr>
              <p:cNvPr id="45" name="Rectangle 44"/>
              <p:cNvSpPr/>
              <p:nvPr/>
            </p:nvSpPr>
            <p:spPr>
              <a:xfrm>
                <a:off x="2510069" y="3989099"/>
                <a:ext cx="2807208" cy="1092064"/>
              </a:xfrm>
              <a:prstGeom prst="rect">
                <a:avLst/>
              </a:prstGeom>
              <a:solidFill>
                <a:schemeClr val="bg1"/>
              </a:solidFill>
              <a:ln w="95250" cap="sq">
                <a:solidFill>
                  <a:srgbClr val="FF8200"/>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51"/>
              </a:p>
            </p:txBody>
          </p:sp>
          <p:sp>
            <p:nvSpPr>
              <p:cNvPr id="46" name="Rectangle 45"/>
              <p:cNvSpPr/>
              <p:nvPr/>
            </p:nvSpPr>
            <p:spPr>
              <a:xfrm>
                <a:off x="2474272" y="3610528"/>
                <a:ext cx="2879911" cy="337343"/>
              </a:xfrm>
              <a:prstGeom prst="rect">
                <a:avLst/>
              </a:prstGeom>
              <a:solidFill>
                <a:srgbClr val="FF8200"/>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b="1" cap="small" dirty="0">
                    <a:latin typeface="Arial" panose="020B0604020202020204" pitchFamily="34" charset="0"/>
                    <a:ea typeface="TradeGothic LT Bold" panose="020B0706030503020504" pitchFamily="34" charset="0"/>
                    <a:cs typeface="Arial" panose="020B0604020202020204" pitchFamily="34" charset="0"/>
                  </a:rPr>
                  <a:t>ERCOT Contingency Reserve Service (ECRS)</a:t>
                </a:r>
              </a:p>
            </p:txBody>
          </p:sp>
          <p:sp>
            <p:nvSpPr>
              <p:cNvPr id="47" name="Rectangle 46"/>
              <p:cNvSpPr/>
              <p:nvPr/>
            </p:nvSpPr>
            <p:spPr>
              <a:xfrm>
                <a:off x="2564810" y="4458989"/>
                <a:ext cx="2686023" cy="379511"/>
              </a:xfrm>
              <a:prstGeom prst="rect">
                <a:avLst/>
              </a:prstGeom>
              <a:solidFill>
                <a:srgbClr val="335F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latin typeface="Arial" panose="020B0604020202020204" pitchFamily="34" charset="0"/>
                    <a:ea typeface="TradeGothic LT Bold" panose="020B0706030503020504" pitchFamily="34" charset="0"/>
                    <a:cs typeface="Arial" panose="020B0604020202020204" pitchFamily="34" charset="0"/>
                  </a:rPr>
                  <a:t>Load Resources </a:t>
                </a:r>
                <a:br>
                  <a:rPr lang="en-US" sz="1200" dirty="0">
                    <a:latin typeface="Arial" panose="020B0604020202020204" pitchFamily="34" charset="0"/>
                    <a:ea typeface="TradeGothic LT Bold" panose="020B0706030503020504" pitchFamily="34" charset="0"/>
                    <a:cs typeface="Arial" panose="020B0604020202020204" pitchFamily="34" charset="0"/>
                  </a:rPr>
                </a:br>
                <a:r>
                  <a:rPr lang="en-US" sz="1200" dirty="0">
                    <a:latin typeface="Arial" panose="020B0604020202020204" pitchFamily="34" charset="0"/>
                    <a:ea typeface="TradeGothic LT Bold" panose="020B0706030503020504" pitchFamily="34" charset="0"/>
                    <a:cs typeface="Arial" panose="020B0604020202020204" pitchFamily="34" charset="0"/>
                  </a:rPr>
                  <a:t>may or may not be on UFR</a:t>
                </a:r>
              </a:p>
            </p:txBody>
          </p:sp>
          <p:sp>
            <p:nvSpPr>
              <p:cNvPr id="48" name="Rectangle 47"/>
              <p:cNvSpPr/>
              <p:nvPr/>
            </p:nvSpPr>
            <p:spPr>
              <a:xfrm>
                <a:off x="2569470" y="4072467"/>
                <a:ext cx="2686023" cy="33734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dirty="0">
                    <a:latin typeface="Arial" panose="020B0604020202020204" pitchFamily="34" charset="0"/>
                    <a:ea typeface="TradeGothic LT Bold" panose="020B0706030503020504" pitchFamily="34" charset="0"/>
                    <a:cs typeface="Arial" panose="020B0604020202020204" pitchFamily="34" charset="0"/>
                  </a:rPr>
                  <a:t>10-minute ramp</a:t>
                </a:r>
              </a:p>
            </p:txBody>
          </p:sp>
          <p:sp>
            <p:nvSpPr>
              <p:cNvPr id="20" name="Rectangle 19"/>
              <p:cNvSpPr/>
              <p:nvPr/>
            </p:nvSpPr>
            <p:spPr>
              <a:xfrm>
                <a:off x="5799769" y="800289"/>
                <a:ext cx="5012035" cy="724411"/>
              </a:xfrm>
              <a:prstGeom prst="rect">
                <a:avLst/>
              </a:prstGeom>
              <a:noFill/>
              <a:ln w="444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endPar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endParaRPr>
              </a:p>
              <a:p>
                <a:pPr marL="171450" indent="-171450">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Generators or Controllable Load Resources (CLRs) respond within 5 seconds to ERCOT LFC instructions</a:t>
                </a:r>
              </a:p>
              <a:p>
                <a:pPr marL="171450" indent="-171450">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FRRS providers respond within 60 cycles of either its receipt of ERCOT instruction or at 59.91 Hz; 65 MW maximum for FRRS-Up, 35 MW maximum for FRRS-Down</a:t>
                </a:r>
              </a:p>
              <a:p>
                <a:pPr marL="171450" indent="-171450">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Capacity that is used to provide conventional Regulation must be capable of being sustained for 1 hour</a:t>
                </a:r>
              </a:p>
              <a:p>
                <a:endParaRPr lang="en-US" sz="1000" b="1" u="sng" dirty="0">
                  <a:solidFill>
                    <a:schemeClr val="accent1"/>
                  </a:solidFill>
                  <a:latin typeface="+mj-lt"/>
                  <a:ea typeface="TradeGothic LT Bold" panose="020B0706030503020504" pitchFamily="34" charset="0"/>
                </a:endParaRPr>
              </a:p>
            </p:txBody>
          </p:sp>
          <p:cxnSp>
            <p:nvCxnSpPr>
              <p:cNvPr id="28" name="Straight Connector 27"/>
              <p:cNvCxnSpPr>
                <a:cxnSpLocks/>
                <a:endCxn id="20" idx="1"/>
              </p:cNvCxnSpPr>
              <p:nvPr/>
            </p:nvCxnSpPr>
            <p:spPr>
              <a:xfrm flipV="1">
                <a:off x="5372920" y="1162495"/>
                <a:ext cx="426849" cy="474"/>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474272" y="875064"/>
                <a:ext cx="2898648" cy="3289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b="1" cap="small" dirty="0">
                    <a:latin typeface="+mj-lt"/>
                    <a:ea typeface="TradeGothic LT Bold" panose="020B0706030503020504" pitchFamily="34" charset="0"/>
                  </a:rPr>
                  <a:t>Regulation</a:t>
                </a:r>
              </a:p>
            </p:txBody>
          </p:sp>
          <p:sp>
            <p:nvSpPr>
              <p:cNvPr id="68" name="Rectangle 67"/>
              <p:cNvSpPr/>
              <p:nvPr/>
            </p:nvSpPr>
            <p:spPr>
              <a:xfrm>
                <a:off x="2474272" y="1197439"/>
                <a:ext cx="2898648" cy="2318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51" b="1" i="1" dirty="0"/>
                  <a:t>67 MW to 921 MW</a:t>
                </a:r>
                <a:r>
                  <a:rPr lang="en-US" sz="1051" b="1" i="1" dirty="0">
                    <a:solidFill>
                      <a:srgbClr val="FF0000"/>
                    </a:solidFill>
                  </a:rPr>
                  <a:t>*</a:t>
                </a:r>
              </a:p>
            </p:txBody>
          </p:sp>
          <p:sp>
            <p:nvSpPr>
              <p:cNvPr id="55" name="Rectangle 54"/>
              <p:cNvSpPr/>
              <p:nvPr/>
            </p:nvSpPr>
            <p:spPr>
              <a:xfrm>
                <a:off x="2480936" y="3258473"/>
                <a:ext cx="2879911" cy="23184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51" b="1" i="1" dirty="0"/>
                  <a:t>2,300 to 3,335 MW</a:t>
                </a:r>
                <a:r>
                  <a:rPr lang="en-US" sz="1051" b="1" i="1" dirty="0">
                    <a:solidFill>
                      <a:srgbClr val="FF0000"/>
                    </a:solidFill>
                  </a:rPr>
                  <a:t>*</a:t>
                </a:r>
                <a:r>
                  <a:rPr lang="en-US" sz="1051" b="1" i="1" dirty="0"/>
                  <a:t> </a:t>
                </a:r>
              </a:p>
            </p:txBody>
          </p:sp>
          <p:sp>
            <p:nvSpPr>
              <p:cNvPr id="61" name="Rectangle 60"/>
              <p:cNvSpPr/>
              <p:nvPr/>
            </p:nvSpPr>
            <p:spPr>
              <a:xfrm>
                <a:off x="2506073" y="4866174"/>
                <a:ext cx="2822101" cy="231841"/>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lIns="100584" tIns="54864" rIns="100584" bIns="54864" rtlCol="0" anchor="t"/>
              <a:lstStyle/>
              <a:p>
                <a:pPr algn="ctr"/>
                <a:r>
                  <a:rPr lang="en-US" sz="1051" b="1" i="1" dirty="0"/>
                  <a:t>1,098 MW to 2,875 MW</a:t>
                </a:r>
                <a:r>
                  <a:rPr lang="en-US" sz="1051" b="1" i="1" dirty="0">
                    <a:solidFill>
                      <a:srgbClr val="FF0000"/>
                    </a:solidFill>
                  </a:rPr>
                  <a:t>*</a:t>
                </a:r>
                <a:endParaRPr lang="en-US" sz="1051" b="1" i="1" dirty="0"/>
              </a:p>
            </p:txBody>
          </p:sp>
          <p:sp>
            <p:nvSpPr>
              <p:cNvPr id="77" name="Rectangle 76"/>
              <p:cNvSpPr/>
              <p:nvPr/>
            </p:nvSpPr>
            <p:spPr>
              <a:xfrm>
                <a:off x="2470801" y="1687410"/>
                <a:ext cx="2892645" cy="337343"/>
              </a:xfrm>
              <a:prstGeom prst="rect">
                <a:avLst/>
              </a:prstGeom>
              <a:solidFill>
                <a:schemeClr val="accent6"/>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b="1" cap="small" dirty="0">
                    <a:latin typeface="Arial" panose="020B0604020202020204" pitchFamily="34" charset="0"/>
                    <a:ea typeface="TradeGothic LT Bold" panose="020B0706030503020504" pitchFamily="34" charset="0"/>
                    <a:cs typeface="Arial" panose="020B0604020202020204" pitchFamily="34" charset="0"/>
                  </a:rPr>
                  <a:t>Responsive Reserve Service (RRS)</a:t>
                </a:r>
              </a:p>
            </p:txBody>
          </p:sp>
          <p:sp>
            <p:nvSpPr>
              <p:cNvPr id="57" name="Rectangle 56"/>
              <p:cNvSpPr/>
              <p:nvPr/>
            </p:nvSpPr>
            <p:spPr>
              <a:xfrm>
                <a:off x="5799514" y="5179381"/>
                <a:ext cx="5012291" cy="1452872"/>
              </a:xfrm>
              <a:prstGeom prst="rect">
                <a:avLst/>
              </a:prstGeom>
              <a:no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000" b="1" u="sng" kern="0" dirty="0">
                    <a:solidFill>
                      <a:schemeClr val="tx1"/>
                    </a:solidFill>
                    <a:latin typeface="Arial" panose="020B0604020202020204" pitchFamily="34" charset="0"/>
                    <a:ea typeface="TradeGothic LT" panose="020B0506030503020504" pitchFamily="34" charset="0"/>
                    <a:cs typeface="Arial" panose="020B0604020202020204" pitchFamily="34" charset="0"/>
                  </a:rPr>
                  <a:t>30-min Non-Spin</a:t>
                </a:r>
              </a:p>
              <a:p>
                <a:pPr marL="171450" indent="-171450">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Online or offline capacity from generators and Load Resources that can be deployed within 30 minutes</a:t>
                </a:r>
              </a:p>
              <a:p>
                <a:pPr marL="171450" indent="-171450">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Online capacity (EOC floor $75/MWh) dispatched by SCED; Offline capacity dispatched by XML instruction</a:t>
                </a:r>
              </a:p>
              <a:p>
                <a:pPr marL="171450" indent="-171450">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Minimum 1,430 MW must be provided by SCED dispatchable Resources </a:t>
                </a:r>
              </a:p>
              <a:p>
                <a:pPr marL="171450" indent="-171450">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Non-Controllable Load Resources may provide Non-Spin; UFR if available, must be disarmed in Real Time</a:t>
                </a:r>
              </a:p>
              <a:p>
                <a:pPr marL="171450" indent="-171450">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Capacity that is used to provide Non-Spin must be capable of being sustained for 4 hours</a:t>
                </a:r>
              </a:p>
              <a:p>
                <a:pPr marL="171450" indent="-171450">
                  <a:buFont typeface="Arial" panose="020B0604020202020204" pitchFamily="34" charset="0"/>
                  <a:buChar char="•"/>
                </a:pPr>
                <a:endParaRPr lang="en-US" sz="400" kern="0" dirty="0">
                  <a:solidFill>
                    <a:schemeClr val="tx1"/>
                  </a:solidFill>
                  <a:latin typeface="Arial" panose="020B0604020202020204" pitchFamily="34" charset="0"/>
                  <a:ea typeface="TradeGothic LT" panose="020B0506030503020504" pitchFamily="34" charset="0"/>
                  <a:cs typeface="Arial" panose="020B0604020202020204" pitchFamily="34" charset="0"/>
                </a:endParaRPr>
              </a:p>
              <a:p>
                <a:r>
                  <a:rPr lang="en-US" sz="1000" b="1" u="sng" kern="0" dirty="0">
                    <a:solidFill>
                      <a:schemeClr val="tx1"/>
                    </a:solidFill>
                    <a:latin typeface="Arial" panose="020B0604020202020204" pitchFamily="34" charset="0"/>
                    <a:ea typeface="TradeGothic LT" panose="020B0506030503020504" pitchFamily="34" charset="0"/>
                    <a:cs typeface="Arial" panose="020B0604020202020204" pitchFamily="34" charset="0"/>
                  </a:rPr>
                  <a:t>DRRS</a:t>
                </a:r>
              </a:p>
              <a:p>
                <a:pPr marL="171450" indent="-171450">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Off-Line Generation that can by online in greater than 30 min but less than 2 hour based on cold start time that can operate at HSL for 4 consecutive hours</a:t>
                </a:r>
              </a:p>
            </p:txBody>
          </p:sp>
          <p:cxnSp>
            <p:nvCxnSpPr>
              <p:cNvPr id="60" name="Straight Connector 59"/>
              <p:cNvCxnSpPr>
                <a:cxnSpLocks/>
                <a:stCxn id="57" idx="1"/>
              </p:cNvCxnSpPr>
              <p:nvPr/>
            </p:nvCxnSpPr>
            <p:spPr>
              <a:xfrm flipH="1" flipV="1">
                <a:off x="5358695" y="5626670"/>
                <a:ext cx="440819" cy="279147"/>
              </a:xfrm>
              <a:prstGeom prst="line">
                <a:avLst/>
              </a:prstGeom>
              <a:ln w="34925">
                <a:solidFill>
                  <a:schemeClr val="accent5"/>
                </a:solidFill>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2474272" y="5215743"/>
                <a:ext cx="2898648" cy="33734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b="1" cap="small" dirty="0"/>
                  <a:t>Non-Spinning Reserve Service</a:t>
                </a:r>
              </a:p>
            </p:txBody>
          </p:sp>
          <p:sp>
            <p:nvSpPr>
              <p:cNvPr id="93" name="Rectangle 92"/>
              <p:cNvSpPr/>
              <p:nvPr/>
            </p:nvSpPr>
            <p:spPr>
              <a:xfrm>
                <a:off x="2475327" y="5544887"/>
                <a:ext cx="2898648" cy="73688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051" b="1" i="1" dirty="0"/>
              </a:p>
              <a:p>
                <a:pPr algn="ctr"/>
                <a:endParaRPr lang="en-US" sz="1051" b="1" i="1" dirty="0"/>
              </a:p>
              <a:p>
                <a:pPr algn="ctr"/>
                <a:endParaRPr lang="en-US" sz="1051" b="1" i="1" dirty="0"/>
              </a:p>
              <a:p>
                <a:pPr algn="ctr"/>
                <a:r>
                  <a:rPr lang="en-US" sz="1051" b="1" i="1" dirty="0"/>
                  <a:t>1,688 MW to 4,112 MW</a:t>
                </a:r>
                <a:r>
                  <a:rPr lang="en-US" sz="1051" b="1" i="1" dirty="0">
                    <a:solidFill>
                      <a:srgbClr val="FF0000"/>
                    </a:solidFill>
                  </a:rPr>
                  <a:t>**</a:t>
                </a:r>
              </a:p>
              <a:p>
                <a:pPr algn="ctr"/>
                <a:endParaRPr lang="en-US" sz="1051" b="1" i="1" dirty="0"/>
              </a:p>
            </p:txBody>
          </p:sp>
          <p:sp>
            <p:nvSpPr>
              <p:cNvPr id="117" name="Rectangle 116"/>
              <p:cNvSpPr/>
              <p:nvPr/>
            </p:nvSpPr>
            <p:spPr>
              <a:xfrm>
                <a:off x="2299288" y="6303340"/>
                <a:ext cx="3217066" cy="328913"/>
              </a:xfrm>
              <a:prstGeom prst="rect">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b="1" i="1" dirty="0">
                    <a:solidFill>
                      <a:schemeClr val="tx1"/>
                    </a:solidFill>
                  </a:rPr>
                  <a:t>Overall A/S: 5,203 to 9,666 MW</a:t>
                </a:r>
                <a:r>
                  <a:rPr lang="en-US" sz="1100" b="1" i="1" dirty="0">
                    <a:solidFill>
                      <a:srgbClr val="FF0000"/>
                    </a:solidFill>
                  </a:rPr>
                  <a:t>*</a:t>
                </a:r>
              </a:p>
            </p:txBody>
          </p:sp>
        </p:grpSp>
        <p:sp>
          <p:nvSpPr>
            <p:cNvPr id="8" name="Rectangle 7">
              <a:extLst>
                <a:ext uri="{FF2B5EF4-FFF2-40B4-BE49-F238E27FC236}">
                  <a16:creationId xmlns:a16="http://schemas.microsoft.com/office/drawing/2014/main" id="{6AE967F0-7548-E5C3-12A6-A7CBB2E6CB79}"/>
                </a:ext>
              </a:extLst>
            </p:cNvPr>
            <p:cNvSpPr/>
            <p:nvPr/>
          </p:nvSpPr>
          <p:spPr>
            <a:xfrm>
              <a:off x="955508" y="5369658"/>
              <a:ext cx="3481245" cy="22654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dirty="0">
                  <a:latin typeface="Arial" panose="020B0604020202020204" pitchFamily="34" charset="0"/>
                  <a:ea typeface="TradeGothic LT Bold" panose="020B0706030503020504" pitchFamily="34" charset="0"/>
                  <a:cs typeface="Arial" panose="020B0604020202020204" pitchFamily="34" charset="0"/>
                </a:rPr>
                <a:t>30-minute Non-spin</a:t>
              </a:r>
            </a:p>
          </p:txBody>
        </p:sp>
        <p:sp>
          <p:nvSpPr>
            <p:cNvPr id="10" name="Rectangle 9">
              <a:extLst>
                <a:ext uri="{FF2B5EF4-FFF2-40B4-BE49-F238E27FC236}">
                  <a16:creationId xmlns:a16="http://schemas.microsoft.com/office/drawing/2014/main" id="{99DA3378-A343-651D-8549-6586720C79AC}"/>
                </a:ext>
              </a:extLst>
            </p:cNvPr>
            <p:cNvSpPr/>
            <p:nvPr/>
          </p:nvSpPr>
          <p:spPr>
            <a:xfrm>
              <a:off x="955507" y="5633649"/>
              <a:ext cx="3481245" cy="33734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dirty="0">
                  <a:latin typeface="Arial" panose="020B0604020202020204" pitchFamily="34" charset="0"/>
                  <a:ea typeface="TradeGothic LT Bold" panose="020B0706030503020504" pitchFamily="34" charset="0"/>
                  <a:cs typeface="Arial" panose="020B0604020202020204" pitchFamily="34" charset="0"/>
                </a:rPr>
                <a:t>Dispatchable Reliability Reserve Service (DRRS)</a:t>
              </a:r>
            </a:p>
          </p:txBody>
        </p:sp>
      </p:grpSp>
      <p:sp>
        <p:nvSpPr>
          <p:cNvPr id="73" name="Title 72"/>
          <p:cNvSpPr>
            <a:spLocks noGrp="1"/>
          </p:cNvSpPr>
          <p:nvPr>
            <p:ph type="title"/>
          </p:nvPr>
        </p:nvSpPr>
        <p:spPr/>
        <p:txBody>
          <a:bodyPr/>
          <a:lstStyle/>
          <a:p>
            <a:r>
              <a:rPr lang="en-US" sz="2000" dirty="0"/>
              <a:t>Ancillary Service (AS) Framework including ECRS and DRRS</a:t>
            </a:r>
          </a:p>
        </p:txBody>
      </p:sp>
      <p:sp>
        <p:nvSpPr>
          <p:cNvPr id="62"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115" name="TextBox 114"/>
          <p:cNvSpPr txBox="1"/>
          <p:nvPr/>
        </p:nvSpPr>
        <p:spPr>
          <a:xfrm>
            <a:off x="2489196" y="6512249"/>
            <a:ext cx="9702804" cy="307777"/>
          </a:xfrm>
          <a:prstGeom prst="rect">
            <a:avLst/>
          </a:prstGeom>
          <a:noFill/>
        </p:spPr>
        <p:txBody>
          <a:bodyPr wrap="square" rtlCol="0">
            <a:spAutoFit/>
          </a:bodyPr>
          <a:lstStyle/>
          <a:p>
            <a:r>
              <a:rPr lang="en-US" sz="700" dirty="0">
                <a:solidFill>
                  <a:srgbClr val="FF0000"/>
                </a:solidFill>
              </a:rPr>
              <a:t>*</a:t>
            </a:r>
            <a:r>
              <a:rPr lang="en-US" sz="700" dirty="0"/>
              <a:t>Quantities in this slide are posted as a part of 2023 Ancillary Service Methodology effort posted on </a:t>
            </a:r>
            <a:r>
              <a:rPr lang="en-US" sz="700" dirty="0">
                <a:hlinkClick r:id="rId3"/>
              </a:rPr>
              <a:t>here</a:t>
            </a:r>
            <a:r>
              <a:rPr lang="en-US" sz="700" dirty="0"/>
              <a:t>. These do not reflect the potential impact of DRRS. </a:t>
            </a:r>
            <a:r>
              <a:rPr lang="en-US" sz="700" dirty="0">
                <a:solidFill>
                  <a:srgbClr val="FF0000"/>
                </a:solidFill>
              </a:rPr>
              <a:t>**</a:t>
            </a:r>
            <a:r>
              <a:rPr lang="en-US" sz="700" dirty="0"/>
              <a:t>Non-Spin quantities have been computed using post ECRS method</a:t>
            </a:r>
          </a:p>
          <a:p>
            <a:r>
              <a:rPr lang="en-US" sz="700" dirty="0"/>
              <a:t>For Discussion Purposes Only. The intent of this slide is to represent Ancillary Service (AS) Framework after DRRS is implemented around in Q4 2024. Protocol language prevails to the extent of any inconsistency with this one-page summary.</a:t>
            </a:r>
          </a:p>
        </p:txBody>
      </p:sp>
      <p:sp>
        <p:nvSpPr>
          <p:cNvPr id="78" name="TextBox 77"/>
          <p:cNvSpPr txBox="1"/>
          <p:nvPr/>
        </p:nvSpPr>
        <p:spPr>
          <a:xfrm>
            <a:off x="10756233" y="47307"/>
            <a:ext cx="1435770" cy="215444"/>
          </a:xfrm>
          <a:prstGeom prst="rect">
            <a:avLst/>
          </a:prstGeom>
          <a:noFill/>
        </p:spPr>
        <p:txBody>
          <a:bodyPr wrap="square" rtlCol="0">
            <a:spAutoFit/>
          </a:bodyPr>
          <a:lstStyle/>
          <a:p>
            <a:r>
              <a:rPr lang="en-US" sz="800" i="1" dirty="0"/>
              <a:t>Last Edited </a:t>
            </a:r>
            <a:r>
              <a:rPr lang="en-US" sz="800" i="1"/>
              <a:t>on 10/19/2023</a:t>
            </a:r>
            <a:endParaRPr lang="en-US" sz="800" i="1" dirty="0"/>
          </a:p>
        </p:txBody>
      </p:sp>
    </p:spTree>
    <p:extLst>
      <p:ext uri="{BB962C8B-B14F-4D97-AF65-F5344CB8AC3E}">
        <p14:creationId xmlns:p14="http://schemas.microsoft.com/office/powerpoint/2010/main" val="1455442111"/>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ERCOT_Identity_v.2</Template>
  <TotalTime>3145</TotalTime>
  <Words>569</Words>
  <Application>Microsoft Office PowerPoint</Application>
  <PresentationFormat>Widescreen</PresentationFormat>
  <Paragraphs>60</Paragraphs>
  <Slides>1</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vt:i4>
      </vt:variant>
    </vt:vector>
  </HeadingPairs>
  <TitlesOfParts>
    <vt:vector size="8" baseType="lpstr">
      <vt:lpstr>Arial</vt:lpstr>
      <vt:lpstr>Calibri</vt:lpstr>
      <vt:lpstr>Courier New</vt:lpstr>
      <vt:lpstr>Wingdings</vt:lpstr>
      <vt:lpstr>1_Office Theme</vt:lpstr>
      <vt:lpstr>2_Custom Design</vt:lpstr>
      <vt:lpstr>3_Custom Design</vt:lpstr>
      <vt:lpstr>Ancillary Service (AS) Framework including ECRS and DRRS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cp:lastModifiedBy>
  <cp:revision>97</cp:revision>
  <dcterms:created xsi:type="dcterms:W3CDTF">2018-07-05T19:49:43Z</dcterms:created>
  <dcterms:modified xsi:type="dcterms:W3CDTF">2023-10-21T14:01:48Z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2023-09-21T20:07:05Z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a473a432-4f8b-46e7-9a84-2cb8fcde580f</vt:lpwstr>
  </property>
  <property fmtid="{D5CDD505-2E9C-101B-9397-08002B2CF9AE}" pid="8" name="MSIP_Label_7084cbda-52b8-46fb-a7b7-cb5bd465ed85_ContentBits">
    <vt:lpwstr>0</vt:lpwstr>
  </property>
</Properties>
</file>