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6"/>
  </p:notesMasterIdLst>
  <p:handoutMasterIdLst>
    <p:handoutMasterId r:id="rId47"/>
  </p:handoutMasterIdLst>
  <p:sldIdLst>
    <p:sldId id="260" r:id="rId7"/>
    <p:sldId id="258" r:id="rId8"/>
    <p:sldId id="263" r:id="rId9"/>
    <p:sldId id="308" r:id="rId10"/>
    <p:sldId id="310" r:id="rId11"/>
    <p:sldId id="313" r:id="rId12"/>
    <p:sldId id="314" r:id="rId13"/>
    <p:sldId id="272" r:id="rId14"/>
    <p:sldId id="262" r:id="rId15"/>
    <p:sldId id="264" r:id="rId16"/>
    <p:sldId id="291" r:id="rId17"/>
    <p:sldId id="265" r:id="rId18"/>
    <p:sldId id="271" r:id="rId19"/>
    <p:sldId id="273" r:id="rId20"/>
    <p:sldId id="274" r:id="rId21"/>
    <p:sldId id="266" r:id="rId22"/>
    <p:sldId id="275" r:id="rId23"/>
    <p:sldId id="267" r:id="rId24"/>
    <p:sldId id="278" r:id="rId25"/>
    <p:sldId id="279" r:id="rId26"/>
    <p:sldId id="268" r:id="rId27"/>
    <p:sldId id="280" r:id="rId28"/>
    <p:sldId id="281" r:id="rId29"/>
    <p:sldId id="269" r:id="rId30"/>
    <p:sldId id="282" r:id="rId31"/>
    <p:sldId id="283" r:id="rId32"/>
    <p:sldId id="270" r:id="rId33"/>
    <p:sldId id="284" r:id="rId34"/>
    <p:sldId id="285" r:id="rId35"/>
    <p:sldId id="295" r:id="rId36"/>
    <p:sldId id="286" r:id="rId37"/>
    <p:sldId id="293" r:id="rId38"/>
    <p:sldId id="287" r:id="rId39"/>
    <p:sldId id="288" r:id="rId40"/>
    <p:sldId id="305" r:id="rId41"/>
    <p:sldId id="289" r:id="rId42"/>
    <p:sldId id="311" r:id="rId43"/>
    <p:sldId id="312" r:id="rId44"/>
    <p:sldId id="290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  <p:cmAuthor id="3" name="DuBro, Jackson" initials="DJ" lastIdx="1" clrIdx="2">
    <p:extLst>
      <p:ext uri="{19B8F6BF-5375-455C-9EA6-DF929625EA0E}">
        <p15:presenceInfo xmlns:p15="http://schemas.microsoft.com/office/powerpoint/2012/main" userId="S::Jackson.DuBro@ercot.com::eeee7753-3465-4fb5-8530-4a50b4dcc9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79774" autoAdjust="0"/>
  </p:normalViewPr>
  <p:slideViewPr>
    <p:cSldViewPr showGuides="1">
      <p:cViewPr varScale="1">
        <p:scale>
          <a:sx n="91" d="100"/>
          <a:sy n="91" d="100"/>
        </p:scale>
        <p:origin x="209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Departments\Operations%20Planning\Operations%20Analysis\Monthly%20Intra-Hour%20IRR%20Forecast%20Report\2023\06-Jun\202306_PSRR_PWRR_Error_Report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'Wind MAE By Hour'!$B$1</c:f>
              <c:strCache>
                <c:ptCount val="1"/>
                <c:pt idx="0">
                  <c:v>Persistence Error</c:v>
                </c:pt>
              </c:strCache>
            </c:strRef>
          </c:tx>
          <c:spPr>
            <a:ln w="28575" cap="rnd">
              <a:solidFill>
                <a:srgbClr val="00AEC7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AEC7"/>
              </a:solidFill>
              <a:ln w="9525">
                <a:solidFill>
                  <a:srgbClr val="00AEC7"/>
                </a:solidFill>
              </a:ln>
              <a:effectLst/>
            </c:spPr>
          </c:marker>
          <c:val>
            <c:numRef>
              <c:f>'Wind MAE By Hour'!$B$2:$B$25</c:f>
              <c:numCache>
                <c:formatCode>General</c:formatCode>
                <c:ptCount val="24"/>
                <c:pt idx="0">
                  <c:v>107.40077937893149</c:v>
                </c:pt>
                <c:pt idx="1">
                  <c:v>114.32212682653351</c:v>
                </c:pt>
                <c:pt idx="2">
                  <c:v>112.37074232690131</c:v>
                </c:pt>
                <c:pt idx="3">
                  <c:v>99.887356284812626</c:v>
                </c:pt>
                <c:pt idx="4">
                  <c:v>93.006915603449301</c:v>
                </c:pt>
                <c:pt idx="5">
                  <c:v>95.662240883156073</c:v>
                </c:pt>
                <c:pt idx="6">
                  <c:v>104.52819011358575</c:v>
                </c:pt>
                <c:pt idx="7">
                  <c:v>154.31204185014889</c:v>
                </c:pt>
                <c:pt idx="8">
                  <c:v>148.69171873492965</c:v>
                </c:pt>
                <c:pt idx="9">
                  <c:v>93.591514036390521</c:v>
                </c:pt>
                <c:pt idx="10">
                  <c:v>95.846310256439921</c:v>
                </c:pt>
                <c:pt idx="11">
                  <c:v>97.393936802428456</c:v>
                </c:pt>
                <c:pt idx="12">
                  <c:v>90.919846127357104</c:v>
                </c:pt>
                <c:pt idx="13">
                  <c:v>88.205230072398265</c:v>
                </c:pt>
                <c:pt idx="14">
                  <c:v>83.296255926438306</c:v>
                </c:pt>
                <c:pt idx="15">
                  <c:v>103.56252430103437</c:v>
                </c:pt>
                <c:pt idx="16">
                  <c:v>114.77849876497997</c:v>
                </c:pt>
                <c:pt idx="17">
                  <c:v>119.24723721727908</c:v>
                </c:pt>
                <c:pt idx="18">
                  <c:v>132.99667136109889</c:v>
                </c:pt>
                <c:pt idx="19">
                  <c:v>136.08281393168886</c:v>
                </c:pt>
                <c:pt idx="20">
                  <c:v>150.55985853407114</c:v>
                </c:pt>
                <c:pt idx="21">
                  <c:v>148.72756536036363</c:v>
                </c:pt>
                <c:pt idx="22">
                  <c:v>135.29288201979631</c:v>
                </c:pt>
                <c:pt idx="23">
                  <c:v>117.17055415400749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31-4359-B3E8-0EA45F7F26A4}"/>
            </c:ext>
          </c:extLst>
        </c:ser>
        <c:ser>
          <c:idx val="1"/>
          <c:order val="1"/>
          <c:tx>
            <c:strRef>
              <c:f>'Wind MAE By Hour'!$C$1</c:f>
              <c:strCache>
                <c:ptCount val="1"/>
                <c:pt idx="0">
                  <c:v>SCED PWRR Error</c:v>
                </c:pt>
              </c:strCache>
            </c:strRef>
          </c:tx>
          <c:spPr>
            <a:ln w="28575" cap="rnd">
              <a:solidFill>
                <a:srgbClr val="5B677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5B6770"/>
              </a:solidFill>
              <a:ln w="9525">
                <a:solidFill>
                  <a:srgbClr val="5B6770"/>
                </a:solidFill>
              </a:ln>
              <a:effectLst/>
            </c:spPr>
          </c:marker>
          <c:val>
            <c:numRef>
              <c:f>'Wind MAE By Hour'!$C$2:$C$25</c:f>
              <c:numCache>
                <c:formatCode>General</c:formatCode>
                <c:ptCount val="24"/>
                <c:pt idx="0">
                  <c:v>92.609097687833085</c:v>
                </c:pt>
                <c:pt idx="1">
                  <c:v>88.634485635205152</c:v>
                </c:pt>
                <c:pt idx="2">
                  <c:v>87.846294146017868</c:v>
                </c:pt>
                <c:pt idx="3">
                  <c:v>78.376575165044287</c:v>
                </c:pt>
                <c:pt idx="4">
                  <c:v>71.185826224768107</c:v>
                </c:pt>
                <c:pt idx="5">
                  <c:v>71.532929909535113</c:v>
                </c:pt>
                <c:pt idx="6">
                  <c:v>81.977021931494065</c:v>
                </c:pt>
                <c:pt idx="7">
                  <c:v>90.950027239430696</c:v>
                </c:pt>
                <c:pt idx="8">
                  <c:v>94.575069007732779</c:v>
                </c:pt>
                <c:pt idx="9">
                  <c:v>74.084038388204746</c:v>
                </c:pt>
                <c:pt idx="10">
                  <c:v>69.89490070363253</c:v>
                </c:pt>
                <c:pt idx="11">
                  <c:v>75.27404282279538</c:v>
                </c:pt>
                <c:pt idx="12">
                  <c:v>64.606722671680259</c:v>
                </c:pt>
                <c:pt idx="13">
                  <c:v>72.323494393270366</c:v>
                </c:pt>
                <c:pt idx="14">
                  <c:v>67.839533095919492</c:v>
                </c:pt>
                <c:pt idx="15">
                  <c:v>76.660350969507348</c:v>
                </c:pt>
                <c:pt idx="16">
                  <c:v>88.314956431642727</c:v>
                </c:pt>
                <c:pt idx="17">
                  <c:v>92.901467406488351</c:v>
                </c:pt>
                <c:pt idx="18">
                  <c:v>101.94411139486381</c:v>
                </c:pt>
                <c:pt idx="19">
                  <c:v>101.42939278667357</c:v>
                </c:pt>
                <c:pt idx="20">
                  <c:v>104.0780198087708</c:v>
                </c:pt>
                <c:pt idx="21">
                  <c:v>98.773530764974439</c:v>
                </c:pt>
                <c:pt idx="22">
                  <c:v>99.547686412990757</c:v>
                </c:pt>
                <c:pt idx="23">
                  <c:v>95.899880392221633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31-4359-B3E8-0EA45F7F26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9112304"/>
        <c:axId val="761468240"/>
      </c:lineChart>
      <c:catAx>
        <c:axId val="7591123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Hour Ending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61468240"/>
        <c:crosses val="autoZero"/>
        <c:auto val="1"/>
        <c:lblAlgn val="ctr"/>
        <c:lblOffset val="100"/>
        <c:noMultiLvlLbl val="0"/>
      </c:catAx>
      <c:valAx>
        <c:axId val="76146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MAE (MW)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5911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Regulation deployed comparison for September 23 is consistent with last two years. We see more bias towards </a:t>
            </a:r>
            <a:r>
              <a:rPr lang="en-US"/>
              <a:t>regulation down </a:t>
            </a:r>
            <a:r>
              <a:rPr lang="en-US" dirty="0"/>
              <a:t>deployment during all hours and we see more bias towards the regulation up during up ramp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91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Similar levels of reg up deployment overall. 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Regulation down deployment in September 23 is consistent with that of the previous two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3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Total regulation deployed compared with the previous two years. Overall, trends are very similar. We see more regulation up during HE19, similar to last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9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Zero crossing regulation is lower than last two years. On average the zero crossing regulation is above 60%. The lower zero crossing percentage is seen during the sunset hours where there is bias for regulation up deployment.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44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Overall, we see that it is above 70% for all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4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regulation up exhaustion rate for all hours is 1.98% which is higher than previous year and within the target.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Average regulation down exhaustion rate for all hours is 5.15%, higher than previous year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up bias occurrence for consecutive SCED intervals for all hours is 114 and peak hours is 49.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down bias occurrence for consecutive SCED intervals for all hours is 155 and peak hours is 19.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Hourly time error accumulation is generally minimal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load for September 23 is higher than last year.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80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net load is higher than last two years during off peak and down ramp hours and consistent with last year during peak hours.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hourly load ramp trend is consistent with last two years, albeit slightly larger.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12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Wing generation is higher compared to last year’s.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Net capacity on start up and shut down is fairly consistent with the last two years.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45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Forecast – Actual</a:t>
            </a:r>
          </a:p>
          <a:p>
            <a:r>
              <a:rPr lang="en-US" dirty="0"/>
              <a:t>+</a:t>
            </a:r>
            <a:r>
              <a:rPr lang="en-US" dirty="0" err="1"/>
              <a:t>ve</a:t>
            </a:r>
            <a:r>
              <a:rPr lang="en-US" baseline="0" dirty="0"/>
              <a:t> Error =&gt; Over forecasted load</a:t>
            </a:r>
          </a:p>
          <a:p>
            <a:r>
              <a:rPr lang="en-US" baseline="0" dirty="0"/>
              <a:t>-</a:t>
            </a:r>
            <a:r>
              <a:rPr lang="en-US" baseline="0" dirty="0" err="1"/>
              <a:t>ve</a:t>
            </a:r>
            <a:r>
              <a:rPr lang="en-US" baseline="0" dirty="0"/>
              <a:t> Error +&gt; Under forecasted load</a:t>
            </a:r>
          </a:p>
          <a:p>
            <a:r>
              <a:rPr lang="en-US" baseline="0" dirty="0"/>
              <a:t> </a:t>
            </a:r>
          </a:p>
          <a:p>
            <a:r>
              <a:rPr lang="en-US" baseline="0" dirty="0"/>
              <a:t>For STLF, we have seen over forecast during the off peak hours and under forecast during down ramp and up ramp hours.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 err="1"/>
              <a:t>Min,Max</a:t>
            </a:r>
            <a:r>
              <a:rPr lang="en-US" dirty="0"/>
              <a:t>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 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aseline="0" dirty="0"/>
              <a:t>9/23/2023 17:45 -&gt; 280.232 MW</a:t>
            </a:r>
          </a:p>
          <a:p>
            <a:endParaRPr lang="en-US" baseline="0" dirty="0"/>
          </a:p>
          <a:p>
            <a:r>
              <a:rPr lang="en-US" baseline="0" dirty="0"/>
              <a:t>Max Negative Forecast Error:</a:t>
            </a:r>
          </a:p>
          <a:p>
            <a:r>
              <a:rPr lang="en-US" baseline="0" dirty="0"/>
              <a:t>9/6/2023 21:15 -&gt; -302.898 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Breakdown</a:t>
            </a:r>
            <a:r>
              <a:rPr lang="en-US" baseline="0" dirty="0"/>
              <a:t> by resource type and we see significant contribution from wind and solar during the ramping hours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1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6/7/22 – 10:30 AM – K7 Changed from 0 to 0.5, PDCTRR Min/Max Threshold changed to 10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6/8/22 – 10:30 AM – PDCTRR Min/Max Threshold changed from 10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6/9/22 – 10:30 AM – K7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6/10/22 – 10:30 AM – K7 Changed from 0.07 to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10:00 AM–Max Integral ACE Feedback changed from 250 to 350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05:10 PM – K5 Changed from 0.5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7/22/22 – 09:40 PM – K5 Changed from 1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7/27/22 – 08:40 AM – PSRR Threshold changed to 40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6/12/23  - PSRR dynamic threshold enabled. The Max PSSR started at 80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6/15/23 – The Max PSRR threshold increased to 100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Comparing </a:t>
            </a:r>
            <a:r>
              <a:rPr lang="en-US" baseline="0" dirty="0"/>
              <a:t>renewables vs non-renewables. IRR resources are the main contributor for most part of the day.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429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intra-hour wind ramp forecast, SCED PWRR MAE is consistent and persistently smaller than the persistence forecast across the board.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SCED PWRR is consistent and performing significantly better than the persistence forecast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intra-hour solar ramp forecast, SCED PSRR is generally performing significantly better when compared to the persistence forecast, particularly during the most significant solar ramp hours.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Similar to wind, generally we see bigger forecast errors during ramping periods. 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/>
              <a:t>Total regulation deployed comparison in the last 3 months: Overall we see more bias towards Regulation Down deployment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sv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/>
              <a:t>September 2023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October 10, 2023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Total Regulation Deployed Comparison -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4CCC31-0937-0B68-9839-E4AA51DAC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7345" y="1143000"/>
            <a:ext cx="7769310" cy="43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95ED0B-C4D4-F4AC-2D48-684891E11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5907" y="1256466"/>
            <a:ext cx="5875972" cy="434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C69542-C803-8676-C65F-26515FD529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060" b="2060"/>
          <a:stretch/>
        </p:blipFill>
        <p:spPr>
          <a:xfrm>
            <a:off x="80207" y="800100"/>
            <a:ext cx="8983586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1898AC-D6EC-CBF8-F382-7345488E2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17894" y="990600"/>
            <a:ext cx="8478980" cy="518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hours.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170218-826C-6148-71D3-B707D943C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8934" y="1045086"/>
            <a:ext cx="8537736" cy="476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down.</a:t>
            </a:r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4A952D-032B-2C7A-51B4-B989FC829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2339" y="771804"/>
            <a:ext cx="5848926" cy="53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Parameters &amp; 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for last three months.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2021, 2022, and 2023 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61AE47-0E82-A2AE-11CF-6D63D1B6FC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4" b="2314"/>
          <a:stretch/>
        </p:blipFill>
        <p:spPr>
          <a:xfrm>
            <a:off x="1009381" y="2484589"/>
            <a:ext cx="7125237" cy="188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5%.)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BD481-FB5F-9D35-1654-FE8595C08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0973" y="1061762"/>
            <a:ext cx="8002053" cy="473447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67D331-CAF3-A017-4E23-29E4F6DC87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33489"/>
              </p:ext>
            </p:extLst>
          </p:nvPr>
        </p:nvGraphicFramePr>
        <p:xfrm>
          <a:off x="3352800" y="1828800"/>
          <a:ext cx="2832099" cy="819150"/>
        </p:xfrm>
        <a:graphic>
          <a:graphicData uri="http://schemas.openxmlformats.org/drawingml/2006/table">
            <a:tbl>
              <a:tblPr/>
              <a:tblGrid>
                <a:gridCol w="789169">
                  <a:extLst>
                    <a:ext uri="{9D8B030D-6E8A-4147-A177-3AD203B41FA5}">
                      <a16:colId xmlns:a16="http://schemas.microsoft.com/office/drawing/2014/main" val="1615306763"/>
                    </a:ext>
                  </a:extLst>
                </a:gridCol>
                <a:gridCol w="668248">
                  <a:extLst>
                    <a:ext uri="{9D8B030D-6E8A-4147-A177-3AD203B41FA5}">
                      <a16:colId xmlns:a16="http://schemas.microsoft.com/office/drawing/2014/main" val="4284340931"/>
                    </a:ext>
                  </a:extLst>
                </a:gridCol>
                <a:gridCol w="687341">
                  <a:extLst>
                    <a:ext uri="{9D8B030D-6E8A-4147-A177-3AD203B41FA5}">
                      <a16:colId xmlns:a16="http://schemas.microsoft.com/office/drawing/2014/main" val="1981796554"/>
                    </a:ext>
                  </a:extLst>
                </a:gridCol>
                <a:gridCol w="687341">
                  <a:extLst>
                    <a:ext uri="{9D8B030D-6E8A-4147-A177-3AD203B41FA5}">
                      <a16:colId xmlns:a16="http://schemas.microsoft.com/office/drawing/2014/main" val="2037258330"/>
                    </a:ext>
                  </a:extLst>
                </a:gridCol>
              </a:tblGrid>
              <a:tr h="20955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Regulation-Up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37039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13683E"/>
                          </a:solidFill>
                          <a:effectLst/>
                          <a:latin typeface="Calibri" panose="020F0502020204030204" pitchFamily="34" charset="0"/>
                        </a:rPr>
                        <a:t>Sep-21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2E3438"/>
                          </a:solidFill>
                          <a:effectLst/>
                          <a:latin typeface="Calibri" panose="020F0502020204030204" pitchFamily="34" charset="0"/>
                        </a:rPr>
                        <a:t>Sep-22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5764"/>
                          </a:solidFill>
                          <a:effectLst/>
                          <a:latin typeface="Calibri" panose="020F0502020204030204" pitchFamily="34" charset="0"/>
                        </a:rPr>
                        <a:t>Sep-23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36546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Hours Average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2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975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4E4E7A-6E47-2704-15F0-F4BBA5BD9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0974" y="1066154"/>
            <a:ext cx="8002052" cy="47256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129C51-A160-F1A1-C363-EB1C895422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6800" y="1984615"/>
            <a:ext cx="2838450" cy="8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166C21-D730-A06D-63BC-A9D615F06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1662" y="948229"/>
            <a:ext cx="8133976" cy="49615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49C86D-6EDE-711A-E2C7-DD0B49E20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1988" y="1600200"/>
            <a:ext cx="2092503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A9CA28-729D-3875-B7E8-94906C994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22044" y="1071622"/>
            <a:ext cx="8325312" cy="47147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6268D3-F171-D14F-8E44-B3F7E915F1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9077" y="1676400"/>
            <a:ext cx="204651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Load and Wind Ramp, PWRR Error, Start-Up/Shut-Down Hours, STLF Error, and Expected Generation Deviation.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AFAD68-A53A-0A4C-4C33-774D5D0EE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8107" y="983308"/>
            <a:ext cx="8127785" cy="489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06B05F-123C-42E7-BEF1-5172A886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70D21E-0D11-D585-525B-CA58D6B5C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75684" y="946217"/>
            <a:ext cx="8392632" cy="496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152400" y="5184334"/>
            <a:ext cx="3886200" cy="238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C44CD5-7FF1-45AD-BFEC-857104743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5" y="787614"/>
            <a:ext cx="6838950" cy="4181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2D2A14-AD5D-456B-B858-3DC6E2131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5719164"/>
            <a:ext cx="4419600" cy="304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FE22AA-9503-283A-C6D6-B341BD8F08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4969089"/>
            <a:ext cx="2842506" cy="11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0818E5-DBFE-4919-D8C7-6AB436FDFA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966" b="1966"/>
          <a:stretch/>
        </p:blipFill>
        <p:spPr>
          <a:xfrm>
            <a:off x="249561" y="990600"/>
            <a:ext cx="8644877" cy="490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743D3A-F61F-3381-67A4-D2163E6DB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30488" y="916719"/>
            <a:ext cx="8483023" cy="502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3A32D8-9A59-29AC-5191-7C294EADF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46769" y="884419"/>
            <a:ext cx="8450460" cy="508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87FA7-BAAF-2E46-65CB-1FC7B349E7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104" b="2104"/>
          <a:stretch/>
        </p:blipFill>
        <p:spPr>
          <a:xfrm>
            <a:off x="304800" y="953635"/>
            <a:ext cx="8620121" cy="495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Load Forecast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E5696-A577-BD07-0EEF-1D3004421C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087" b="1087"/>
          <a:stretch/>
        </p:blipFill>
        <p:spPr>
          <a:xfrm>
            <a:off x="319853" y="877432"/>
            <a:ext cx="8580494" cy="498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STLF Error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B87E7D-047C-4C66-0B45-3D31FC56C6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885" b="1885"/>
          <a:stretch/>
        </p:blipFill>
        <p:spPr>
          <a:xfrm>
            <a:off x="462844" y="1031687"/>
            <a:ext cx="8257775" cy="479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05DA69-02C1-48C4-907D-153AD6FB0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592" y="947156"/>
            <a:ext cx="8140813" cy="49636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37D41C-128F-7D4B-ECFD-DB50CB3567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600" y="4267200"/>
            <a:ext cx="2971800" cy="74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6E2E1-C82B-C6A4-3F2C-751CFD04A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20265" y="1338881"/>
            <a:ext cx="8303470" cy="418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413138-B255-E2E6-E398-EA77FCBAC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20264" y="1445656"/>
            <a:ext cx="8303471" cy="396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6890610"/>
              </p:ext>
            </p:extLst>
          </p:nvPr>
        </p:nvGraphicFramePr>
        <p:xfrm>
          <a:off x="495300" y="790222"/>
          <a:ext cx="8229600" cy="5094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E7E8E28-49B5-D56D-E57F-07781FFC8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5862" y="764817"/>
            <a:ext cx="8212275" cy="532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56A389-5DCF-20F2-B1D5-317198151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5590" y="882281"/>
            <a:ext cx="7723440" cy="509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7AB022-3B27-F886-4754-CA655C5A3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33408" y="927252"/>
            <a:ext cx="7677183" cy="500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340174-958F-39AE-BCAC-4FFCA362D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68009" y="1036065"/>
            <a:ext cx="7991835" cy="521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85B3CD-0DCD-1FA0-1B57-1CF3A88EB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9925" y="2286000"/>
            <a:ext cx="5224150" cy="182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Metrics to Measure 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hour.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85% for the number of  intervals where regulation deployment  was both up and down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Track the Regulation exhaustion rate for all hours (not to exceed 5%).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hours.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89789</TotalTime>
  <Words>1458</Words>
  <Application>Microsoft Office PowerPoint</Application>
  <PresentationFormat>On-screen Show (4:3)</PresentationFormat>
  <Paragraphs>206</Paragraphs>
  <Slides>39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Projected Solar Ramp Rate MAE</vt:lpstr>
      <vt:lpstr>Projected Solar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Lara, Marissa</cp:lastModifiedBy>
  <cp:revision>906</cp:revision>
  <cp:lastPrinted>2016-01-21T20:53:15Z</cp:lastPrinted>
  <dcterms:created xsi:type="dcterms:W3CDTF">2016-01-21T15:20:31Z</dcterms:created>
  <dcterms:modified xsi:type="dcterms:W3CDTF">2023-10-09T17:18:48Z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2023-07-13T19:51:46Z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4a615b3d-c0eb-422d-be1f-3cd1f81db83b</vt:lpwstr>
  </property>
  <property fmtid="{D5CDD505-2E9C-101B-9397-08002B2CF9AE}" pid="9" name="MSIP_Label_7084cbda-52b8-46fb-a7b7-cb5bd465ed85_ContentBits">
    <vt:lpwstr>0</vt:lpwstr>
  </property>
</Properties>
</file>