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3196" autoAdjust="0"/>
  </p:normalViewPr>
  <p:slideViewPr>
    <p:cSldViewPr showGuides="1">
      <p:cViewPr varScale="1">
        <p:scale>
          <a:sx n="95" d="100"/>
          <a:sy n="95" d="100"/>
        </p:scale>
        <p:origin x="2118" y="7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September 2022 and September 2023, we see fewer instances of frequency hovering at or below the lower deadband in September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September 2021 and September 2023, we see fewer instances of frequency hovering well below the lower deadband in September 2023, and significantly fewer instances of frequency crossing the higher deadband in September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43,183,140</a:t>
            </a:r>
            <a:r>
              <a:rPr lang="en-US" sz="2800" dirty="0"/>
              <a:t> </a:t>
            </a:r>
            <a:r>
              <a:rPr lang="en-US" sz="1800" b="1" i="0" u="none" strike="noStrike" dirty="0">
                <a:effectLst/>
                <a:latin typeface="Arial" panose="020B0604020202020204" pitchFamily="34" charset="0"/>
              </a:rPr>
              <a:t> </a:t>
            </a:r>
            <a:r>
              <a:rPr lang="en-US" sz="1800" b="1" dirty="0">
                <a:solidFill>
                  <a:schemeClr val="accent2"/>
                </a:solidFill>
              </a:rPr>
              <a:t>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7,214,471</a:t>
            </a:r>
            <a:r>
              <a:rPr lang="en-US" dirty="0"/>
              <a:t> </a:t>
            </a:r>
            <a:r>
              <a:rPr lang="en-US" sz="1200" b="1" dirty="0">
                <a:solidFill>
                  <a:schemeClr val="accent2"/>
                </a:solidFill>
              </a:rPr>
              <a:t>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16.71%</a:t>
            </a:r>
            <a:endParaRPr lang="en-US" sz="1800" b="1"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3,245,954</a:t>
            </a:r>
            <a:r>
              <a:rPr lang="en-US" sz="2800" b="1" dirty="0"/>
              <a:t> </a:t>
            </a:r>
            <a:r>
              <a:rPr lang="en-US" dirty="0"/>
              <a:t> </a:t>
            </a:r>
            <a:r>
              <a:rPr lang="en-US" sz="1200" b="1" dirty="0">
                <a:solidFill>
                  <a:schemeClr val="accent2"/>
                </a:solidFill>
              </a:rPr>
              <a:t>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7.52%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 2</a:t>
            </a:r>
            <a:r>
              <a:rPr lang="en-US" sz="1800" b="1" i="0" u="none" strike="noStrike" dirty="0">
                <a:solidFill>
                  <a:srgbClr val="000000"/>
                </a:solidFill>
                <a:effectLst/>
                <a:latin typeface="Calibri" panose="020F0502020204030204" pitchFamily="34" charset="0"/>
              </a:rPr>
              <a:t>68,170</a:t>
            </a:r>
            <a:r>
              <a:rPr lang="en-US" dirty="0"/>
              <a:t> </a:t>
            </a:r>
            <a:r>
              <a:rPr lang="en-US" baseline="0" dirty="0"/>
              <a:t> MW*s on 9/23/2023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301,461</a:t>
            </a:r>
            <a:r>
              <a:rPr lang="en-US" sz="2400" dirty="0"/>
              <a:t> </a:t>
            </a:r>
            <a:r>
              <a:rPr lang="en-US" sz="1600" b="1" baseline="0" dirty="0"/>
              <a:t> </a:t>
            </a:r>
            <a:r>
              <a:rPr lang="en-US" sz="1600" b="1" dirty="0">
                <a:solidFill>
                  <a:schemeClr val="accent2"/>
                </a:solidFill>
              </a:rPr>
              <a:t>MW*s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600" b="1" i="0" u="none" strike="noStrike" dirty="0">
                <a:solidFill>
                  <a:srgbClr val="000000"/>
                </a:solidFill>
                <a:effectLst/>
                <a:latin typeface="Calibri" panose="020F0502020204030204" pitchFamily="34" charset="0"/>
              </a:rPr>
              <a:t>349,015</a:t>
            </a:r>
            <a:r>
              <a:rPr lang="en-US" sz="1400" b="1" dirty="0">
                <a:solidFill>
                  <a:schemeClr val="accent2"/>
                </a:solidFill>
              </a:rPr>
              <a:t> </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September 7th</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800" b="1" i="0" u="none" strike="noStrike" dirty="0">
                <a:solidFill>
                  <a:srgbClr val="000000"/>
                </a:solidFill>
                <a:effectLst/>
                <a:latin typeface="Calibri" panose="020F0502020204030204" pitchFamily="34" charset="0"/>
              </a:rPr>
              <a:t>268,170 </a:t>
            </a:r>
            <a:r>
              <a:rPr lang="en-US" sz="1600" b="1" dirty="0">
                <a:solidFill>
                  <a:schemeClr val="accent2"/>
                </a:solidFill>
              </a:rPr>
              <a:t>MW*s</a:t>
            </a:r>
            <a:r>
              <a:rPr lang="en-US" sz="1600" b="1" baseline="0" dirty="0">
                <a:solidFill>
                  <a:schemeClr val="accent2"/>
                </a:solidFill>
              </a:rPr>
              <a:t>  </a:t>
            </a:r>
            <a:r>
              <a:rPr lang="en-US" sz="1600" dirty="0">
                <a:solidFill>
                  <a:schemeClr val="accent2"/>
                </a:solidFill>
              </a:rPr>
              <a:t>on September 23rd</a:t>
            </a:r>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-768.69 @ 9/6/2023 19:00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a:t>
            </a: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ERCOT Initiated Energy Emergency Alert Level 2 (EEA 2)</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The largest expected generation deviation was -1200.2MW @7:34 PM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19:00 and 20:00,. Solar generation ramped down by ~4157MW and Wind generation ramped down by ~591 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553.86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2. </a:t>
            </a: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97.59 @ 9/23/2023 20:00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The largest expected generation deviation was -389.29MW @8:40 PM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        Regulation</a:t>
            </a:r>
            <a:r>
              <a:rPr lang="en-US" baseline="0" dirty="0"/>
              <a:t>: A total o f75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All 18 BAAL </a:t>
            </a:r>
            <a:r>
              <a:rPr lang="en-US" sz="1800" dirty="0">
                <a:solidFill>
                  <a:srgbClr val="000000"/>
                </a:solidFill>
                <a:effectLst/>
                <a:latin typeface="Calibri" panose="020F0502020204030204" pitchFamily="34" charset="0"/>
                <a:ea typeface="Calibri" panose="020F0502020204030204" pitchFamily="34" charset="0"/>
              </a:rPr>
              <a:t>exceedances occurred on 9/6 </a:t>
            </a:r>
            <a:r>
              <a:rPr lang="en-US" sz="1800" b="1" dirty="0">
                <a:solidFill>
                  <a:srgbClr val="000000"/>
                </a:solidFill>
                <a:effectLst/>
                <a:latin typeface="Calibri" panose="020F0502020204030204" pitchFamily="34" charset="0"/>
                <a:ea typeface="Calibri" panose="020F0502020204030204" pitchFamily="34" charset="0"/>
              </a:rPr>
              <a:t>- </a:t>
            </a:r>
            <a:r>
              <a:rPr kumimoji="0" lang="en-US" sz="18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ERCOT Initiated Energy Emergency Alert Level 2 (EEA 2)</a:t>
            </a:r>
            <a:endParaRPr kumimoji="0" lang="en-US" sz="18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150 apart from 19:15. This is due to the event on 9/6. 19:15 average would have been 178.748 without taking 9/6 into account. As it currently stands, the score is 71.44</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a:t>
            </a:r>
            <a:r>
              <a:rPr lang="en-US" sz="1200" b="0" dirty="0">
                <a:solidFill>
                  <a:schemeClr val="accent2"/>
                </a:solidFill>
              </a:rPr>
              <a:t>174.94 </a:t>
            </a:r>
            <a:r>
              <a:rPr lang="en-US" dirty="0"/>
              <a:t>which is in line with expectations, and the CPS1 score for September is slightly lower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larger overall compared with 2022.</a:t>
            </a:r>
          </a:p>
          <a:p>
            <a:pPr lvl="1"/>
            <a:r>
              <a:rPr lang="en-US" sz="1600" dirty="0">
                <a:solidFill>
                  <a:schemeClr val="accent2"/>
                </a:solidFill>
              </a:rPr>
              <a:t>Mean: 14.98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11.76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24.40 </a:t>
            </a:r>
            <a:r>
              <a:rPr lang="en-US" sz="1600" dirty="0" err="1">
                <a:solidFill>
                  <a:schemeClr val="accent2"/>
                </a:solidFill>
              </a:rPr>
              <a:t>mHz</a:t>
            </a:r>
            <a:endParaRPr lang="en-US" sz="1600" dirty="0">
              <a:solidFill>
                <a:schemeClr val="accent2"/>
              </a:solidFill>
            </a:endParaRP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15.23 </a:t>
            </a:r>
            <a:r>
              <a:rPr lang="en-US" sz="1600" dirty="0" err="1"/>
              <a:t>mHz</a:t>
            </a:r>
            <a:r>
              <a:rPr lang="en-US" sz="1600" dirty="0"/>
              <a:t> on avg for September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September 2023</a:t>
            </a:r>
          </a:p>
          <a:p>
            <a:endParaRPr lang="en-US" dirty="0"/>
          </a:p>
          <a:p>
            <a:r>
              <a:rPr lang="en-US" dirty="0"/>
              <a:t>ERCOT</a:t>
            </a:r>
          </a:p>
          <a:p>
            <a:r>
              <a:rPr lang="en-US" dirty="0"/>
              <a:t>Operations Planning</a:t>
            </a:r>
          </a:p>
          <a:p>
            <a:endParaRPr lang="en-US" dirty="0"/>
          </a:p>
          <a:p>
            <a:r>
              <a:rPr lang="en-US" dirty="0"/>
              <a:t>PDCWG | October 10</a:t>
            </a:r>
            <a:r>
              <a:rPr lang="en-US" baseline="30000" dirty="0"/>
              <a:t>th</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B0E4C6CF-FA6B-E086-91FA-CECBFAF8D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6968" y="788687"/>
            <a:ext cx="7390063" cy="5370167"/>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8E444ABC-8882-6CDA-575B-3E2635264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1017" y="753291"/>
            <a:ext cx="7341965" cy="5341077"/>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4BDA1DF7-C6CE-6EDD-31BB-091E96F77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95837" y="744289"/>
            <a:ext cx="7380926" cy="5369420"/>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EE0B1E9F-1F19-B29F-E8E7-2EF92CE13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011" y="718583"/>
            <a:ext cx="7467976" cy="5420834"/>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September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173.81%</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174.94%</a:t>
            </a:r>
          </a:p>
          <a:p>
            <a:pPr>
              <a:spcBef>
                <a:spcPts val="600"/>
              </a:spcBef>
            </a:pPr>
            <a:r>
              <a:rPr lang="en-US" sz="1800" b="1" dirty="0">
                <a:solidFill>
                  <a:schemeClr val="accent2"/>
                </a:solidFill>
              </a:rPr>
              <a:t>18</a:t>
            </a:r>
            <a:r>
              <a:rPr lang="en-US" sz="1800" dirty="0">
                <a:solidFill>
                  <a:schemeClr val="accent2"/>
                </a:solidFill>
              </a:rPr>
              <a:t> BAAL Exceedance(s)</a:t>
            </a:r>
          </a:p>
          <a:p>
            <a:pPr>
              <a:spcBef>
                <a:spcPts val="600"/>
              </a:spcBef>
            </a:pPr>
            <a:r>
              <a:rPr lang="en-US" sz="1800" b="1" dirty="0">
                <a:solidFill>
                  <a:schemeClr val="accent2"/>
                </a:solidFill>
              </a:rPr>
              <a:t>2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14.98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11.76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24.40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43,183,140 MWh</a:t>
            </a:r>
          </a:p>
          <a:p>
            <a:pPr lvl="1"/>
            <a:r>
              <a:rPr lang="en-US" sz="1600" dirty="0">
                <a:solidFill>
                  <a:schemeClr val="accent2"/>
                </a:solidFill>
              </a:rPr>
              <a:t>Wind Energy: </a:t>
            </a:r>
            <a:r>
              <a:rPr lang="en-US" sz="1600" b="1" dirty="0">
                <a:solidFill>
                  <a:schemeClr val="accent2"/>
                </a:solidFill>
              </a:rPr>
              <a:t>7,214,471 MWh</a:t>
            </a:r>
          </a:p>
          <a:p>
            <a:pPr lvl="1"/>
            <a:r>
              <a:rPr lang="en-US" sz="1600" dirty="0">
                <a:solidFill>
                  <a:schemeClr val="accent2"/>
                </a:solidFill>
              </a:rPr>
              <a:t>Percent Energy from Wind: </a:t>
            </a:r>
            <a:r>
              <a:rPr lang="en-US" sz="1600" b="1" dirty="0">
                <a:solidFill>
                  <a:schemeClr val="accent2"/>
                </a:solidFill>
              </a:rPr>
              <a:t>16.71% </a:t>
            </a:r>
          </a:p>
          <a:p>
            <a:pPr lvl="1"/>
            <a:r>
              <a:rPr lang="en-US" sz="1600" dirty="0">
                <a:solidFill>
                  <a:schemeClr val="accent2"/>
                </a:solidFill>
              </a:rPr>
              <a:t>Solar Energy: </a:t>
            </a:r>
            <a:r>
              <a:rPr lang="en-US" sz="1600" b="1" dirty="0">
                <a:solidFill>
                  <a:schemeClr val="accent2"/>
                </a:solidFill>
              </a:rPr>
              <a:t>3,245,954 MWh </a:t>
            </a:r>
          </a:p>
          <a:p>
            <a:pPr lvl="1"/>
            <a:r>
              <a:rPr lang="en-US" sz="1600" dirty="0">
                <a:solidFill>
                  <a:schemeClr val="accent2"/>
                </a:solidFill>
              </a:rPr>
              <a:t>Percent Energy from Solar: </a:t>
            </a:r>
            <a:r>
              <a:rPr lang="en-US" sz="1600" b="1" dirty="0">
                <a:solidFill>
                  <a:schemeClr val="accent2"/>
                </a:solidFill>
              </a:rPr>
              <a:t>7.52%</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301,461 MW*s</a:t>
            </a:r>
          </a:p>
          <a:p>
            <a:pPr lvl="1"/>
            <a:r>
              <a:rPr lang="en-US" sz="1600" dirty="0">
                <a:solidFill>
                  <a:schemeClr val="accent2"/>
                </a:solidFill>
              </a:rPr>
              <a:t>Max: </a:t>
            </a:r>
            <a:r>
              <a:rPr lang="en-US" sz="1600" b="1" dirty="0">
                <a:solidFill>
                  <a:schemeClr val="accent2"/>
                </a:solidFill>
              </a:rPr>
              <a:t>349,015 MW*s </a:t>
            </a:r>
            <a:r>
              <a:rPr lang="en-US" sz="1600" dirty="0">
                <a:solidFill>
                  <a:schemeClr val="accent2"/>
                </a:solidFill>
              </a:rPr>
              <a:t>on September 7th</a:t>
            </a:r>
          </a:p>
          <a:p>
            <a:pPr lvl="1"/>
            <a:r>
              <a:rPr lang="en-US" sz="1600" dirty="0">
                <a:solidFill>
                  <a:schemeClr val="accent2"/>
                </a:solidFill>
              </a:rPr>
              <a:t>Min: </a:t>
            </a:r>
            <a:r>
              <a:rPr lang="en-US" sz="1600" b="1" dirty="0">
                <a:solidFill>
                  <a:schemeClr val="accent2"/>
                </a:solidFill>
              </a:rPr>
              <a:t>268,170 MW*s </a:t>
            </a:r>
            <a:r>
              <a:rPr lang="en-US" sz="1600" dirty="0">
                <a:solidFill>
                  <a:schemeClr val="accent2"/>
                </a:solidFill>
              </a:rPr>
              <a:t>on September 23rd</a:t>
            </a: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a:extLst>
              <a:ext uri="{FF2B5EF4-FFF2-40B4-BE49-F238E27FC236}">
                <a16:creationId xmlns:a16="http://schemas.microsoft.com/office/drawing/2014/main" id="{8C0AAF5E-EEF5-59FE-3845-48FEDDC5C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1717" y="762001"/>
            <a:ext cx="7445154" cy="5410199"/>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B5C3CA23-BCBF-8D3F-9282-2B98A5F41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5276"/>
            <a:ext cx="7276231" cy="5287448"/>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EBAB35C-8163-961C-0A27-E00A6C927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53837" y="772088"/>
            <a:ext cx="7312526" cy="5313823"/>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56BBAA93-5F97-28CA-DDB1-8C585245C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5276"/>
            <a:ext cx="7276231" cy="5287448"/>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B27C4229-58F3-E80A-DEE6-B79F233ED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2621" y="749336"/>
            <a:ext cx="7338758" cy="5332885"/>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a:extLst>
              <a:ext uri="{FF2B5EF4-FFF2-40B4-BE49-F238E27FC236}">
                <a16:creationId xmlns:a16="http://schemas.microsoft.com/office/drawing/2014/main" id="{A4762955-1A50-8A3D-08F0-70866ADB96F4}"/>
              </a:ext>
            </a:extLst>
          </p:cNvPr>
          <p:cNvPicPr>
            <a:picLocks noChangeAspect="1"/>
          </p:cNvPicPr>
          <p:nvPr/>
        </p:nvPicPr>
        <p:blipFill>
          <a:blip r:embed="rId3"/>
          <a:stretch>
            <a:fillRect/>
          </a:stretch>
        </p:blipFill>
        <p:spPr>
          <a:xfrm>
            <a:off x="685800" y="762000"/>
            <a:ext cx="7485911" cy="5440954"/>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3"/>
          <a:stretch>
            <a:fillRect/>
          </a:stretch>
        </p:blipFill>
        <p:spPr>
          <a:xfrm>
            <a:off x="176403" y="4343399"/>
            <a:ext cx="8791194" cy="1905001"/>
          </a:xfrm>
          <a:prstGeom prst="rect">
            <a:avLst/>
          </a:prstGeom>
        </p:spPr>
      </p:pic>
      <p:pic>
        <p:nvPicPr>
          <p:cNvPr id="7" name="Picture 6">
            <a:extLst>
              <a:ext uri="{FF2B5EF4-FFF2-40B4-BE49-F238E27FC236}">
                <a16:creationId xmlns:a16="http://schemas.microsoft.com/office/drawing/2014/main" id="{0760D234-AEA6-1440-B546-128DD2FEE674}"/>
              </a:ext>
            </a:extLst>
          </p:cNvPr>
          <p:cNvPicPr>
            <a:picLocks noChangeAspect="1"/>
          </p:cNvPicPr>
          <p:nvPr/>
        </p:nvPicPr>
        <p:blipFill>
          <a:blip r:embed="rId4"/>
          <a:stretch>
            <a:fillRect/>
          </a:stretch>
        </p:blipFill>
        <p:spPr>
          <a:xfrm>
            <a:off x="304800" y="655141"/>
            <a:ext cx="8324471" cy="3718920"/>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DAC07-12DA-8A22-3DE2-13BA95394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8078" y="664149"/>
            <a:ext cx="7601251" cy="5529701"/>
          </a:xfrm>
          <a:prstGeom prst="rect">
            <a:avLst/>
          </a:prstGeom>
        </p:spPr>
      </p:pic>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5E3311E7-7EDD-8821-E1C7-AA51B960C8EE}"/>
              </a:ext>
            </a:extLst>
          </p:cNvPr>
          <p:cNvSpPr txBox="1"/>
          <p:nvPr/>
        </p:nvSpPr>
        <p:spPr>
          <a:xfrm>
            <a:off x="5511799" y="56388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Sept-23 CPS1 (%): </a:t>
            </a:r>
            <a:r>
              <a:rPr lang="en-US" sz="1800" dirty="0">
                <a:effectLst/>
                <a:latin typeface="Calibri" panose="020F0502020204030204" pitchFamily="34" charset="0"/>
                <a:ea typeface="Calibri" panose="020F0502020204030204" pitchFamily="34" charset="0"/>
              </a:rPr>
              <a:t>172.67</a:t>
            </a:r>
            <a:endParaRPr lang="en-US" dirty="0"/>
          </a:p>
        </p:txBody>
      </p:sp>
      <p:sp>
        <p:nvSpPr>
          <p:cNvPr id="7" name="TextBox 6">
            <a:extLst>
              <a:ext uri="{FF2B5EF4-FFF2-40B4-BE49-F238E27FC236}">
                <a16:creationId xmlns:a16="http://schemas.microsoft.com/office/drawing/2014/main" id="{83D602B3-030C-2145-C0F7-F3C5D9C24DAC}"/>
              </a:ext>
            </a:extLst>
          </p:cNvPr>
          <p:cNvSpPr txBox="1"/>
          <p:nvPr/>
        </p:nvSpPr>
        <p:spPr>
          <a:xfrm>
            <a:off x="2438400" y="5105400"/>
            <a:ext cx="381000" cy="276999"/>
          </a:xfrm>
          <a:prstGeom prst="rect">
            <a:avLst/>
          </a:prstGeom>
          <a:noFill/>
        </p:spPr>
        <p:txBody>
          <a:bodyPr wrap="square" rtlCol="0">
            <a:spAutoFit/>
          </a:bodyPr>
          <a:lstStyle/>
          <a:p>
            <a:r>
              <a:rPr lang="en-US" sz="1200" dirty="0">
                <a:solidFill>
                  <a:srgbClr val="FF0000"/>
                </a:solidFill>
              </a:rPr>
              <a:t>X</a:t>
            </a:r>
          </a:p>
        </p:txBody>
      </p:sp>
      <p:sp>
        <p:nvSpPr>
          <p:cNvPr id="8" name="TextBox 7">
            <a:extLst>
              <a:ext uri="{FF2B5EF4-FFF2-40B4-BE49-F238E27FC236}">
                <a16:creationId xmlns:a16="http://schemas.microsoft.com/office/drawing/2014/main" id="{BA1F92FD-815C-23BC-4FDE-9F34AA1FA521}"/>
              </a:ext>
            </a:extLst>
          </p:cNvPr>
          <p:cNvSpPr txBox="1"/>
          <p:nvPr/>
        </p:nvSpPr>
        <p:spPr>
          <a:xfrm>
            <a:off x="1219200" y="5638800"/>
            <a:ext cx="2994731" cy="246221"/>
          </a:xfrm>
          <a:prstGeom prst="rect">
            <a:avLst/>
          </a:prstGeom>
          <a:noFill/>
        </p:spPr>
        <p:txBody>
          <a:bodyPr wrap="none" rtlCol="0">
            <a:spAutoFit/>
          </a:bodyPr>
          <a:lstStyle/>
          <a:p>
            <a:r>
              <a:rPr lang="en-US" sz="1000" dirty="0"/>
              <a:t>Additional Outlier on 9/6/23. CPS1 Score: -768.68</a:t>
            </a:r>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18 BAAL exceedance(s) in September.</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4D979-BBF3-483E-3549-132D4AB1B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7524" y="712096"/>
            <a:ext cx="7488951" cy="5433806"/>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id="{950E55C8-5439-C5C9-8EEB-8F332A67425D}"/>
              </a:ext>
            </a:extLst>
          </p:cNvPr>
          <p:cNvSpPr txBox="1"/>
          <p:nvPr/>
        </p:nvSpPr>
        <p:spPr>
          <a:xfrm>
            <a:off x="4876800" y="1043699"/>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t>Sept-23 </a:t>
            </a:r>
            <a:r>
              <a:rPr lang="en-US" dirty="0"/>
              <a:t>CPS1 (%): </a:t>
            </a:r>
            <a:r>
              <a:rPr lang="en-US" sz="1800" dirty="0">
                <a:effectLst/>
                <a:latin typeface="Calibri" panose="020F0502020204030204" pitchFamily="34" charset="0"/>
                <a:ea typeface="Calibri" panose="020F0502020204030204" pitchFamily="34" charset="0"/>
              </a:rPr>
              <a:t>173.81</a:t>
            </a:r>
            <a:endParaRPr lang="en-US" dirty="0"/>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2A8AC-C061-FD9C-3DE4-03C3B73C10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744402"/>
            <a:ext cx="7388727" cy="5369196"/>
          </a:xfrm>
          <a:prstGeom prst="rect">
            <a:avLst/>
          </a:prstGeom>
        </p:spPr>
      </p:pic>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3B943458-2884-33DE-06FF-723C65B35324}"/>
              </a:ext>
            </a:extLst>
          </p:cNvPr>
          <p:cNvSpPr txBox="1"/>
          <p:nvPr/>
        </p:nvSpPr>
        <p:spPr>
          <a:xfrm>
            <a:off x="3810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174.94%</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614DDC66-E449-EC6C-32BD-9163ED511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1" y="762941"/>
            <a:ext cx="7233278" cy="5254063"/>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a:extLst>
              <a:ext uri="{FF2B5EF4-FFF2-40B4-BE49-F238E27FC236}">
                <a16:creationId xmlns:a16="http://schemas.microsoft.com/office/drawing/2014/main" id="{FB6E6CF9-201C-B744-43C3-F8D2E13A2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2000" y="762544"/>
            <a:ext cx="7162799" cy="5205020"/>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95280</TotalTime>
  <Words>951</Words>
  <Application>Microsoft Office PowerPoint</Application>
  <PresentationFormat>On-screen Show (4:3)</PresentationFormat>
  <Paragraphs>170</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Source Sans Pro</vt:lpstr>
      <vt:lpstr>Times New Roman</vt:lpstr>
      <vt:lpstr>1_Custom Design</vt:lpstr>
      <vt:lpstr>Office Theme</vt:lpstr>
      <vt:lpstr>Custom Design</vt:lpstr>
      <vt:lpstr>PowerPoint Presentation</vt:lpstr>
      <vt:lpstr>Summary of September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Lara, Marissa</cp:lastModifiedBy>
  <cp:revision>1482</cp:revision>
  <cp:lastPrinted>2016-01-21T20:53:15Z</cp:lastPrinted>
  <dcterms:created xsi:type="dcterms:W3CDTF">2016-01-21T15:20:31Z</dcterms:created>
  <dcterms:modified xsi:type="dcterms:W3CDTF">2023-10-09T21:14:10Z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2023-07-20T20:05:58Z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4bb8b6c0-eb8f-4d74-95a4-9b16df83a852</vt:lpwstr>
  </property>
  <property fmtid="{D5CDD505-2E9C-101B-9397-08002B2CF9AE}" pid="9" name="MSIP_Label_7084cbda-52b8-46fb-a7b7-cb5bd465ed85_ContentBits">
    <vt:lpwstr>0</vt:lpwstr>
  </property>
</Properties>
</file>