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3" r:id="rId4"/>
    <p:sldMasterId id="2147483648" r:id="rId5"/>
    <p:sldMasterId id="2147483651" r:id="rId6"/>
  </p:sldMasterIdLst>
  <p:notesMasterIdLst>
    <p:notesMasterId r:id="rId36"/>
  </p:notesMasterIdLst>
  <p:handoutMasterIdLst>
    <p:handoutMasterId r:id="rId37"/>
  </p:handoutMasterIdLst>
  <p:sldIdLst>
    <p:sldId id="260" r:id="rId7"/>
    <p:sldId id="301" r:id="rId8"/>
    <p:sldId id="289" r:id="rId9"/>
    <p:sldId id="270" r:id="rId10"/>
    <p:sldId id="279" r:id="rId11"/>
    <p:sldId id="273" r:id="rId12"/>
    <p:sldId id="265" r:id="rId13"/>
    <p:sldId id="269" r:id="rId14"/>
    <p:sldId id="267" r:id="rId15"/>
    <p:sldId id="266" r:id="rId16"/>
    <p:sldId id="290" r:id="rId17"/>
    <p:sldId id="288" r:id="rId18"/>
    <p:sldId id="287" r:id="rId19"/>
    <p:sldId id="291" r:id="rId20"/>
    <p:sldId id="280" r:id="rId21"/>
    <p:sldId id="281" r:id="rId22"/>
    <p:sldId id="293" r:id="rId23"/>
    <p:sldId id="302" r:id="rId24"/>
    <p:sldId id="303" r:id="rId25"/>
    <p:sldId id="292" r:id="rId26"/>
    <p:sldId id="284" r:id="rId27"/>
    <p:sldId id="285" r:id="rId28"/>
    <p:sldId id="286" r:id="rId29"/>
    <p:sldId id="304" r:id="rId30"/>
    <p:sldId id="305" r:id="rId31"/>
    <p:sldId id="296" r:id="rId32"/>
    <p:sldId id="297" r:id="rId33"/>
    <p:sldId id="308" r:id="rId34"/>
    <p:sldId id="264" r:id="rId3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inojosa, Jose Luis" initials="HJL" lastIdx="1" clrIdx="0">
    <p:extLst>
      <p:ext uri="{19B8F6BF-5375-455C-9EA6-DF929625EA0E}">
        <p15:presenceInfo xmlns:p15="http://schemas.microsoft.com/office/powerpoint/2012/main" userId="S-1-5-21-639947351-343809578-3807592339-379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83196" autoAdjust="0"/>
  </p:normalViewPr>
  <p:slideViewPr>
    <p:cSldViewPr showGuides="1">
      <p:cViewPr varScale="1">
        <p:scale>
          <a:sx n="95" d="100"/>
          <a:sy n="95" d="100"/>
        </p:scale>
        <p:origin x="2118" y="78"/>
      </p:cViewPr>
      <p:guideLst>
        <p:guide orient="horz" pos="2160"/>
        <p:guide pos="2880"/>
      </p:guideLst>
    </p:cSldViewPr>
  </p:slideViewPr>
  <p:notesTextViewPr>
    <p:cViewPr>
      <p:scale>
        <a:sx n="75" d="100"/>
        <a:sy n="75" d="100"/>
      </p:scale>
      <p:origin x="0" y="0"/>
    </p:cViewPr>
  </p:notesTextViewPr>
  <p:notesViewPr>
    <p:cSldViewPr showGuides="1">
      <p:cViewPr varScale="1">
        <p:scale>
          <a:sx n="76" d="100"/>
          <a:sy n="76" d="100"/>
        </p:scale>
        <p:origin x="2052"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presProps" Target="presProps.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F750BF31-E9A8-4E88-81E7-44C5092290FC}" type="datetimeFigureOut">
              <a:rPr lang="en-US" smtClean="0"/>
              <a:t>10/9/2023</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2FB2BDB1-E95E-402D-B2EB-CA9CC1A3958C}" type="slidenum">
              <a:rPr lang="en-US" smtClean="0"/>
              <a:t>‹#›</a:t>
            </a:fld>
            <a:endParaRPr lang="en-US"/>
          </a:p>
        </p:txBody>
      </p:sp>
    </p:spTree>
    <p:extLst>
      <p:ext uri="{BB962C8B-B14F-4D97-AF65-F5344CB8AC3E}">
        <p14:creationId xmlns:p14="http://schemas.microsoft.com/office/powerpoint/2010/main" val="11092199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7EFB637-CCC9-4803-8851-F6915048CBB4}" type="datetimeFigureOut">
              <a:rPr lang="en-US" smtClean="0"/>
              <a:t>10/9/2023</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62AC51D-6DAA-4455-8EA7-D54B64909A85}" type="slidenum">
              <a:rPr lang="en-US" smtClean="0"/>
              <a:t>‹#›</a:t>
            </a:fld>
            <a:endParaRPr lang="en-US"/>
          </a:p>
        </p:txBody>
      </p:sp>
    </p:spTree>
    <p:extLst>
      <p:ext uri="{BB962C8B-B14F-4D97-AF65-F5344CB8AC3E}">
        <p14:creationId xmlns:p14="http://schemas.microsoft.com/office/powerpoint/2010/main" val="3130593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1</a:t>
            </a:fld>
            <a:endParaRPr lang="en-US"/>
          </a:p>
        </p:txBody>
      </p:sp>
    </p:spTree>
    <p:extLst>
      <p:ext uri="{BB962C8B-B14F-4D97-AF65-F5344CB8AC3E}">
        <p14:creationId xmlns:p14="http://schemas.microsoft.com/office/powerpoint/2010/main" val="476549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F62AC51D-6DAA-4455-8EA7-D54B64909A85}" type="slidenum">
              <a:rPr lang="en-US" smtClean="0"/>
              <a:t>2</a:t>
            </a:fld>
            <a:endParaRPr lang="en-US"/>
          </a:p>
        </p:txBody>
      </p:sp>
    </p:spTree>
    <p:extLst>
      <p:ext uri="{BB962C8B-B14F-4D97-AF65-F5344CB8AC3E}">
        <p14:creationId xmlns:p14="http://schemas.microsoft.com/office/powerpoint/2010/main" val="2137331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3</a:t>
            </a:fld>
            <a:endParaRPr lang="en-US"/>
          </a:p>
        </p:txBody>
      </p:sp>
    </p:spTree>
    <p:extLst>
      <p:ext uri="{BB962C8B-B14F-4D97-AF65-F5344CB8AC3E}">
        <p14:creationId xmlns:p14="http://schemas.microsoft.com/office/powerpoint/2010/main" val="2285510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AutoNum type="arabicPeriod"/>
              <a:tabLst/>
              <a:defRPr/>
            </a:pPr>
            <a:r>
              <a:rPr kumimoji="0" lang="en-US" sz="1200" b="1" i="0" u="none" strike="noStrike" kern="1200" cap="none" spc="0" normalizeH="0" baseline="0" noProof="0" dirty="0">
                <a:ln>
                  <a:noFill/>
                </a:ln>
                <a:solidFill>
                  <a:prstClr val="black"/>
                </a:solidFill>
                <a:effectLst/>
                <a:highlight>
                  <a:srgbClr val="FFFF00"/>
                </a:highlight>
                <a:uLnTx/>
                <a:uFillTx/>
                <a:latin typeface="+mn-lt"/>
                <a:ea typeface="+mn-ea"/>
                <a:cs typeface="+mn-cs"/>
              </a:rPr>
              <a:t> -768.69 @ 9/6/2023 19:00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srgbClr val="000000"/>
                </a:solidFill>
                <a:effectLst/>
                <a:highlight>
                  <a:srgbClr val="FFFF00"/>
                </a:highlight>
                <a:uLnTx/>
                <a:uFillTx/>
                <a:latin typeface="Source Sans Pro" panose="020B0503030403020204" pitchFamily="34" charset="0"/>
                <a:ea typeface="+mn-ea"/>
                <a:cs typeface="+mn-cs"/>
              </a:rPr>
              <a:t>        </a:t>
            </a:r>
            <a:r>
              <a:rPr kumimoji="0" lang="en-US" sz="1200" b="1" i="0" u="none" strike="noStrike" kern="1200" cap="none" spc="0" normalizeH="0" baseline="0" noProof="0" dirty="0">
                <a:ln>
                  <a:noFill/>
                </a:ln>
                <a:solidFill>
                  <a:srgbClr val="000000"/>
                </a:solidFill>
                <a:effectLst/>
                <a:highlight>
                  <a:srgbClr val="FFFF00"/>
                </a:highlight>
                <a:uLnTx/>
                <a:uFillTx/>
                <a:latin typeface="Source Sans Pro" panose="020B0503030403020204" pitchFamily="34" charset="0"/>
                <a:ea typeface="+mn-ea"/>
                <a:cs typeface="+mn-cs"/>
              </a:rPr>
              <a:t>ERCOT Initiated Energy Emergency Alert Level 2 (EEA 2)</a:t>
            </a:r>
            <a:endParaRPr kumimoji="0" lang="en-US" sz="1200" b="1" i="0" u="none" strike="noStrike" kern="1200" cap="none" spc="0" normalizeH="0" baseline="0" noProof="0" dirty="0">
              <a:ln>
                <a:noFill/>
              </a:ln>
              <a:solidFill>
                <a:prstClr val="black"/>
              </a:solidFill>
              <a:effectLst/>
              <a:highlight>
                <a:srgbClr val="FFFF00"/>
              </a:highligh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        </a:t>
            </a:r>
            <a:r>
              <a:rPr kumimoji="0" lang="en-US" sz="1200" b="1" i="0" u="none" strike="noStrike" kern="1200" cap="none" spc="0" normalizeH="0" baseline="0" noProof="0" dirty="0">
                <a:ln>
                  <a:noFill/>
                </a:ln>
                <a:solidFill>
                  <a:srgbClr val="000000"/>
                </a:solidFill>
                <a:effectLst/>
                <a:highlight>
                  <a:srgbClr val="FFFF00"/>
                </a:highlight>
                <a:uLnTx/>
                <a:uFillTx/>
                <a:latin typeface="Source Sans Pro" panose="020B0503030403020204" pitchFamily="34" charset="0"/>
                <a:ea typeface="+mn-ea"/>
                <a:cs typeface="+mn-cs"/>
              </a:rPr>
              <a:t>Expected Generation Deviation: </a:t>
            </a:r>
            <a:r>
              <a:rPr kumimoji="0" lang="en-US" sz="1200" b="0" i="0" u="none" strike="noStrike" kern="1200" cap="none" spc="0" normalizeH="0" baseline="0" noProof="0" dirty="0">
                <a:ln>
                  <a:noFill/>
                </a:ln>
                <a:solidFill>
                  <a:srgbClr val="000000"/>
                </a:solidFill>
                <a:effectLst/>
                <a:highlight>
                  <a:srgbClr val="FFFF00"/>
                </a:highlight>
                <a:uLnTx/>
                <a:uFillTx/>
                <a:latin typeface="Source Sans Pro" panose="020B0503030403020204" pitchFamily="34" charset="0"/>
                <a:ea typeface="+mn-ea"/>
                <a:cs typeface="+mn-cs"/>
              </a:rPr>
              <a:t>The largest expected generation deviation was -1200.2MW @7:34 PM </a:t>
            </a: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mn-cs"/>
              </a:rPr>
              <a:t>        IRR Ramps</a:t>
            </a: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        Between 19:00 and 20:00,. Solar generation ramped down by ~4157MW and Wind generation ramped down by ~591 MW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        </a:t>
            </a:r>
            <a:r>
              <a:rPr lang="en-US" b="1" baseline="0" dirty="0"/>
              <a:t>Regulation</a:t>
            </a:r>
            <a:r>
              <a:rPr lang="en-US" baseline="0" dirty="0"/>
              <a:t>: A total of 553.86 MW of Regulation Up was deployed and exhausted during this period.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aseline="0" dirty="0"/>
              <a:t>2. </a:t>
            </a:r>
            <a:r>
              <a:rPr kumimoji="0" lang="en-US" sz="1200" b="1" i="0" u="none" strike="noStrike" kern="1200" cap="none" spc="0" normalizeH="0" baseline="0" noProof="0" dirty="0">
                <a:ln>
                  <a:noFill/>
                </a:ln>
                <a:solidFill>
                  <a:prstClr val="black"/>
                </a:solidFill>
                <a:effectLst/>
                <a:highlight>
                  <a:srgbClr val="FFFF00"/>
                </a:highlight>
                <a:uLnTx/>
                <a:uFillTx/>
                <a:latin typeface="+mn-lt"/>
                <a:ea typeface="+mn-ea"/>
                <a:cs typeface="+mn-cs"/>
              </a:rPr>
              <a:t>     97.59 @ 9/23/2023 20:00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1" i="0" u="none" strike="noStrike" kern="1200" cap="none" spc="0" normalizeH="0" baseline="0" noProof="0" dirty="0">
                <a:ln>
                  <a:noFill/>
                </a:ln>
                <a:solidFill>
                  <a:srgbClr val="000000"/>
                </a:solidFill>
                <a:effectLst/>
                <a:highlight>
                  <a:srgbClr val="FFFF00"/>
                </a:highlight>
                <a:uLnTx/>
                <a:uFillTx/>
                <a:latin typeface="Source Sans Pro" panose="020B0503030403020204" pitchFamily="34" charset="0"/>
                <a:ea typeface="+mn-ea"/>
                <a:cs typeface="+mn-cs"/>
              </a:rPr>
              <a:t>        Expected Generation Deviation: </a:t>
            </a:r>
            <a:r>
              <a:rPr kumimoji="0" lang="en-US" sz="1200" b="0" i="0" u="none" strike="noStrike" kern="1200" cap="none" spc="0" normalizeH="0" baseline="0" noProof="0" dirty="0">
                <a:ln>
                  <a:noFill/>
                </a:ln>
                <a:solidFill>
                  <a:srgbClr val="000000"/>
                </a:solidFill>
                <a:effectLst/>
                <a:highlight>
                  <a:srgbClr val="FFFF00"/>
                </a:highlight>
                <a:uLnTx/>
                <a:uFillTx/>
                <a:latin typeface="Source Sans Pro" panose="020B0503030403020204" pitchFamily="34" charset="0"/>
                <a:ea typeface="+mn-ea"/>
                <a:cs typeface="+mn-cs"/>
              </a:rPr>
              <a:t>The largest expected generation deviation was -389.29MW @8:40 PM </a:t>
            </a: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baseline="0" dirty="0"/>
              <a:t>        Regulation</a:t>
            </a:r>
            <a:r>
              <a:rPr lang="en-US" baseline="0" dirty="0"/>
              <a:t>: A total o f75 MW of Regulation Up was deployed and exhausted during this period.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1" i="0" u="none" strike="noStrike" kern="1200" cap="none" spc="0" normalizeH="0" baseline="0" noProof="0" dirty="0">
              <a:ln>
                <a:noFill/>
              </a:ln>
              <a:solidFill>
                <a:prstClr val="black"/>
              </a:solidFill>
              <a:effectLst/>
              <a:highlight>
                <a:srgbClr val="FFFF00"/>
              </a:highligh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aseline="0" dirty="0"/>
          </a:p>
        </p:txBody>
      </p:sp>
      <p:sp>
        <p:nvSpPr>
          <p:cNvPr id="4" name="Slide Number Placeholder 3"/>
          <p:cNvSpPr>
            <a:spLocks noGrp="1"/>
          </p:cNvSpPr>
          <p:nvPr>
            <p:ph type="sldNum" sz="quarter" idx="10"/>
          </p:nvPr>
        </p:nvSpPr>
        <p:spPr/>
        <p:txBody>
          <a:bodyPr/>
          <a:lstStyle/>
          <a:p>
            <a:fld id="{F62AC51D-6DAA-4455-8EA7-D54B64909A85}" type="slidenum">
              <a:rPr lang="en-US" smtClean="0"/>
              <a:t>4</a:t>
            </a:fld>
            <a:endParaRPr lang="en-US"/>
          </a:p>
        </p:txBody>
      </p:sp>
    </p:spTree>
    <p:extLst>
      <p:ext uri="{BB962C8B-B14F-4D97-AF65-F5344CB8AC3E}">
        <p14:creationId xmlns:p14="http://schemas.microsoft.com/office/powerpoint/2010/main" val="2392401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solidFill>
                  <a:srgbClr val="000000"/>
                </a:solidFill>
                <a:effectLst/>
                <a:latin typeface="Calibri" panose="020F0502020204030204" pitchFamily="34" charset="0"/>
                <a:ea typeface="Calibri" panose="020F0502020204030204" pitchFamily="34" charset="0"/>
              </a:rPr>
              <a:t>All 18 BAAL </a:t>
            </a:r>
            <a:r>
              <a:rPr lang="en-US" sz="1800" dirty="0">
                <a:solidFill>
                  <a:srgbClr val="000000"/>
                </a:solidFill>
                <a:effectLst/>
                <a:latin typeface="Calibri" panose="020F0502020204030204" pitchFamily="34" charset="0"/>
                <a:ea typeface="Calibri" panose="020F0502020204030204" pitchFamily="34" charset="0"/>
              </a:rPr>
              <a:t>exceedances occurred on 9/6 </a:t>
            </a:r>
            <a:r>
              <a:rPr lang="en-US" sz="1800" b="1" dirty="0">
                <a:solidFill>
                  <a:srgbClr val="000000"/>
                </a:solidFill>
                <a:effectLst/>
                <a:latin typeface="Calibri" panose="020F0502020204030204" pitchFamily="34" charset="0"/>
                <a:ea typeface="Calibri" panose="020F0502020204030204" pitchFamily="34" charset="0"/>
              </a:rPr>
              <a:t>- </a:t>
            </a:r>
            <a:r>
              <a:rPr kumimoji="0" lang="en-US" sz="1800" b="0" i="0" u="none" strike="noStrike" kern="1200" cap="none" spc="0" normalizeH="0" baseline="0" noProof="0" dirty="0">
                <a:ln>
                  <a:noFill/>
                </a:ln>
                <a:solidFill>
                  <a:srgbClr val="000000"/>
                </a:solidFill>
                <a:effectLst/>
                <a:highlight>
                  <a:srgbClr val="FFFF00"/>
                </a:highlight>
                <a:uLnTx/>
                <a:uFillTx/>
                <a:latin typeface="Source Sans Pro" panose="020B0503030403020204" pitchFamily="34" charset="0"/>
                <a:ea typeface="+mn-ea"/>
                <a:cs typeface="+mn-cs"/>
              </a:rPr>
              <a:t>ERCOT Initiated Energy Emergency Alert Level 2 (EEA 2)</a:t>
            </a:r>
            <a:endParaRPr kumimoji="0" lang="en-US" sz="1800" b="0" i="0" u="none" strike="noStrike" kern="1200" cap="none" spc="0" normalizeH="0" baseline="0" noProof="0" dirty="0">
              <a:ln>
                <a:noFill/>
              </a:ln>
              <a:solidFill>
                <a:prstClr val="black"/>
              </a:solidFill>
              <a:effectLst/>
              <a:highlight>
                <a:srgbClr val="FFFF00"/>
              </a:highligh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10"/>
          </p:nvPr>
        </p:nvSpPr>
        <p:spPr/>
        <p:txBody>
          <a:bodyPr/>
          <a:lstStyle/>
          <a:p>
            <a:fld id="{F62AC51D-6DAA-4455-8EA7-D54B64909A85}" type="slidenum">
              <a:rPr lang="en-US" smtClean="0"/>
              <a:t>5</a:t>
            </a:fld>
            <a:endParaRPr lang="en-US"/>
          </a:p>
        </p:txBody>
      </p:sp>
    </p:spTree>
    <p:extLst>
      <p:ext uri="{BB962C8B-B14F-4D97-AF65-F5344CB8AC3E}">
        <p14:creationId xmlns:p14="http://schemas.microsoft.com/office/powerpoint/2010/main" val="29693474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Overall, the 15 min CPS1 score is consistently above 150 apart from 19:15. This is due to the event on 9/6. 19:15 average would have been 178.748 without taking 9/6 into account. As it currently stands, the score is 71.44</a:t>
            </a:r>
          </a:p>
        </p:txBody>
      </p:sp>
      <p:sp>
        <p:nvSpPr>
          <p:cNvPr id="4" name="Slide Number Placeholder 3"/>
          <p:cNvSpPr>
            <a:spLocks noGrp="1"/>
          </p:cNvSpPr>
          <p:nvPr>
            <p:ph type="sldNum" sz="quarter" idx="10"/>
          </p:nvPr>
        </p:nvSpPr>
        <p:spPr/>
        <p:txBody>
          <a:bodyPr/>
          <a:lstStyle/>
          <a:p>
            <a:fld id="{F62AC51D-6DAA-4455-8EA7-D54B64909A85}" type="slidenum">
              <a:rPr lang="en-US" smtClean="0"/>
              <a:t>6</a:t>
            </a:fld>
            <a:endParaRPr lang="en-US"/>
          </a:p>
        </p:txBody>
      </p:sp>
    </p:spTree>
    <p:extLst>
      <p:ext uri="{BB962C8B-B14F-4D97-AF65-F5344CB8AC3E}">
        <p14:creationId xmlns:p14="http://schemas.microsoft.com/office/powerpoint/2010/main" val="907422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12 month rolling average CPS1 score is </a:t>
            </a:r>
            <a:r>
              <a:rPr lang="en-US" sz="1200" b="0" dirty="0">
                <a:solidFill>
                  <a:schemeClr val="accent2"/>
                </a:solidFill>
              </a:rPr>
              <a:t>174.94 </a:t>
            </a:r>
            <a:r>
              <a:rPr lang="en-US" dirty="0"/>
              <a:t>which is in line with expectations, and the CPS1 score for September is slightly lower than the last month.</a:t>
            </a:r>
          </a:p>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7</a:t>
            </a:fld>
            <a:endParaRPr lang="en-US"/>
          </a:p>
        </p:txBody>
      </p:sp>
    </p:spTree>
    <p:extLst>
      <p:ext uri="{BB962C8B-B14F-4D97-AF65-F5344CB8AC3E}">
        <p14:creationId xmlns:p14="http://schemas.microsoft.com/office/powerpoint/2010/main" val="842787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accent2"/>
                </a:solidFill>
              </a:rPr>
              <a:t>Daily RMS1 frequency by year is so far slightly larger overall compared with 2022.</a:t>
            </a:r>
          </a:p>
          <a:p>
            <a:pPr lvl="1"/>
            <a:r>
              <a:rPr lang="en-US" sz="1600" dirty="0">
                <a:solidFill>
                  <a:schemeClr val="accent2"/>
                </a:solidFill>
              </a:rPr>
              <a:t>Mean: 14.98 </a:t>
            </a:r>
            <a:r>
              <a:rPr lang="en-US" sz="1600" dirty="0" err="1">
                <a:solidFill>
                  <a:schemeClr val="accent2"/>
                </a:solidFill>
              </a:rPr>
              <a:t>mHz</a:t>
            </a:r>
            <a:endParaRPr lang="en-US" sz="1600" dirty="0">
              <a:solidFill>
                <a:schemeClr val="accent2"/>
              </a:solidFill>
            </a:endParaRPr>
          </a:p>
          <a:p>
            <a:pPr lvl="1"/>
            <a:r>
              <a:rPr lang="en-US" sz="1600" dirty="0">
                <a:solidFill>
                  <a:schemeClr val="accent2"/>
                </a:solidFill>
              </a:rPr>
              <a:t>Min: 11.76 </a:t>
            </a:r>
            <a:r>
              <a:rPr lang="en-US" sz="1600" dirty="0" err="1">
                <a:solidFill>
                  <a:schemeClr val="accent2"/>
                </a:solidFill>
              </a:rPr>
              <a:t>mHz</a:t>
            </a:r>
            <a:endParaRPr lang="en-US" sz="1600" dirty="0">
              <a:solidFill>
                <a:schemeClr val="accent2"/>
              </a:solidFill>
            </a:endParaRPr>
          </a:p>
          <a:p>
            <a:pPr lvl="1"/>
            <a:r>
              <a:rPr lang="en-US" sz="1600" dirty="0">
                <a:solidFill>
                  <a:schemeClr val="accent2"/>
                </a:solidFill>
              </a:rPr>
              <a:t>Max 24.40 </a:t>
            </a:r>
            <a:r>
              <a:rPr lang="en-US" sz="1600" dirty="0" err="1">
                <a:solidFill>
                  <a:schemeClr val="accent2"/>
                </a:solidFill>
              </a:rPr>
              <a:t>mHz</a:t>
            </a:r>
            <a:endParaRPr lang="en-US" sz="1600" dirty="0">
              <a:solidFill>
                <a:schemeClr val="accent2"/>
              </a:solidFill>
            </a:endParaRPr>
          </a:p>
          <a:p>
            <a:pPr marL="457200" lvl="1" indent="0">
              <a:buFont typeface="Arial" panose="020B0604020202020204" pitchFamily="34" charset="0"/>
              <a:buNone/>
            </a:pPr>
            <a:endParaRPr lang="en-US" sz="1600" dirty="0">
              <a:solidFill>
                <a:schemeClr val="accent2"/>
              </a:solidFill>
            </a:endParaRPr>
          </a:p>
        </p:txBody>
      </p:sp>
      <p:sp>
        <p:nvSpPr>
          <p:cNvPr id="4" name="Slide Number Placeholder 3"/>
          <p:cNvSpPr>
            <a:spLocks noGrp="1"/>
          </p:cNvSpPr>
          <p:nvPr>
            <p:ph type="sldNum" sz="quarter" idx="10"/>
          </p:nvPr>
        </p:nvSpPr>
        <p:spPr/>
        <p:txBody>
          <a:bodyPr/>
          <a:lstStyle/>
          <a:p>
            <a:fld id="{F62AC51D-6DAA-4455-8EA7-D54B64909A85}" type="slidenum">
              <a:rPr lang="en-US" smtClean="0"/>
              <a:t>8</a:t>
            </a:fld>
            <a:endParaRPr lang="en-US"/>
          </a:p>
        </p:txBody>
      </p:sp>
    </p:spTree>
    <p:extLst>
      <p:ext uri="{BB962C8B-B14F-4D97-AF65-F5344CB8AC3E}">
        <p14:creationId xmlns:p14="http://schemas.microsoft.com/office/powerpoint/2010/main" val="3569779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accent2"/>
                </a:solidFill>
              </a:rPr>
              <a:t>A More granular look at last 15 years of RMS1 by month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15.23 </a:t>
            </a:r>
            <a:r>
              <a:rPr lang="en-US" sz="1600" dirty="0" err="1"/>
              <a:t>mHz</a:t>
            </a:r>
            <a:r>
              <a:rPr lang="en-US" sz="1600" dirty="0"/>
              <a:t> on avg for September 2023</a:t>
            </a:r>
            <a:endParaRPr lang="en-US" sz="1600" dirty="0">
              <a:solidFill>
                <a:schemeClr val="accent2"/>
              </a:solidFill>
            </a:endParaRPr>
          </a:p>
        </p:txBody>
      </p:sp>
      <p:sp>
        <p:nvSpPr>
          <p:cNvPr id="4" name="Slide Number Placeholder 3"/>
          <p:cNvSpPr>
            <a:spLocks noGrp="1"/>
          </p:cNvSpPr>
          <p:nvPr>
            <p:ph type="sldNum" sz="quarter" idx="10"/>
          </p:nvPr>
        </p:nvSpPr>
        <p:spPr/>
        <p:txBody>
          <a:bodyPr/>
          <a:lstStyle/>
          <a:p>
            <a:fld id="{F62AC51D-6DAA-4455-8EA7-D54B64909A85}" type="slidenum">
              <a:rPr lang="en-US" smtClean="0"/>
              <a:t>9</a:t>
            </a:fld>
            <a:endParaRPr lang="en-US"/>
          </a:p>
        </p:txBody>
      </p:sp>
    </p:spTree>
    <p:extLst>
      <p:ext uri="{BB962C8B-B14F-4D97-AF65-F5344CB8AC3E}">
        <p14:creationId xmlns:p14="http://schemas.microsoft.com/office/powerpoint/2010/main" val="4143900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Same data with 10 years shown instead of 15</a:t>
            </a:r>
          </a:p>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10</a:t>
            </a:fld>
            <a:endParaRPr lang="en-US"/>
          </a:p>
        </p:txBody>
      </p:sp>
    </p:spTree>
    <p:extLst>
      <p:ext uri="{BB962C8B-B14F-4D97-AF65-F5344CB8AC3E}">
        <p14:creationId xmlns:p14="http://schemas.microsoft.com/office/powerpoint/2010/main" val="20400526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Comparison of frequency profile between September 2022 and September 2023, we see fewer instances of frequency hovering at or below the lower deadband in September 2023. </a:t>
            </a:r>
          </a:p>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12</a:t>
            </a:fld>
            <a:endParaRPr lang="en-US"/>
          </a:p>
        </p:txBody>
      </p:sp>
    </p:spTree>
    <p:extLst>
      <p:ext uri="{BB962C8B-B14F-4D97-AF65-F5344CB8AC3E}">
        <p14:creationId xmlns:p14="http://schemas.microsoft.com/office/powerpoint/2010/main" val="4255771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Comparison of frequency profile between September 2021 and September 2023, we see fewer instances of frequency hovering well below the lower deadband in September 2023, and significantly fewer instances of frequency crossing the higher deadband in September 2023. </a:t>
            </a:r>
          </a:p>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13</a:t>
            </a:fld>
            <a:endParaRPr lang="en-US"/>
          </a:p>
        </p:txBody>
      </p:sp>
    </p:spTree>
    <p:extLst>
      <p:ext uri="{BB962C8B-B14F-4D97-AF65-F5344CB8AC3E}">
        <p14:creationId xmlns:p14="http://schemas.microsoft.com/office/powerpoint/2010/main" val="902114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F62AC51D-6DAA-4455-8EA7-D54B64909A85}" type="slidenum">
              <a:rPr lang="en-US" smtClean="0"/>
              <a:t>15</a:t>
            </a:fld>
            <a:endParaRPr lang="en-US"/>
          </a:p>
        </p:txBody>
      </p:sp>
    </p:spTree>
    <p:extLst>
      <p:ext uri="{BB962C8B-B14F-4D97-AF65-F5344CB8AC3E}">
        <p14:creationId xmlns:p14="http://schemas.microsoft.com/office/powerpoint/2010/main" val="38078974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16</a:t>
            </a:fld>
            <a:endParaRPr lang="en-US"/>
          </a:p>
        </p:txBody>
      </p:sp>
    </p:spTree>
    <p:extLst>
      <p:ext uri="{BB962C8B-B14F-4D97-AF65-F5344CB8AC3E}">
        <p14:creationId xmlns:p14="http://schemas.microsoft.com/office/powerpoint/2010/main" val="34642141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dirty="0"/>
              <a:t>BAL-003</a:t>
            </a:r>
          </a:p>
        </p:txBody>
      </p:sp>
      <p:sp>
        <p:nvSpPr>
          <p:cNvPr id="4" name="Slide Number Placeholder 3"/>
          <p:cNvSpPr>
            <a:spLocks noGrp="1"/>
          </p:cNvSpPr>
          <p:nvPr>
            <p:ph type="sldNum" sz="quarter" idx="10"/>
          </p:nvPr>
        </p:nvSpPr>
        <p:spPr/>
        <p:txBody>
          <a:bodyPr/>
          <a:lstStyle/>
          <a:p>
            <a:fld id="{F62AC51D-6DAA-4455-8EA7-D54B64909A85}" type="slidenum">
              <a:rPr lang="en-US" smtClean="0"/>
              <a:t>18</a:t>
            </a:fld>
            <a:endParaRPr lang="en-US"/>
          </a:p>
        </p:txBody>
      </p:sp>
    </p:spTree>
    <p:extLst>
      <p:ext uri="{BB962C8B-B14F-4D97-AF65-F5344CB8AC3E}">
        <p14:creationId xmlns:p14="http://schemas.microsoft.com/office/powerpoint/2010/main" val="8094738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baseline="0" dirty="0"/>
              <a:t>OP2018: FRO = -381.0, </a:t>
            </a:r>
            <a:r>
              <a:rPr lang="en-US" baseline="0" dirty="0" err="1"/>
              <a:t>FRM_median</a:t>
            </a:r>
            <a:r>
              <a:rPr lang="en-US" baseline="0" dirty="0"/>
              <a:t> = -843.17, </a:t>
            </a:r>
            <a:r>
              <a:rPr lang="en-US" baseline="0" dirty="0" err="1"/>
              <a:t>FRM_average</a:t>
            </a:r>
            <a:r>
              <a:rPr lang="en-US" baseline="0" dirty="0"/>
              <a:t> = -959.7</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OP2019: FRO = -381.0, </a:t>
            </a:r>
            <a:r>
              <a:rPr lang="en-US" baseline="0" dirty="0" err="1"/>
              <a:t>FRM_median</a:t>
            </a:r>
            <a:r>
              <a:rPr lang="en-US" baseline="0" dirty="0"/>
              <a:t> = -811.14, </a:t>
            </a:r>
            <a:r>
              <a:rPr lang="en-US" baseline="0" dirty="0" err="1"/>
              <a:t>FRM_average</a:t>
            </a:r>
            <a:r>
              <a:rPr lang="en-US" baseline="0" dirty="0"/>
              <a:t> = -892.5</a:t>
            </a:r>
          </a:p>
          <a:p>
            <a:r>
              <a:rPr lang="en-US" baseline="0" dirty="0"/>
              <a:t>OP2020: FRO = -425.0, FRM median = -789.34, FRM average = -879.0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OP2021: FRO = -471.0, FRM median = -913.56, FRM average = -992.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OP2022: FRO = -463.0, FRM median = -1060.40, FRM average = -1153.4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F62AC51D-6DAA-4455-8EA7-D54B64909A85}" type="slidenum">
              <a:rPr lang="en-US" smtClean="0"/>
              <a:t>19</a:t>
            </a:fld>
            <a:endParaRPr lang="en-US"/>
          </a:p>
        </p:txBody>
      </p:sp>
    </p:spTree>
    <p:extLst>
      <p:ext uri="{BB962C8B-B14F-4D97-AF65-F5344CB8AC3E}">
        <p14:creationId xmlns:p14="http://schemas.microsoft.com/office/powerpoint/2010/main" val="3211897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sz="1800" b="1" i="0" u="none" strike="noStrike" dirty="0">
                <a:solidFill>
                  <a:srgbClr val="000000"/>
                </a:solidFill>
                <a:effectLst/>
                <a:latin typeface="Calibri" panose="020F0502020204030204" pitchFamily="34" charset="0"/>
              </a:rPr>
              <a:t>43,183,140</a:t>
            </a:r>
            <a:r>
              <a:rPr lang="en-US" sz="2800" dirty="0"/>
              <a:t> </a:t>
            </a:r>
            <a:r>
              <a:rPr lang="en-US" sz="1800" b="1" i="0" u="none" strike="noStrike" dirty="0">
                <a:effectLst/>
                <a:latin typeface="Arial" panose="020B0604020202020204" pitchFamily="34" charset="0"/>
              </a:rPr>
              <a:t> </a:t>
            </a:r>
            <a:r>
              <a:rPr lang="en-US" sz="1800" b="1" dirty="0">
                <a:solidFill>
                  <a:schemeClr val="accent2"/>
                </a:solidFill>
              </a:rPr>
              <a:t>MWh</a:t>
            </a:r>
            <a:endParaRPr lang="en-US" sz="1800" dirty="0"/>
          </a:p>
          <a:p>
            <a:endParaRPr lang="en-US" sz="1800" dirty="0"/>
          </a:p>
          <a:p>
            <a:endParaRPr lang="en-US" sz="1800" dirty="0"/>
          </a:p>
        </p:txBody>
      </p:sp>
      <p:sp>
        <p:nvSpPr>
          <p:cNvPr id="4" name="Slide Number Placeholder 3"/>
          <p:cNvSpPr>
            <a:spLocks noGrp="1"/>
          </p:cNvSpPr>
          <p:nvPr>
            <p:ph type="sldNum" sz="quarter" idx="10"/>
          </p:nvPr>
        </p:nvSpPr>
        <p:spPr/>
        <p:txBody>
          <a:bodyPr/>
          <a:lstStyle/>
          <a:p>
            <a:fld id="{F62AC51D-6DAA-4455-8EA7-D54B64909A85}" type="slidenum">
              <a:rPr lang="en-US" smtClean="0"/>
              <a:t>21</a:t>
            </a:fld>
            <a:endParaRPr lang="en-US"/>
          </a:p>
        </p:txBody>
      </p:sp>
    </p:spTree>
    <p:extLst>
      <p:ext uri="{BB962C8B-B14F-4D97-AF65-F5344CB8AC3E}">
        <p14:creationId xmlns:p14="http://schemas.microsoft.com/office/powerpoint/2010/main" val="41642234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dirty="0">
                <a:solidFill>
                  <a:srgbClr val="000000"/>
                </a:solidFill>
                <a:effectLst/>
                <a:latin typeface="Calibri" panose="020F0502020204030204" pitchFamily="34" charset="0"/>
              </a:rPr>
              <a:t>7,214,471</a:t>
            </a:r>
            <a:r>
              <a:rPr lang="en-US" dirty="0"/>
              <a:t> </a:t>
            </a:r>
            <a:r>
              <a:rPr lang="en-US" sz="1200" b="1" dirty="0">
                <a:solidFill>
                  <a:schemeClr val="accent2"/>
                </a:solidFill>
              </a:rPr>
              <a:t> MWH</a:t>
            </a:r>
          </a:p>
          <a:p>
            <a:pPr lvl="1"/>
            <a:endParaRPr lang="en-US" sz="1200" b="1" dirty="0">
              <a:solidFill>
                <a:schemeClr val="accent2"/>
              </a:solidFill>
            </a:endParaRPr>
          </a:p>
          <a:p>
            <a:pPr lvl="1"/>
            <a:endParaRPr lang="en-US" sz="1200" b="1" dirty="0">
              <a:solidFill>
                <a:schemeClr val="accent2"/>
              </a:solidFill>
            </a:endParaRPr>
          </a:p>
        </p:txBody>
      </p:sp>
      <p:sp>
        <p:nvSpPr>
          <p:cNvPr id="4" name="Slide Number Placeholder 3"/>
          <p:cNvSpPr>
            <a:spLocks noGrp="1"/>
          </p:cNvSpPr>
          <p:nvPr>
            <p:ph type="sldNum" sz="quarter" idx="10"/>
          </p:nvPr>
        </p:nvSpPr>
        <p:spPr/>
        <p:txBody>
          <a:bodyPr/>
          <a:lstStyle/>
          <a:p>
            <a:fld id="{F62AC51D-6DAA-4455-8EA7-D54B64909A85}" type="slidenum">
              <a:rPr lang="en-US" smtClean="0"/>
              <a:t>22</a:t>
            </a:fld>
            <a:endParaRPr lang="en-US"/>
          </a:p>
        </p:txBody>
      </p:sp>
    </p:spTree>
    <p:extLst>
      <p:ext uri="{BB962C8B-B14F-4D97-AF65-F5344CB8AC3E}">
        <p14:creationId xmlns:p14="http://schemas.microsoft.com/office/powerpoint/2010/main" val="3331871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sz="1800" b="1" i="0" u="none" strike="noStrike" dirty="0">
                <a:solidFill>
                  <a:srgbClr val="000000"/>
                </a:solidFill>
                <a:effectLst/>
                <a:latin typeface="Calibri" panose="020F0502020204030204" pitchFamily="34" charset="0"/>
              </a:rPr>
              <a:t>16.71%</a:t>
            </a:r>
            <a:endParaRPr lang="en-US" sz="1800" b="1" i="0" u="none" strike="noStrike"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dirty="0">
                <a:effectLst/>
                <a:latin typeface="Arial" panose="020B0604020202020204" pitchFamily="34" charset="0"/>
              </a:rPr>
              <a:t>of total energy was provided by wind generation</a:t>
            </a:r>
            <a:endParaRPr lang="en-US" sz="1000" b="0" i="0" u="none" strike="noStrike" dirty="0">
              <a:solidFill>
                <a:srgbClr val="000000"/>
              </a:solidFill>
              <a:effectLst/>
              <a:latin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23</a:t>
            </a:fld>
            <a:endParaRPr lang="en-US"/>
          </a:p>
        </p:txBody>
      </p:sp>
    </p:spTree>
    <p:extLst>
      <p:ext uri="{BB962C8B-B14F-4D97-AF65-F5344CB8AC3E}">
        <p14:creationId xmlns:p14="http://schemas.microsoft.com/office/powerpoint/2010/main" val="1574076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sz="1800" b="1" i="0" u="none" strike="noStrike" dirty="0">
                <a:solidFill>
                  <a:srgbClr val="000000"/>
                </a:solidFill>
                <a:effectLst/>
                <a:latin typeface="Calibri" panose="020F0502020204030204" pitchFamily="34" charset="0"/>
              </a:rPr>
              <a:t>3,245,954</a:t>
            </a:r>
            <a:r>
              <a:rPr lang="en-US" sz="2800" b="1" dirty="0"/>
              <a:t> </a:t>
            </a:r>
            <a:r>
              <a:rPr lang="en-US" dirty="0"/>
              <a:t> </a:t>
            </a:r>
            <a:r>
              <a:rPr lang="en-US" sz="1200" b="1" dirty="0">
                <a:solidFill>
                  <a:schemeClr val="accent2"/>
                </a:solidFill>
              </a:rPr>
              <a:t> MWh </a:t>
            </a: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24</a:t>
            </a:fld>
            <a:endParaRPr lang="en-US"/>
          </a:p>
        </p:txBody>
      </p:sp>
    </p:spTree>
    <p:extLst>
      <p:ext uri="{BB962C8B-B14F-4D97-AF65-F5344CB8AC3E}">
        <p14:creationId xmlns:p14="http://schemas.microsoft.com/office/powerpoint/2010/main" val="28885085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r>
              <a:rPr lang="en-US" sz="1800" b="1" i="0" u="none" strike="noStrike" dirty="0">
                <a:effectLst/>
                <a:latin typeface="Arial" panose="020B0604020202020204" pitchFamily="34" charset="0"/>
              </a:rPr>
              <a:t>7.52% </a:t>
            </a:r>
            <a:r>
              <a:rPr lang="en-US" sz="1200" b="0" i="0" u="none" strike="noStrike" dirty="0">
                <a:effectLst/>
                <a:latin typeface="Arial" panose="020B0604020202020204" pitchFamily="34" charset="0"/>
              </a:rPr>
              <a:t>of total </a:t>
            </a:r>
          </a:p>
          <a:p>
            <a:r>
              <a:rPr lang="en-US" sz="1200" b="0" i="0" u="none" strike="noStrike" dirty="0">
                <a:effectLst/>
                <a:latin typeface="Arial" panose="020B0604020202020204" pitchFamily="34" charset="0"/>
              </a:rPr>
              <a:t>energy was provided by solar generation, which is highest solar  penetration level so far.</a:t>
            </a:r>
            <a:endParaRPr lang="en-US" dirty="0"/>
          </a:p>
        </p:txBody>
      </p:sp>
      <p:sp>
        <p:nvSpPr>
          <p:cNvPr id="4" name="Slide Number Placeholder 3"/>
          <p:cNvSpPr>
            <a:spLocks noGrp="1"/>
          </p:cNvSpPr>
          <p:nvPr>
            <p:ph type="sldNum" sz="quarter" idx="10"/>
          </p:nvPr>
        </p:nvSpPr>
        <p:spPr/>
        <p:txBody>
          <a:bodyPr/>
          <a:lstStyle/>
          <a:p>
            <a:fld id="{F62AC51D-6DAA-4455-8EA7-D54B64909A85}" type="slidenum">
              <a:rPr lang="en-US" smtClean="0"/>
              <a:t>25</a:t>
            </a:fld>
            <a:endParaRPr lang="en-US"/>
          </a:p>
        </p:txBody>
      </p:sp>
    </p:spTree>
    <p:extLst>
      <p:ext uri="{BB962C8B-B14F-4D97-AF65-F5344CB8AC3E}">
        <p14:creationId xmlns:p14="http://schemas.microsoft.com/office/powerpoint/2010/main" val="7790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Minimum Inertia</a:t>
            </a:r>
            <a:r>
              <a:rPr lang="en-US" baseline="0" dirty="0"/>
              <a:t> = 2</a:t>
            </a:r>
            <a:r>
              <a:rPr lang="en-US" sz="1800" b="1" i="0" u="none" strike="noStrike" dirty="0">
                <a:solidFill>
                  <a:srgbClr val="000000"/>
                </a:solidFill>
                <a:effectLst/>
                <a:latin typeface="Calibri" panose="020F0502020204030204" pitchFamily="34" charset="0"/>
              </a:rPr>
              <a:t>68,170</a:t>
            </a:r>
            <a:r>
              <a:rPr lang="en-US" dirty="0"/>
              <a:t> </a:t>
            </a:r>
            <a:r>
              <a:rPr lang="en-US" baseline="0" dirty="0"/>
              <a:t> MW*s on 9/23/2023</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Previous Minimum was 109,029 MW*s on 3/22/2021</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Data: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accent2"/>
                </a:solidFill>
              </a:rPr>
              <a:t>Mean: </a:t>
            </a:r>
            <a:r>
              <a:rPr lang="en-US" sz="1800" b="1" i="0" u="none" strike="noStrike" dirty="0">
                <a:solidFill>
                  <a:srgbClr val="000000"/>
                </a:solidFill>
                <a:effectLst/>
                <a:latin typeface="Calibri" panose="020F0502020204030204" pitchFamily="34" charset="0"/>
              </a:rPr>
              <a:t>301,461</a:t>
            </a:r>
            <a:r>
              <a:rPr lang="en-US" sz="2400" dirty="0"/>
              <a:t> </a:t>
            </a:r>
            <a:r>
              <a:rPr lang="en-US" sz="1600" b="1" baseline="0" dirty="0"/>
              <a:t> </a:t>
            </a:r>
            <a:r>
              <a:rPr lang="en-US" sz="1600" b="1" dirty="0">
                <a:solidFill>
                  <a:schemeClr val="accent2"/>
                </a:solidFill>
              </a:rPr>
              <a:t>MW*s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accent2"/>
                </a:solidFill>
              </a:rPr>
              <a:t>Max: </a:t>
            </a:r>
            <a:r>
              <a:rPr lang="en-US" sz="1600" b="1" i="0" u="none" strike="noStrike" dirty="0">
                <a:solidFill>
                  <a:srgbClr val="000000"/>
                </a:solidFill>
                <a:effectLst/>
                <a:latin typeface="Calibri" panose="020F0502020204030204" pitchFamily="34" charset="0"/>
              </a:rPr>
              <a:t>349,015</a:t>
            </a:r>
            <a:r>
              <a:rPr lang="en-US" sz="1400" b="1" dirty="0">
                <a:solidFill>
                  <a:schemeClr val="accent2"/>
                </a:solidFill>
              </a:rPr>
              <a:t> </a:t>
            </a:r>
            <a:r>
              <a:rPr lang="en-US" sz="1600" b="1" dirty="0">
                <a:solidFill>
                  <a:schemeClr val="accent2"/>
                </a:solidFill>
              </a:rPr>
              <a:t> MW*s</a:t>
            </a:r>
            <a:r>
              <a:rPr lang="en-US" sz="1600" b="1" baseline="0" dirty="0">
                <a:solidFill>
                  <a:schemeClr val="accent2"/>
                </a:solidFill>
              </a:rPr>
              <a:t> </a:t>
            </a:r>
            <a:r>
              <a:rPr lang="en-US" sz="1600" b="1" dirty="0">
                <a:solidFill>
                  <a:schemeClr val="accent2"/>
                </a:solidFill>
              </a:rPr>
              <a:t> </a:t>
            </a:r>
            <a:r>
              <a:rPr lang="en-US" sz="1600" dirty="0">
                <a:solidFill>
                  <a:schemeClr val="accent2"/>
                </a:solidFill>
              </a:rPr>
              <a:t>on September 7th</a:t>
            </a:r>
            <a:endParaRPr lang="en-US" sz="1600" b="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accent2"/>
                </a:solidFill>
              </a:rPr>
              <a:t>Min: </a:t>
            </a:r>
            <a:r>
              <a:rPr lang="en-US" sz="1800" b="1" i="0" u="none" strike="noStrike" dirty="0">
                <a:solidFill>
                  <a:srgbClr val="000000"/>
                </a:solidFill>
                <a:effectLst/>
                <a:latin typeface="Calibri" panose="020F0502020204030204" pitchFamily="34" charset="0"/>
              </a:rPr>
              <a:t>268,170 </a:t>
            </a:r>
            <a:r>
              <a:rPr lang="en-US" sz="1600" b="1" dirty="0">
                <a:solidFill>
                  <a:schemeClr val="accent2"/>
                </a:solidFill>
              </a:rPr>
              <a:t>MW*s</a:t>
            </a:r>
            <a:r>
              <a:rPr lang="en-US" sz="1600" b="1" baseline="0" dirty="0">
                <a:solidFill>
                  <a:schemeClr val="accent2"/>
                </a:solidFill>
              </a:rPr>
              <a:t>  </a:t>
            </a:r>
            <a:r>
              <a:rPr lang="en-US" sz="1600" dirty="0">
                <a:solidFill>
                  <a:schemeClr val="accent2"/>
                </a:solidFill>
              </a:rPr>
              <a:t>on September 23rd</a:t>
            </a:r>
          </a:p>
        </p:txBody>
      </p:sp>
      <p:sp>
        <p:nvSpPr>
          <p:cNvPr id="4" name="Slide Number Placeholder 3"/>
          <p:cNvSpPr>
            <a:spLocks noGrp="1"/>
          </p:cNvSpPr>
          <p:nvPr>
            <p:ph type="sldNum" sz="quarter" idx="10"/>
          </p:nvPr>
        </p:nvSpPr>
        <p:spPr/>
        <p:txBody>
          <a:bodyPr/>
          <a:lstStyle/>
          <a:p>
            <a:fld id="{F62AC51D-6DAA-4455-8EA7-D54B64909A85}" type="slidenum">
              <a:rPr lang="en-US" smtClean="0"/>
              <a:t>27</a:t>
            </a:fld>
            <a:endParaRPr lang="en-US"/>
          </a:p>
        </p:txBody>
      </p:sp>
    </p:spTree>
    <p:extLst>
      <p:ext uri="{BB962C8B-B14F-4D97-AF65-F5344CB8AC3E}">
        <p14:creationId xmlns:p14="http://schemas.microsoft.com/office/powerpoint/2010/main" val="3461496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6913"/>
            <a:ext cx="4648200" cy="34861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itchFamily="18" charset="0"/>
                <a:ea typeface="+mn-ea"/>
                <a:cs typeface="+mn-cs"/>
              </a:rPr>
              <a:t>For each box, the central mark (red line) is the median, the edges of the box (in blue) are the 25th and 75th percentiles, the whiskers correspond to +/- 2.7 sigma (i.e., represent 99.3% coverage, assuming the data are normally distributed. The corresponding lowest inertia in each year is given in the</a:t>
            </a:r>
            <a:r>
              <a:rPr lang="en-US" sz="1200" kern="1200" baseline="0" dirty="0">
                <a:solidFill>
                  <a:schemeClr val="tx1"/>
                </a:solidFill>
                <a:effectLst/>
                <a:latin typeface="Times New Roman" pitchFamily="18" charset="0"/>
                <a:ea typeface="+mn-ea"/>
                <a:cs typeface="+mn-cs"/>
              </a:rPr>
              <a:t> table</a:t>
            </a:r>
            <a:r>
              <a:rPr lang="en-US" sz="1200" kern="1200" dirty="0">
                <a:solidFill>
                  <a:schemeClr val="tx1"/>
                </a:solidFill>
                <a:effectLst/>
                <a:latin typeface="Times New Roman" pitchFamily="18"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Times New Roman" pitchFamily="18" charset="0"/>
                <a:ea typeface="+mn-ea"/>
                <a:cs typeface="+mn-cs"/>
              </a:rPr>
              <a:t>The</a:t>
            </a:r>
            <a:r>
              <a:rPr lang="en-US" sz="1200" kern="1200" baseline="0" dirty="0">
                <a:solidFill>
                  <a:schemeClr val="tx1"/>
                </a:solidFill>
                <a:effectLst/>
                <a:latin typeface="Times New Roman" pitchFamily="18" charset="0"/>
                <a:ea typeface="+mn-ea"/>
                <a:cs typeface="+mn-cs"/>
              </a:rPr>
              <a:t> circle on each boxplot is showing inertia during time when highest portion of load was served by wind/solar generation in that year.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AC51D-6DAA-4455-8EA7-D54B64909A8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3857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0580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a:prstGeom prst="rect">
            <a:avLst/>
          </a:prstGeo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5" name="Footer Placeholder 4"/>
          <p:cNvSpPr>
            <a:spLocks noGrp="1"/>
          </p:cNvSpPr>
          <p:nvPr>
            <p:ph type="ftr" sz="quarter" idx="11"/>
          </p:nvPr>
        </p:nvSpPr>
        <p:spPr/>
        <p:txBody>
          <a:bodyPr/>
          <a:lstStyle/>
          <a:p>
            <a:r>
              <a:rPr lang="en-US"/>
              <a:t>Footer text goes here.</a:t>
            </a:r>
          </a:p>
        </p:txBody>
      </p:sp>
      <p:sp>
        <p:nvSpPr>
          <p:cNvPr id="7" name="Slide Number Placeholder 5"/>
          <p:cNvSpPr>
            <a:spLocks noGrp="1"/>
          </p:cNvSpPr>
          <p:nvPr>
            <p:ph type="sldNum" sz="quarter" idx="4"/>
          </p:nvPr>
        </p:nvSpPr>
        <p:spPr>
          <a:xfrm>
            <a:off x="8610600" y="6561140"/>
            <a:ext cx="457200" cy="212725"/>
          </a:xfrm>
          <a:prstGeom prst="rect">
            <a:avLst/>
          </a:prstGeom>
        </p:spPr>
        <p:txBody>
          <a:bodyPr vert="horz" lIns="91440" tIns="45720" rIns="91440" bIns="45720" rtlCol="0" anchor="ctr"/>
          <a:lstStyle>
            <a:lvl1pPr algn="ctr">
              <a:defRPr sz="1200">
                <a:solidFill>
                  <a:schemeClr val="tx1">
                    <a:tint val="75000"/>
                  </a:schemeClr>
                </a:solidFill>
              </a:defRPr>
            </a:lvl1pPr>
          </a:lstStyle>
          <a:p>
            <a:fld id="{1D93BD3E-1E9A-4970-A6F7-E7AC52762E0C}" type="slidenum">
              <a:rPr lang="en-US" smtClean="0"/>
              <a:pPr/>
              <a:t>‹#›</a:t>
            </a:fld>
            <a:endParaRPr lang="en-US"/>
          </a:p>
        </p:txBody>
      </p:sp>
    </p:spTree>
    <p:extLst>
      <p:ext uri="{BB962C8B-B14F-4D97-AF65-F5344CB8AC3E}">
        <p14:creationId xmlns:p14="http://schemas.microsoft.com/office/powerpoint/2010/main" val="1574457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243682"/>
            <a:ext cx="8458200" cy="518318"/>
          </a:xfrm>
          <a:prstGeom prst="rect">
            <a:avLst/>
          </a:prstGeom>
        </p:spPr>
        <p:txBody>
          <a:bodyPr/>
          <a:lstStyle>
            <a:lvl1pPr algn="l">
              <a:defRPr sz="2800" b="1">
                <a:solidFill>
                  <a:schemeClr val="accent1"/>
                </a:solidFill>
              </a:defRPr>
            </a:lvl1pPr>
          </a:lstStyle>
          <a:p>
            <a:r>
              <a:rPr lang="en-US" dirty="0"/>
              <a:t>Click to edit Master title style</a:t>
            </a:r>
          </a:p>
        </p:txBody>
      </p:sp>
      <p:sp>
        <p:nvSpPr>
          <p:cNvPr id="3" name="Content Placeholder 2"/>
          <p:cNvSpPr>
            <a:spLocks noGrp="1"/>
          </p:cNvSpPr>
          <p:nvPr>
            <p:ph idx="1"/>
          </p:nvPr>
        </p:nvSpPr>
        <p:spPr>
          <a:xfrm>
            <a:off x="304800" y="914400"/>
            <a:ext cx="8534400" cy="51816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userDrawn="1"/>
        </p:nvSpPr>
        <p:spPr>
          <a:xfrm>
            <a:off x="304800" y="243682"/>
            <a:ext cx="76200" cy="5183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ooter Placeholder 4"/>
          <p:cNvSpPr>
            <a:spLocks noGrp="1"/>
          </p:cNvSpPr>
          <p:nvPr>
            <p:ph type="ftr" sz="quarter" idx="11"/>
          </p:nvPr>
        </p:nvSpPr>
        <p:spPr>
          <a:xfrm>
            <a:off x="2743200" y="6553200"/>
            <a:ext cx="4038600" cy="228600"/>
          </a:xfrm>
        </p:spPr>
        <p:txBody>
          <a:bodyPr/>
          <a:lstStyle/>
          <a:p>
            <a:r>
              <a:rPr lang="en-US"/>
              <a:t>Footer text goes here.</a:t>
            </a:r>
          </a:p>
        </p:txBody>
      </p:sp>
      <p:cxnSp>
        <p:nvCxnSpPr>
          <p:cNvPr id="5" name="Straight Connector 4"/>
          <p:cNvCxnSpPr/>
          <p:nvPr userDrawn="1"/>
        </p:nvCxnSpPr>
        <p:spPr>
          <a:xfrm>
            <a:off x="304800" y="243682"/>
            <a:ext cx="9906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8610600" y="6561140"/>
            <a:ext cx="457200" cy="212725"/>
          </a:xfrm>
          <a:prstGeom prst="rect">
            <a:avLst/>
          </a:prstGeom>
        </p:spPr>
        <p:txBody>
          <a:bodyPr vert="horz" lIns="91440" tIns="45720" rIns="91440" bIns="45720" rtlCol="0" anchor="ctr"/>
          <a:lstStyle>
            <a:lvl1pPr algn="ctr">
              <a:defRPr sz="1200">
                <a:solidFill>
                  <a:schemeClr val="tx1">
                    <a:tint val="75000"/>
                  </a:schemeClr>
                </a:solidFill>
              </a:defRPr>
            </a:lvl1pPr>
          </a:lstStyle>
          <a:p>
            <a:fld id="{1D93BD3E-1E9A-4970-A6F7-E7AC52762E0C}" type="slidenum">
              <a:rPr lang="en-US" smtClean="0"/>
              <a:pPr/>
              <a:t>‹#›</a:t>
            </a:fld>
            <a:endParaRPr lang="en-US"/>
          </a:p>
        </p:txBody>
      </p:sp>
    </p:spTree>
    <p:extLst>
      <p:ext uri="{BB962C8B-B14F-4D97-AF65-F5344CB8AC3E}">
        <p14:creationId xmlns:p14="http://schemas.microsoft.com/office/powerpoint/2010/main" val="2790084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Content Placeholder 2"/>
          <p:cNvSpPr>
            <a:spLocks noGrp="1"/>
          </p:cNvSpPr>
          <p:nvPr>
            <p:ph idx="1"/>
          </p:nvPr>
        </p:nvSpPr>
        <p:spPr>
          <a:xfrm>
            <a:off x="1828800" y="685800"/>
            <a:ext cx="6324600" cy="54864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116945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3231351" y="0"/>
            <a:ext cx="5912650" cy="6858000"/>
          </a:xfrm>
          <a:prstGeom prst="rect">
            <a:avLst/>
          </a:prstGeom>
          <a:solidFill>
            <a:srgbClr val="D7DC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96564" y="2876279"/>
            <a:ext cx="2857586" cy="1105445"/>
          </a:xfrm>
          <a:prstGeom prst="rect">
            <a:avLst/>
          </a:prstGeom>
        </p:spPr>
      </p:pic>
    </p:spTree>
    <p:extLst>
      <p:ext uri="{BB962C8B-B14F-4D97-AF65-F5344CB8AC3E}">
        <p14:creationId xmlns:p14="http://schemas.microsoft.com/office/powerpoint/2010/main" val="4283897219"/>
      </p:ext>
    </p:extLst>
  </p:cSld>
  <p:clrMap bg1="lt1" tx1="dk1" bg2="lt2" tx2="dk2" accent1="accent1" accent2="accent2" accent3="accent3" accent4="accent4" accent5="accent5" accent6="accent6" hlink="hlink" folHlink="folHlink"/>
  <p:sldLayoutIdLst>
    <p:sldLayoutId id="214748366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2743200" y="6553200"/>
            <a:ext cx="4038600" cy="228600"/>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Footer text goes here.</a:t>
            </a:r>
            <a:endParaRPr lang="en-US" dirty="0"/>
          </a:p>
        </p:txBody>
      </p:sp>
      <p:sp>
        <p:nvSpPr>
          <p:cNvPr id="6" name="Slide Number Placeholder 5"/>
          <p:cNvSpPr>
            <a:spLocks noGrp="1"/>
          </p:cNvSpPr>
          <p:nvPr>
            <p:ph type="sldNum" sz="quarter" idx="4"/>
          </p:nvPr>
        </p:nvSpPr>
        <p:spPr>
          <a:xfrm>
            <a:off x="8610600" y="6561140"/>
            <a:ext cx="457200" cy="212725"/>
          </a:xfrm>
          <a:prstGeom prst="rect">
            <a:avLst/>
          </a:prstGeom>
        </p:spPr>
        <p:txBody>
          <a:bodyPr vert="horz" lIns="91440" tIns="45720" rIns="91440" bIns="45720" rtlCol="0" anchor="ctr"/>
          <a:lstStyle>
            <a:lvl1pPr algn="ctr">
              <a:defRPr sz="1200">
                <a:solidFill>
                  <a:schemeClr val="tx1">
                    <a:tint val="75000"/>
                  </a:schemeClr>
                </a:solidFill>
              </a:defRPr>
            </a:lvl1pPr>
          </a:lstStyle>
          <a:p>
            <a:fld id="{1D93BD3E-1E9A-4970-A6F7-E7AC52762E0C}" type="slidenum">
              <a:rPr lang="en-US" smtClean="0"/>
              <a:pPr/>
              <a:t>‹#›</a:t>
            </a:fld>
            <a:endParaRPr lang="en-US"/>
          </a:p>
        </p:txBody>
      </p:sp>
      <p:cxnSp>
        <p:nvCxnSpPr>
          <p:cNvPr id="7" name="Straight Connector 6"/>
          <p:cNvCxnSpPr/>
          <p:nvPr userDrawn="1"/>
        </p:nvCxnSpPr>
        <p:spPr>
          <a:xfrm>
            <a:off x="76200" y="6477000"/>
            <a:ext cx="59436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userDrawn="1"/>
        </p:nvCxnSpPr>
        <p:spPr>
          <a:xfrm>
            <a:off x="2194560" y="6477002"/>
            <a:ext cx="6858000" cy="1"/>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38200" y="6248400"/>
            <a:ext cx="1181868" cy="457200"/>
          </a:xfrm>
          <a:prstGeom prst="rect">
            <a:avLst/>
          </a:prstGeom>
        </p:spPr>
      </p:pic>
      <p:sp>
        <p:nvSpPr>
          <p:cNvPr id="9" name="TextBox 8"/>
          <p:cNvSpPr txBox="1"/>
          <p:nvPr userDrawn="1"/>
        </p:nvSpPr>
        <p:spPr>
          <a:xfrm>
            <a:off x="54676" y="6553200"/>
            <a:ext cx="707325" cy="253916"/>
          </a:xfrm>
          <a:prstGeom prst="rect">
            <a:avLst/>
          </a:prstGeom>
          <a:noFill/>
        </p:spPr>
        <p:txBody>
          <a:bodyPr wrap="square" rtlCol="0">
            <a:spAutoFit/>
          </a:bodyPr>
          <a:lstStyle/>
          <a:p>
            <a:pPr algn="l"/>
            <a:r>
              <a:rPr lang="en-US" sz="1000" b="1" baseline="0" dirty="0">
                <a:solidFill>
                  <a:schemeClr val="tx2"/>
                </a:solidFill>
              </a:rPr>
              <a:t>PUBLIC</a:t>
            </a:r>
            <a:endParaRPr lang="en-US" sz="1000" b="1" dirty="0">
              <a:solidFill>
                <a:schemeClr val="tx2"/>
              </a:solidFill>
            </a:endParaRPr>
          </a:p>
        </p:txBody>
      </p:sp>
    </p:spTree>
    <p:extLst>
      <p:ext uri="{BB962C8B-B14F-4D97-AF65-F5344CB8AC3E}">
        <p14:creationId xmlns:p14="http://schemas.microsoft.com/office/powerpoint/2010/main" val="3058975864"/>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7" name="Straight Connector 6"/>
          <p:cNvCxnSpPr/>
          <p:nvPr userDrawn="1"/>
        </p:nvCxnSpPr>
        <p:spPr>
          <a:xfrm flipH="1">
            <a:off x="914401" y="3"/>
            <a:ext cx="1" cy="4952999"/>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23466" y="5257800"/>
            <a:ext cx="1181868" cy="457200"/>
          </a:xfrm>
          <a:prstGeom prst="rect">
            <a:avLst/>
          </a:prstGeom>
        </p:spPr>
      </p:pic>
      <p:cxnSp>
        <p:nvCxnSpPr>
          <p:cNvPr id="12" name="Straight Connector 11"/>
          <p:cNvCxnSpPr/>
          <p:nvPr userDrawn="1"/>
        </p:nvCxnSpPr>
        <p:spPr>
          <a:xfrm flipH="1">
            <a:off x="914401" y="6019800"/>
            <a:ext cx="1" cy="82296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5309337"/>
      </p:ext>
    </p:extLst>
  </p:cSld>
  <p:clrMap bg1="lt1" tx1="dk1" bg2="lt2" tx2="dk2" accent1="accent1" accent2="accent2" accent3="accent3" accent4="accent4" accent5="accent5" accent6="accent6" hlink="hlink" folHlink="folHlink"/>
  <p:sldLayoutIdLst>
    <p:sldLayoutId id="2147483652"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4.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6.sv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8.sv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0.sv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4.sv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6.sv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8.sv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30.sv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2.sv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35.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12906" y="2413340"/>
            <a:ext cx="5646034" cy="2031325"/>
          </a:xfrm>
          <a:prstGeom prst="rect">
            <a:avLst/>
          </a:prstGeom>
          <a:noFill/>
        </p:spPr>
        <p:txBody>
          <a:bodyPr wrap="square" rtlCol="0">
            <a:spAutoFit/>
          </a:bodyPr>
          <a:lstStyle/>
          <a:p>
            <a:r>
              <a:rPr lang="en-US" b="1" dirty="0"/>
              <a:t>ERCOT Frequency Control Report</a:t>
            </a:r>
          </a:p>
          <a:p>
            <a:r>
              <a:rPr lang="en-US" b="1" dirty="0"/>
              <a:t>September 2023</a:t>
            </a:r>
          </a:p>
          <a:p>
            <a:endParaRPr lang="en-US" dirty="0"/>
          </a:p>
          <a:p>
            <a:r>
              <a:rPr lang="en-US" dirty="0"/>
              <a:t>ERCOT</a:t>
            </a:r>
          </a:p>
          <a:p>
            <a:r>
              <a:rPr lang="en-US" dirty="0"/>
              <a:t>Operations Planning</a:t>
            </a:r>
          </a:p>
          <a:p>
            <a:endParaRPr lang="en-US" dirty="0"/>
          </a:p>
          <a:p>
            <a:r>
              <a:rPr lang="en-US" dirty="0"/>
              <a:t>PDCWG | October 10</a:t>
            </a:r>
            <a:r>
              <a:rPr lang="en-US" baseline="30000" dirty="0"/>
              <a:t>th</a:t>
            </a:r>
            <a:r>
              <a:rPr lang="en-US" dirty="0"/>
              <a:t>, 2023</a:t>
            </a:r>
          </a:p>
        </p:txBody>
      </p:sp>
    </p:spTree>
    <p:extLst>
      <p:ext uri="{BB962C8B-B14F-4D97-AF65-F5344CB8AC3E}">
        <p14:creationId xmlns:p14="http://schemas.microsoft.com/office/powerpoint/2010/main" val="730603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458200" cy="411208"/>
          </a:xfrm>
        </p:spPr>
        <p:txBody>
          <a:bodyPr/>
          <a:lstStyle/>
          <a:p>
            <a:r>
              <a:rPr lang="en-US" dirty="0"/>
              <a:t>Summary of September 2023</a:t>
            </a:r>
          </a:p>
        </p:txBody>
      </p:sp>
      <p:sp>
        <p:nvSpPr>
          <p:cNvPr id="3" name="Content Placeholder 2"/>
          <p:cNvSpPr>
            <a:spLocks noGrp="1"/>
          </p:cNvSpPr>
          <p:nvPr>
            <p:ph idx="1"/>
          </p:nvPr>
        </p:nvSpPr>
        <p:spPr>
          <a:xfrm>
            <a:off x="492967" y="1583160"/>
            <a:ext cx="4114800" cy="4110831"/>
          </a:xfrm>
        </p:spPr>
        <p:txBody>
          <a:bodyPr/>
          <a:lstStyle/>
          <a:p>
            <a:pPr>
              <a:spcBef>
                <a:spcPts val="600"/>
              </a:spcBef>
            </a:pPr>
            <a:r>
              <a:rPr lang="en-US" sz="1800" dirty="0">
                <a:solidFill>
                  <a:schemeClr val="accent2"/>
                </a:solidFill>
              </a:rPr>
              <a:t>CPS1: </a:t>
            </a:r>
            <a:r>
              <a:rPr lang="en-US" sz="1800" b="1" dirty="0">
                <a:solidFill>
                  <a:schemeClr val="accent2"/>
                </a:solidFill>
              </a:rPr>
              <a:t>173.81%</a:t>
            </a:r>
            <a:endParaRPr lang="en-US" sz="1800" dirty="0">
              <a:solidFill>
                <a:schemeClr val="accent2"/>
              </a:solidFill>
            </a:endParaRPr>
          </a:p>
          <a:p>
            <a:pPr>
              <a:spcBef>
                <a:spcPts val="600"/>
              </a:spcBef>
            </a:pPr>
            <a:r>
              <a:rPr lang="en-US" sz="1800" dirty="0">
                <a:solidFill>
                  <a:schemeClr val="accent2"/>
                </a:solidFill>
              </a:rPr>
              <a:t>Current CPS1 12-Month Rolling Average: </a:t>
            </a:r>
            <a:r>
              <a:rPr lang="en-US" sz="1800" b="1" dirty="0">
                <a:solidFill>
                  <a:schemeClr val="accent2"/>
                </a:solidFill>
              </a:rPr>
              <a:t>174.94%</a:t>
            </a:r>
          </a:p>
          <a:p>
            <a:pPr>
              <a:spcBef>
                <a:spcPts val="600"/>
              </a:spcBef>
            </a:pPr>
            <a:r>
              <a:rPr lang="en-US" sz="1800" b="1" dirty="0">
                <a:solidFill>
                  <a:schemeClr val="accent2"/>
                </a:solidFill>
              </a:rPr>
              <a:t>18</a:t>
            </a:r>
            <a:r>
              <a:rPr lang="en-US" sz="1800" dirty="0">
                <a:solidFill>
                  <a:schemeClr val="accent2"/>
                </a:solidFill>
              </a:rPr>
              <a:t> BAAL Exceedance(s)</a:t>
            </a:r>
          </a:p>
          <a:p>
            <a:pPr>
              <a:spcBef>
                <a:spcPts val="600"/>
              </a:spcBef>
            </a:pPr>
            <a:r>
              <a:rPr lang="en-US" sz="1800" b="1" dirty="0">
                <a:solidFill>
                  <a:schemeClr val="accent2"/>
                </a:solidFill>
              </a:rPr>
              <a:t>2 </a:t>
            </a:r>
            <a:r>
              <a:rPr lang="en-US" sz="1800" dirty="0">
                <a:solidFill>
                  <a:schemeClr val="accent2"/>
                </a:solidFill>
              </a:rPr>
              <a:t>hourly CPS1 score below 100%</a:t>
            </a:r>
          </a:p>
          <a:p>
            <a:pPr>
              <a:spcBef>
                <a:spcPts val="600"/>
              </a:spcBef>
            </a:pPr>
            <a:r>
              <a:rPr lang="en-US" sz="1800" dirty="0">
                <a:solidFill>
                  <a:schemeClr val="accent2"/>
                </a:solidFill>
              </a:rPr>
              <a:t>BAAL-003 Events have updated through 2022</a:t>
            </a:r>
          </a:p>
          <a:p>
            <a:pPr>
              <a:spcBef>
                <a:spcPts val="600"/>
              </a:spcBef>
            </a:pPr>
            <a:r>
              <a:rPr lang="en-US" sz="1800" dirty="0">
                <a:solidFill>
                  <a:schemeClr val="accent2"/>
                </a:solidFill>
              </a:rPr>
              <a:t>2022 BAAL-003 FRM Performance: </a:t>
            </a:r>
            <a:r>
              <a:rPr lang="en-US" sz="1800" b="1" dirty="0">
                <a:solidFill>
                  <a:schemeClr val="accent2"/>
                </a:solidFill>
              </a:rPr>
              <a:t>-1060.40</a:t>
            </a:r>
          </a:p>
          <a:p>
            <a:endParaRPr lang="en-US" sz="1800" dirty="0">
              <a:solidFill>
                <a:schemeClr val="accent2"/>
              </a:solidFill>
            </a:endParaRPr>
          </a:p>
          <a:p>
            <a:pPr marL="457200" lvl="1" indent="0">
              <a:buNone/>
            </a:pPr>
            <a:endParaRPr lang="en-US" sz="1800" dirty="0">
              <a:solidFill>
                <a:schemeClr val="accent2"/>
              </a:solidFill>
            </a:endParaRPr>
          </a:p>
          <a:p>
            <a:pPr marL="457200" lvl="1" indent="0">
              <a:buNone/>
            </a:pPr>
            <a:endParaRPr lang="en-US" sz="1800" dirty="0"/>
          </a:p>
          <a:p>
            <a:pPr lvl="1"/>
            <a:endParaRPr lang="en-US" sz="1800" dirty="0"/>
          </a:p>
          <a:p>
            <a:pPr lvl="1"/>
            <a:endParaRPr lang="en-US" sz="1800" dirty="0"/>
          </a:p>
          <a:p>
            <a:endParaRPr lang="en-US" sz="2400" dirty="0"/>
          </a:p>
          <a:p>
            <a:endParaRPr lang="en-US" sz="2400" dirty="0"/>
          </a:p>
          <a:p>
            <a:endParaRPr lang="en-US" sz="2400" dirty="0"/>
          </a:p>
          <a:p>
            <a:endParaRPr lang="en-US" sz="2400" dirty="0"/>
          </a:p>
          <a:p>
            <a:endParaRPr lang="en-US" sz="2400" dirty="0"/>
          </a:p>
        </p:txBody>
      </p:sp>
      <p:sp>
        <p:nvSpPr>
          <p:cNvPr id="4" name="Slide Number Placeholder 3"/>
          <p:cNvSpPr>
            <a:spLocks noGrp="1"/>
          </p:cNvSpPr>
          <p:nvPr>
            <p:ph type="sldNum" sz="quarter" idx="4"/>
          </p:nvPr>
        </p:nvSpPr>
        <p:spPr>
          <a:xfrm>
            <a:off x="8610600" y="6561139"/>
            <a:ext cx="457200" cy="168766"/>
          </a:xfrm>
        </p:spPr>
        <p:txBody>
          <a:bodyPr/>
          <a:lstStyle/>
          <a:p>
            <a:fld id="{1D93BD3E-1E9A-4970-A6F7-E7AC52762E0C}" type="slidenum">
              <a:rPr lang="en-US" smtClean="0"/>
              <a:pPr/>
              <a:t>2</a:t>
            </a:fld>
            <a:endParaRPr lang="en-US"/>
          </a:p>
        </p:txBody>
      </p:sp>
      <p:sp>
        <p:nvSpPr>
          <p:cNvPr id="5" name="Content Placeholder 2"/>
          <p:cNvSpPr txBox="1">
            <a:spLocks/>
          </p:cNvSpPr>
          <p:nvPr/>
        </p:nvSpPr>
        <p:spPr>
          <a:xfrm>
            <a:off x="4550980" y="1524000"/>
            <a:ext cx="4516821" cy="47244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1800" dirty="0">
                <a:solidFill>
                  <a:schemeClr val="accent2"/>
                </a:solidFill>
              </a:rPr>
              <a:t>2023 RMS1 Statistics</a:t>
            </a:r>
          </a:p>
          <a:p>
            <a:pPr lvl="1"/>
            <a:r>
              <a:rPr lang="en-US" sz="1600" dirty="0">
                <a:solidFill>
                  <a:schemeClr val="accent2"/>
                </a:solidFill>
              </a:rPr>
              <a:t>Mean: </a:t>
            </a:r>
            <a:r>
              <a:rPr lang="en-US" sz="1600" b="1" dirty="0">
                <a:solidFill>
                  <a:schemeClr val="accent2"/>
                </a:solidFill>
              </a:rPr>
              <a:t>14.98 </a:t>
            </a:r>
            <a:r>
              <a:rPr lang="en-US" sz="1600" b="1" dirty="0" err="1">
                <a:solidFill>
                  <a:schemeClr val="accent2"/>
                </a:solidFill>
              </a:rPr>
              <a:t>mHz</a:t>
            </a:r>
            <a:endParaRPr lang="en-US" sz="1600" b="1" dirty="0">
              <a:solidFill>
                <a:schemeClr val="accent2"/>
              </a:solidFill>
            </a:endParaRPr>
          </a:p>
          <a:p>
            <a:pPr lvl="1"/>
            <a:r>
              <a:rPr lang="en-US" sz="1600" dirty="0">
                <a:solidFill>
                  <a:schemeClr val="accent2"/>
                </a:solidFill>
              </a:rPr>
              <a:t>Min: </a:t>
            </a:r>
            <a:r>
              <a:rPr lang="en-US" sz="1600" b="1" dirty="0">
                <a:solidFill>
                  <a:schemeClr val="accent2"/>
                </a:solidFill>
              </a:rPr>
              <a:t>11.76 </a:t>
            </a:r>
            <a:r>
              <a:rPr lang="en-US" sz="1600" b="1" dirty="0" err="1">
                <a:solidFill>
                  <a:schemeClr val="accent2"/>
                </a:solidFill>
              </a:rPr>
              <a:t>mHz</a:t>
            </a:r>
            <a:endParaRPr lang="en-US" sz="1600" b="1" dirty="0">
              <a:solidFill>
                <a:schemeClr val="accent2"/>
              </a:solidFill>
            </a:endParaRPr>
          </a:p>
          <a:p>
            <a:pPr lvl="1"/>
            <a:r>
              <a:rPr lang="en-US" sz="1600" dirty="0">
                <a:solidFill>
                  <a:schemeClr val="accent2"/>
                </a:solidFill>
              </a:rPr>
              <a:t>Max </a:t>
            </a:r>
            <a:r>
              <a:rPr lang="en-US" sz="1600" b="1" dirty="0">
                <a:solidFill>
                  <a:schemeClr val="accent2"/>
                </a:solidFill>
              </a:rPr>
              <a:t>24.40 </a:t>
            </a:r>
            <a:r>
              <a:rPr lang="en-US" sz="1600" b="1" dirty="0" err="1">
                <a:solidFill>
                  <a:schemeClr val="accent2"/>
                </a:solidFill>
              </a:rPr>
              <a:t>mHz</a:t>
            </a:r>
            <a:endParaRPr lang="en-US" sz="1600" b="1" dirty="0">
              <a:solidFill>
                <a:schemeClr val="accent2"/>
              </a:solidFill>
            </a:endParaRPr>
          </a:p>
          <a:p>
            <a:r>
              <a:rPr lang="en-US" sz="1800" dirty="0">
                <a:solidFill>
                  <a:schemeClr val="accent2"/>
                </a:solidFill>
              </a:rPr>
              <a:t>Energy Statistics</a:t>
            </a:r>
          </a:p>
          <a:p>
            <a:pPr lvl="1"/>
            <a:r>
              <a:rPr lang="en-US" sz="1600" dirty="0">
                <a:solidFill>
                  <a:schemeClr val="accent2"/>
                </a:solidFill>
              </a:rPr>
              <a:t>Total Energy: </a:t>
            </a:r>
            <a:r>
              <a:rPr lang="en-US" sz="1600" b="1" dirty="0">
                <a:solidFill>
                  <a:schemeClr val="accent2"/>
                </a:solidFill>
              </a:rPr>
              <a:t>43,183,140 MWh</a:t>
            </a:r>
          </a:p>
          <a:p>
            <a:pPr lvl="1"/>
            <a:r>
              <a:rPr lang="en-US" sz="1600" dirty="0">
                <a:solidFill>
                  <a:schemeClr val="accent2"/>
                </a:solidFill>
              </a:rPr>
              <a:t>Wind Energy: </a:t>
            </a:r>
            <a:r>
              <a:rPr lang="en-US" sz="1600" b="1" dirty="0">
                <a:solidFill>
                  <a:schemeClr val="accent2"/>
                </a:solidFill>
              </a:rPr>
              <a:t>7,214,471 MWh</a:t>
            </a:r>
          </a:p>
          <a:p>
            <a:pPr lvl="1"/>
            <a:r>
              <a:rPr lang="en-US" sz="1600" dirty="0">
                <a:solidFill>
                  <a:schemeClr val="accent2"/>
                </a:solidFill>
              </a:rPr>
              <a:t>Percent Energy from Wind: </a:t>
            </a:r>
            <a:r>
              <a:rPr lang="en-US" sz="1600" b="1" dirty="0">
                <a:solidFill>
                  <a:schemeClr val="accent2"/>
                </a:solidFill>
              </a:rPr>
              <a:t>16.71% </a:t>
            </a:r>
          </a:p>
          <a:p>
            <a:pPr lvl="1"/>
            <a:r>
              <a:rPr lang="en-US" sz="1600" dirty="0">
                <a:solidFill>
                  <a:schemeClr val="accent2"/>
                </a:solidFill>
              </a:rPr>
              <a:t>Solar Energy: </a:t>
            </a:r>
            <a:r>
              <a:rPr lang="en-US" sz="1600" b="1" dirty="0">
                <a:solidFill>
                  <a:schemeClr val="accent2"/>
                </a:solidFill>
              </a:rPr>
              <a:t>3,245,954 MWh </a:t>
            </a:r>
          </a:p>
          <a:p>
            <a:pPr lvl="1"/>
            <a:r>
              <a:rPr lang="en-US" sz="1600" dirty="0">
                <a:solidFill>
                  <a:schemeClr val="accent2"/>
                </a:solidFill>
              </a:rPr>
              <a:t>Percent Energy from Solar: </a:t>
            </a:r>
            <a:r>
              <a:rPr lang="en-US" sz="1600" b="1" dirty="0">
                <a:solidFill>
                  <a:schemeClr val="accent2"/>
                </a:solidFill>
              </a:rPr>
              <a:t>7.52%</a:t>
            </a:r>
          </a:p>
          <a:p>
            <a:r>
              <a:rPr lang="en-US" sz="1800" dirty="0">
                <a:solidFill>
                  <a:schemeClr val="accent2"/>
                </a:solidFill>
              </a:rPr>
              <a:t>Minimum System Inertia</a:t>
            </a:r>
          </a:p>
          <a:p>
            <a:pPr lvl="1"/>
            <a:r>
              <a:rPr lang="en-US" sz="1600" dirty="0">
                <a:solidFill>
                  <a:schemeClr val="accent2"/>
                </a:solidFill>
              </a:rPr>
              <a:t>Mean: </a:t>
            </a:r>
            <a:r>
              <a:rPr lang="en-US" sz="1600" b="1" dirty="0">
                <a:solidFill>
                  <a:schemeClr val="accent2"/>
                </a:solidFill>
              </a:rPr>
              <a:t>301,461 MW*s</a:t>
            </a:r>
          </a:p>
          <a:p>
            <a:pPr lvl="1"/>
            <a:r>
              <a:rPr lang="en-US" sz="1600" dirty="0">
                <a:solidFill>
                  <a:schemeClr val="accent2"/>
                </a:solidFill>
              </a:rPr>
              <a:t>Max: </a:t>
            </a:r>
            <a:r>
              <a:rPr lang="en-US" sz="1600" b="1" dirty="0">
                <a:solidFill>
                  <a:schemeClr val="accent2"/>
                </a:solidFill>
              </a:rPr>
              <a:t>349,015 MW*s </a:t>
            </a:r>
            <a:r>
              <a:rPr lang="en-US" sz="1600" dirty="0">
                <a:solidFill>
                  <a:schemeClr val="accent2"/>
                </a:solidFill>
              </a:rPr>
              <a:t>on September 7th</a:t>
            </a:r>
          </a:p>
          <a:p>
            <a:pPr lvl="1"/>
            <a:r>
              <a:rPr lang="en-US" sz="1600" dirty="0">
                <a:solidFill>
                  <a:schemeClr val="accent2"/>
                </a:solidFill>
              </a:rPr>
              <a:t>Min: </a:t>
            </a:r>
            <a:r>
              <a:rPr lang="en-US" sz="1600" b="1" dirty="0">
                <a:solidFill>
                  <a:schemeClr val="accent2"/>
                </a:solidFill>
              </a:rPr>
              <a:t>268,170 MW*s </a:t>
            </a:r>
            <a:r>
              <a:rPr lang="en-US" sz="1600" dirty="0">
                <a:solidFill>
                  <a:schemeClr val="accent2"/>
                </a:solidFill>
              </a:rPr>
              <a:t>on September 23rd</a:t>
            </a:r>
          </a:p>
          <a:p>
            <a:pPr marL="457200" lvl="1" indent="0">
              <a:buNone/>
            </a:pPr>
            <a:endParaRPr lang="en-US" sz="1800" dirty="0"/>
          </a:p>
          <a:p>
            <a:pPr lvl="1"/>
            <a:endParaRPr lang="en-US" sz="1800" dirty="0"/>
          </a:p>
          <a:p>
            <a:pPr lvl="1"/>
            <a:endParaRPr lang="en-US" sz="1800" dirty="0"/>
          </a:p>
          <a:p>
            <a:endParaRPr lang="en-US" sz="2400" dirty="0"/>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11259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Frequency Control</a:t>
            </a:r>
          </a:p>
        </p:txBody>
      </p:sp>
      <p:sp>
        <p:nvSpPr>
          <p:cNvPr id="3" name="Subtitle 2"/>
          <p:cNvSpPr>
            <a:spLocks noGrp="1"/>
          </p:cNvSpPr>
          <p:nvPr>
            <p:ph type="subTitle" idx="1"/>
          </p:nvPr>
        </p:nvSpPr>
        <p:spPr/>
        <p:txBody>
          <a:bodyPr/>
          <a:lstStyle/>
          <a:p>
            <a:r>
              <a:rPr lang="en-US" dirty="0"/>
              <a:t>CPS1, BAAL, &amp; RMS1</a:t>
            </a:r>
          </a:p>
        </p:txBody>
      </p:sp>
    </p:spTree>
    <p:extLst>
      <p:ext uri="{BB962C8B-B14F-4D97-AF65-F5344CB8AC3E}">
        <p14:creationId xmlns:p14="http://schemas.microsoft.com/office/powerpoint/2010/main" val="3330749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8DAC07-12DA-8A22-3DE2-13BA9539468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78078" y="664149"/>
            <a:ext cx="7601251" cy="5529701"/>
          </a:xfrm>
          <a:prstGeom prst="rect">
            <a:avLst/>
          </a:prstGeom>
        </p:spPr>
      </p:pic>
      <p:sp>
        <p:nvSpPr>
          <p:cNvPr id="2" name="Title 1"/>
          <p:cNvSpPr>
            <a:spLocks noGrp="1"/>
          </p:cNvSpPr>
          <p:nvPr>
            <p:ph type="title"/>
          </p:nvPr>
        </p:nvSpPr>
        <p:spPr/>
        <p:txBody>
          <a:bodyPr/>
          <a:lstStyle/>
          <a:p>
            <a:r>
              <a:rPr lang="en-US" dirty="0"/>
              <a:t>Hourly CPS1 by Day</a:t>
            </a:r>
          </a:p>
        </p:txBody>
      </p:sp>
      <p:sp>
        <p:nvSpPr>
          <p:cNvPr id="4" name="Slide Number Placeholder 3"/>
          <p:cNvSpPr>
            <a:spLocks noGrp="1"/>
          </p:cNvSpPr>
          <p:nvPr>
            <p:ph type="sldNum" sz="quarter" idx="4"/>
          </p:nvPr>
        </p:nvSpPr>
        <p:spPr/>
        <p:txBody>
          <a:bodyPr/>
          <a:lstStyle/>
          <a:p>
            <a:fld id="{1D93BD3E-1E9A-4970-A6F7-E7AC52762E0C}" type="slidenum">
              <a:rPr lang="en-US" smtClean="0"/>
              <a:pPr/>
              <a:t>4</a:t>
            </a:fld>
            <a:endParaRPr lang="en-US"/>
          </a:p>
        </p:txBody>
      </p:sp>
      <p:sp>
        <p:nvSpPr>
          <p:cNvPr id="6" name="TextBox 5">
            <a:extLst>
              <a:ext uri="{FF2B5EF4-FFF2-40B4-BE49-F238E27FC236}">
                <a16:creationId xmlns:a16="http://schemas.microsoft.com/office/drawing/2014/main" id="{5E3311E7-7EDD-8821-E1C7-AA51B960C8EE}"/>
              </a:ext>
            </a:extLst>
          </p:cNvPr>
          <p:cNvSpPr txBox="1"/>
          <p:nvPr/>
        </p:nvSpPr>
        <p:spPr>
          <a:xfrm>
            <a:off x="5511799" y="5638800"/>
            <a:ext cx="2954123"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US" dirty="0"/>
              <a:t>Sept-23 CPS1 (%): </a:t>
            </a:r>
            <a:r>
              <a:rPr lang="en-US" sz="1800" dirty="0">
                <a:effectLst/>
                <a:latin typeface="Calibri" panose="020F0502020204030204" pitchFamily="34" charset="0"/>
                <a:ea typeface="Calibri" panose="020F0502020204030204" pitchFamily="34" charset="0"/>
              </a:rPr>
              <a:t>172.67</a:t>
            </a:r>
            <a:endParaRPr lang="en-US" dirty="0"/>
          </a:p>
        </p:txBody>
      </p:sp>
      <p:sp>
        <p:nvSpPr>
          <p:cNvPr id="7" name="TextBox 6">
            <a:extLst>
              <a:ext uri="{FF2B5EF4-FFF2-40B4-BE49-F238E27FC236}">
                <a16:creationId xmlns:a16="http://schemas.microsoft.com/office/drawing/2014/main" id="{83D602B3-030C-2145-C0F7-F3C5D9C24DAC}"/>
              </a:ext>
            </a:extLst>
          </p:cNvPr>
          <p:cNvSpPr txBox="1"/>
          <p:nvPr/>
        </p:nvSpPr>
        <p:spPr>
          <a:xfrm>
            <a:off x="2438400" y="5105400"/>
            <a:ext cx="381000" cy="276999"/>
          </a:xfrm>
          <a:prstGeom prst="rect">
            <a:avLst/>
          </a:prstGeom>
          <a:noFill/>
        </p:spPr>
        <p:txBody>
          <a:bodyPr wrap="square" rtlCol="0">
            <a:spAutoFit/>
          </a:bodyPr>
          <a:lstStyle/>
          <a:p>
            <a:r>
              <a:rPr lang="en-US" sz="1200" dirty="0">
                <a:solidFill>
                  <a:srgbClr val="FF0000"/>
                </a:solidFill>
              </a:rPr>
              <a:t>X</a:t>
            </a:r>
          </a:p>
        </p:txBody>
      </p:sp>
      <p:sp>
        <p:nvSpPr>
          <p:cNvPr id="8" name="TextBox 7">
            <a:extLst>
              <a:ext uri="{FF2B5EF4-FFF2-40B4-BE49-F238E27FC236}">
                <a16:creationId xmlns:a16="http://schemas.microsoft.com/office/drawing/2014/main" id="{BA1F92FD-815C-23BC-4FDE-9F34AA1FA521}"/>
              </a:ext>
            </a:extLst>
          </p:cNvPr>
          <p:cNvSpPr txBox="1"/>
          <p:nvPr/>
        </p:nvSpPr>
        <p:spPr>
          <a:xfrm>
            <a:off x="1219200" y="5638800"/>
            <a:ext cx="2994731" cy="246221"/>
          </a:xfrm>
          <a:prstGeom prst="rect">
            <a:avLst/>
          </a:prstGeom>
          <a:noFill/>
        </p:spPr>
        <p:txBody>
          <a:bodyPr wrap="none" rtlCol="0">
            <a:spAutoFit/>
          </a:bodyPr>
          <a:lstStyle/>
          <a:p>
            <a:r>
              <a:rPr lang="en-US" sz="1000" dirty="0"/>
              <a:t>Additional Outlier on 9/6/23. CPS1 Score: -768.68</a:t>
            </a:r>
          </a:p>
        </p:txBody>
      </p:sp>
    </p:spTree>
    <p:extLst>
      <p:ext uri="{BB962C8B-B14F-4D97-AF65-F5344CB8AC3E}">
        <p14:creationId xmlns:p14="http://schemas.microsoft.com/office/powerpoint/2010/main" val="788465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BAAL Exceedances &amp; Violations</a:t>
            </a:r>
          </a:p>
        </p:txBody>
      </p:sp>
      <p:sp>
        <p:nvSpPr>
          <p:cNvPr id="3" name="Content Placeholder 2"/>
          <p:cNvSpPr>
            <a:spLocks noGrp="1"/>
          </p:cNvSpPr>
          <p:nvPr>
            <p:ph idx="1"/>
          </p:nvPr>
        </p:nvSpPr>
        <p:spPr/>
        <p:txBody>
          <a:bodyPr/>
          <a:lstStyle/>
          <a:p>
            <a:r>
              <a:rPr lang="en-US" sz="2400" dirty="0"/>
              <a:t>There were 18 BAAL exceedance(s) in September.</a:t>
            </a:r>
            <a:endParaRPr lang="en-US" sz="1600" dirty="0"/>
          </a:p>
          <a:p>
            <a:pPr lvl="1"/>
            <a:endParaRPr lang="en-US" sz="2000" dirty="0"/>
          </a:p>
        </p:txBody>
      </p:sp>
      <p:sp>
        <p:nvSpPr>
          <p:cNvPr id="4" name="Slide Number Placeholder 3"/>
          <p:cNvSpPr>
            <a:spLocks noGrp="1"/>
          </p:cNvSpPr>
          <p:nvPr>
            <p:ph type="sldNum" sz="quarter" idx="4"/>
          </p:nvPr>
        </p:nvSpPr>
        <p:spPr/>
        <p:txBody>
          <a:bodyPr/>
          <a:lstStyle/>
          <a:p>
            <a:fld id="{1D93BD3E-1E9A-4970-A6F7-E7AC52762E0C}" type="slidenum">
              <a:rPr lang="en-US" smtClean="0"/>
              <a:pPr/>
              <a:t>5</a:t>
            </a:fld>
            <a:endParaRPr lang="en-US"/>
          </a:p>
        </p:txBody>
      </p:sp>
    </p:spTree>
    <p:extLst>
      <p:ext uri="{BB962C8B-B14F-4D97-AF65-F5344CB8AC3E}">
        <p14:creationId xmlns:p14="http://schemas.microsoft.com/office/powerpoint/2010/main" val="1265134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684D979-BBF3-483E-3549-132D4AB1B09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27524" y="712096"/>
            <a:ext cx="7488951" cy="5433806"/>
          </a:xfrm>
          <a:prstGeom prst="rect">
            <a:avLst/>
          </a:prstGeom>
        </p:spPr>
      </p:pic>
      <p:sp>
        <p:nvSpPr>
          <p:cNvPr id="2" name="Title 1"/>
          <p:cNvSpPr>
            <a:spLocks noGrp="1"/>
          </p:cNvSpPr>
          <p:nvPr>
            <p:ph type="title"/>
          </p:nvPr>
        </p:nvSpPr>
        <p:spPr/>
        <p:txBody>
          <a:bodyPr/>
          <a:lstStyle/>
          <a:p>
            <a:r>
              <a:rPr lang="en-US" dirty="0"/>
              <a:t>15-Minute Average CPS1%</a:t>
            </a:r>
          </a:p>
        </p:txBody>
      </p:sp>
      <p:sp>
        <p:nvSpPr>
          <p:cNvPr id="4" name="Slide Number Placeholder 3"/>
          <p:cNvSpPr>
            <a:spLocks noGrp="1"/>
          </p:cNvSpPr>
          <p:nvPr>
            <p:ph type="sldNum" sz="quarter" idx="4"/>
          </p:nvPr>
        </p:nvSpPr>
        <p:spPr/>
        <p:txBody>
          <a:bodyPr/>
          <a:lstStyle/>
          <a:p>
            <a:fld id="{1D93BD3E-1E9A-4970-A6F7-E7AC52762E0C}" type="slidenum">
              <a:rPr lang="en-US" smtClean="0"/>
              <a:pPr/>
              <a:t>6</a:t>
            </a:fld>
            <a:endParaRPr lang="en-US"/>
          </a:p>
        </p:txBody>
      </p:sp>
      <p:sp>
        <p:nvSpPr>
          <p:cNvPr id="5" name="TextBox 4">
            <a:extLst>
              <a:ext uri="{FF2B5EF4-FFF2-40B4-BE49-F238E27FC236}">
                <a16:creationId xmlns:a16="http://schemas.microsoft.com/office/drawing/2014/main" id="{950E55C8-5439-C5C9-8EEB-8F332A67425D}"/>
              </a:ext>
            </a:extLst>
          </p:cNvPr>
          <p:cNvSpPr txBox="1"/>
          <p:nvPr/>
        </p:nvSpPr>
        <p:spPr>
          <a:xfrm>
            <a:off x="4876800" y="1043699"/>
            <a:ext cx="2954123"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US"/>
              <a:t>Sept-23 </a:t>
            </a:r>
            <a:r>
              <a:rPr lang="en-US" dirty="0"/>
              <a:t>CPS1 (%): </a:t>
            </a:r>
            <a:r>
              <a:rPr lang="en-US" sz="1800" dirty="0">
                <a:effectLst/>
                <a:latin typeface="Calibri" panose="020F0502020204030204" pitchFamily="34" charset="0"/>
                <a:ea typeface="Calibri" panose="020F0502020204030204" pitchFamily="34" charset="0"/>
              </a:rPr>
              <a:t>173.81</a:t>
            </a:r>
            <a:endParaRPr lang="en-US" dirty="0"/>
          </a:p>
        </p:txBody>
      </p:sp>
    </p:spTree>
    <p:extLst>
      <p:ext uri="{BB962C8B-B14F-4D97-AF65-F5344CB8AC3E}">
        <p14:creationId xmlns:p14="http://schemas.microsoft.com/office/powerpoint/2010/main" val="324934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12A8AC-C061-FD9C-3DE4-03C3B73C10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85800" y="744402"/>
            <a:ext cx="7388727" cy="5369196"/>
          </a:xfrm>
          <a:prstGeom prst="rect">
            <a:avLst/>
          </a:prstGeom>
        </p:spPr>
      </p:pic>
      <p:sp>
        <p:nvSpPr>
          <p:cNvPr id="2" name="Title 1"/>
          <p:cNvSpPr>
            <a:spLocks noGrp="1"/>
          </p:cNvSpPr>
          <p:nvPr>
            <p:ph type="title"/>
          </p:nvPr>
        </p:nvSpPr>
        <p:spPr/>
        <p:txBody>
          <a:bodyPr/>
          <a:lstStyle/>
          <a:p>
            <a:r>
              <a:rPr lang="en-US" dirty="0"/>
              <a:t>12-Month Rolling Average CPS1</a:t>
            </a:r>
          </a:p>
        </p:txBody>
      </p:sp>
      <p:sp>
        <p:nvSpPr>
          <p:cNvPr id="4" name="Slide Number Placeholder 3"/>
          <p:cNvSpPr>
            <a:spLocks noGrp="1"/>
          </p:cNvSpPr>
          <p:nvPr>
            <p:ph type="sldNum" sz="quarter" idx="4"/>
          </p:nvPr>
        </p:nvSpPr>
        <p:spPr/>
        <p:txBody>
          <a:bodyPr/>
          <a:lstStyle/>
          <a:p>
            <a:fld id="{1D93BD3E-1E9A-4970-A6F7-E7AC52762E0C}" type="slidenum">
              <a:rPr lang="en-US" smtClean="0"/>
              <a:pPr/>
              <a:t>7</a:t>
            </a:fld>
            <a:endParaRPr lang="en-US"/>
          </a:p>
        </p:txBody>
      </p:sp>
      <p:sp>
        <p:nvSpPr>
          <p:cNvPr id="7" name="TextBox 6">
            <a:extLst>
              <a:ext uri="{FF2B5EF4-FFF2-40B4-BE49-F238E27FC236}">
                <a16:creationId xmlns:a16="http://schemas.microsoft.com/office/drawing/2014/main" id="{3B943458-2884-33DE-06FF-723C65B35324}"/>
              </a:ext>
            </a:extLst>
          </p:cNvPr>
          <p:cNvSpPr txBox="1"/>
          <p:nvPr/>
        </p:nvSpPr>
        <p:spPr>
          <a:xfrm>
            <a:off x="3810000" y="1143000"/>
            <a:ext cx="3693319" cy="3077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lang="en-US" sz="1400" dirty="0"/>
              <a:t>Current 12-Month Rolling Average: 174.94%</a:t>
            </a:r>
          </a:p>
        </p:txBody>
      </p:sp>
    </p:spTree>
    <p:extLst>
      <p:ext uri="{BB962C8B-B14F-4D97-AF65-F5344CB8AC3E}">
        <p14:creationId xmlns:p14="http://schemas.microsoft.com/office/powerpoint/2010/main" val="129660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RMS1 of ERCOT Frequency by Year</a:t>
            </a:r>
          </a:p>
        </p:txBody>
      </p:sp>
      <p:sp>
        <p:nvSpPr>
          <p:cNvPr id="4" name="Slide Number Placeholder 3"/>
          <p:cNvSpPr>
            <a:spLocks noGrp="1"/>
          </p:cNvSpPr>
          <p:nvPr>
            <p:ph type="sldNum" sz="quarter" idx="4"/>
          </p:nvPr>
        </p:nvSpPr>
        <p:spPr/>
        <p:txBody>
          <a:bodyPr/>
          <a:lstStyle/>
          <a:p>
            <a:fld id="{1D93BD3E-1E9A-4970-A6F7-E7AC52762E0C}" type="slidenum">
              <a:rPr lang="en-US" smtClean="0"/>
              <a:pPr/>
              <a:t>8</a:t>
            </a:fld>
            <a:endParaRPr lang="en-US"/>
          </a:p>
        </p:txBody>
      </p:sp>
      <p:pic>
        <p:nvPicPr>
          <p:cNvPr id="3" name="Picture 2">
            <a:extLst>
              <a:ext uri="{FF2B5EF4-FFF2-40B4-BE49-F238E27FC236}">
                <a16:creationId xmlns:a16="http://schemas.microsoft.com/office/drawing/2014/main" id="{614DDC66-E449-EC6C-32BD-9163ED51107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85801" y="762941"/>
            <a:ext cx="7233278" cy="5254063"/>
          </a:xfrm>
          <a:prstGeom prst="rect">
            <a:avLst/>
          </a:prstGeom>
        </p:spPr>
      </p:pic>
    </p:spTree>
    <p:extLst>
      <p:ext uri="{BB962C8B-B14F-4D97-AF65-F5344CB8AC3E}">
        <p14:creationId xmlns:p14="http://schemas.microsoft.com/office/powerpoint/2010/main" val="2803047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RMS1 of ERCOT Frequency by Month</a:t>
            </a:r>
          </a:p>
        </p:txBody>
      </p:sp>
      <p:sp>
        <p:nvSpPr>
          <p:cNvPr id="4" name="Slide Number Placeholder 3"/>
          <p:cNvSpPr>
            <a:spLocks noGrp="1"/>
          </p:cNvSpPr>
          <p:nvPr>
            <p:ph type="sldNum" sz="quarter" idx="4"/>
          </p:nvPr>
        </p:nvSpPr>
        <p:spPr/>
        <p:txBody>
          <a:bodyPr/>
          <a:lstStyle/>
          <a:p>
            <a:fld id="{1D93BD3E-1E9A-4970-A6F7-E7AC52762E0C}" type="slidenum">
              <a:rPr lang="en-US" smtClean="0"/>
              <a:pPr/>
              <a:t>9</a:t>
            </a:fld>
            <a:endParaRPr lang="en-US"/>
          </a:p>
        </p:txBody>
      </p:sp>
      <p:pic>
        <p:nvPicPr>
          <p:cNvPr id="3" name="Picture 2">
            <a:extLst>
              <a:ext uri="{FF2B5EF4-FFF2-40B4-BE49-F238E27FC236}">
                <a16:creationId xmlns:a16="http://schemas.microsoft.com/office/drawing/2014/main" id="{FB6E6CF9-201C-B744-43C3-F8D2E13A209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762000" y="762544"/>
            <a:ext cx="7162799" cy="5205020"/>
          </a:xfrm>
          <a:prstGeom prst="rect">
            <a:avLst/>
          </a:prstGeom>
        </p:spPr>
      </p:pic>
    </p:spTree>
    <p:extLst>
      <p:ext uri="{BB962C8B-B14F-4D97-AF65-F5344CB8AC3E}">
        <p14:creationId xmlns:p14="http://schemas.microsoft.com/office/powerpoint/2010/main" val="2031052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RMS1 of ERCOT Frequency by Month</a:t>
            </a:r>
          </a:p>
        </p:txBody>
      </p:sp>
      <p:sp>
        <p:nvSpPr>
          <p:cNvPr id="4" name="Slide Number Placeholder 3"/>
          <p:cNvSpPr>
            <a:spLocks noGrp="1"/>
          </p:cNvSpPr>
          <p:nvPr>
            <p:ph type="sldNum" sz="quarter" idx="4"/>
          </p:nvPr>
        </p:nvSpPr>
        <p:spPr/>
        <p:txBody>
          <a:bodyPr/>
          <a:lstStyle/>
          <a:p>
            <a:fld id="{1D93BD3E-1E9A-4970-A6F7-E7AC52762E0C}" type="slidenum">
              <a:rPr lang="en-US" smtClean="0"/>
              <a:pPr/>
              <a:t>10</a:t>
            </a:fld>
            <a:endParaRPr lang="en-US"/>
          </a:p>
        </p:txBody>
      </p:sp>
      <p:pic>
        <p:nvPicPr>
          <p:cNvPr id="3" name="Picture 2">
            <a:extLst>
              <a:ext uri="{FF2B5EF4-FFF2-40B4-BE49-F238E27FC236}">
                <a16:creationId xmlns:a16="http://schemas.microsoft.com/office/drawing/2014/main" id="{B0E4C6CF-FA6B-E086-91FA-CECBFAF8D97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76968" y="788687"/>
            <a:ext cx="7390063" cy="5370167"/>
          </a:xfrm>
          <a:prstGeom prst="rect">
            <a:avLst/>
          </a:prstGeom>
        </p:spPr>
      </p:pic>
    </p:spTree>
    <p:extLst>
      <p:ext uri="{BB962C8B-B14F-4D97-AF65-F5344CB8AC3E}">
        <p14:creationId xmlns:p14="http://schemas.microsoft.com/office/powerpoint/2010/main" val="11657691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Frequency Profile Comparison</a:t>
            </a:r>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91067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Frequency Profile Comparison</a:t>
            </a:r>
          </a:p>
        </p:txBody>
      </p:sp>
      <p:sp>
        <p:nvSpPr>
          <p:cNvPr id="4" name="Slide Number Placeholder 3"/>
          <p:cNvSpPr>
            <a:spLocks noGrp="1"/>
          </p:cNvSpPr>
          <p:nvPr>
            <p:ph type="sldNum" sz="quarter" idx="4"/>
          </p:nvPr>
        </p:nvSpPr>
        <p:spPr/>
        <p:txBody>
          <a:bodyPr/>
          <a:lstStyle/>
          <a:p>
            <a:fld id="{1D93BD3E-1E9A-4970-A6F7-E7AC52762E0C}" type="slidenum">
              <a:rPr lang="en-US" smtClean="0"/>
              <a:pPr/>
              <a:t>12</a:t>
            </a:fld>
            <a:endParaRPr lang="en-US"/>
          </a:p>
        </p:txBody>
      </p:sp>
      <p:pic>
        <p:nvPicPr>
          <p:cNvPr id="3" name="Picture 2">
            <a:extLst>
              <a:ext uri="{FF2B5EF4-FFF2-40B4-BE49-F238E27FC236}">
                <a16:creationId xmlns:a16="http://schemas.microsoft.com/office/drawing/2014/main" id="{8E444ABC-8882-6CDA-575B-3E2635264D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01017" y="753291"/>
            <a:ext cx="7341965" cy="5341077"/>
          </a:xfrm>
          <a:prstGeom prst="rect">
            <a:avLst/>
          </a:prstGeom>
        </p:spPr>
      </p:pic>
    </p:spTree>
    <p:extLst>
      <p:ext uri="{BB962C8B-B14F-4D97-AF65-F5344CB8AC3E}">
        <p14:creationId xmlns:p14="http://schemas.microsoft.com/office/powerpoint/2010/main" val="2744282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Frequency Profile Comparison</a:t>
            </a:r>
          </a:p>
        </p:txBody>
      </p:sp>
      <p:sp>
        <p:nvSpPr>
          <p:cNvPr id="4" name="Slide Number Placeholder 3"/>
          <p:cNvSpPr>
            <a:spLocks noGrp="1"/>
          </p:cNvSpPr>
          <p:nvPr>
            <p:ph type="sldNum" sz="quarter" idx="4"/>
          </p:nvPr>
        </p:nvSpPr>
        <p:spPr/>
        <p:txBody>
          <a:bodyPr/>
          <a:lstStyle/>
          <a:p>
            <a:fld id="{1D93BD3E-1E9A-4970-A6F7-E7AC52762E0C}" type="slidenum">
              <a:rPr lang="en-US" smtClean="0"/>
              <a:pPr/>
              <a:t>13</a:t>
            </a:fld>
            <a:endParaRPr lang="en-US"/>
          </a:p>
        </p:txBody>
      </p:sp>
      <p:pic>
        <p:nvPicPr>
          <p:cNvPr id="3" name="Picture 2">
            <a:extLst>
              <a:ext uri="{FF2B5EF4-FFF2-40B4-BE49-F238E27FC236}">
                <a16:creationId xmlns:a16="http://schemas.microsoft.com/office/drawing/2014/main" id="{4BDA1DF7-C6CE-6EDD-31BB-091E96F77F8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95837" y="744289"/>
            <a:ext cx="7380926" cy="5369420"/>
          </a:xfrm>
          <a:prstGeom prst="rect">
            <a:avLst/>
          </a:prstGeom>
        </p:spPr>
      </p:pic>
    </p:spTree>
    <p:extLst>
      <p:ext uri="{BB962C8B-B14F-4D97-AF65-F5344CB8AC3E}">
        <p14:creationId xmlns:p14="http://schemas.microsoft.com/office/powerpoint/2010/main" val="176605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Time Error Correction</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882591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ERCOT Daily Time Error</a:t>
            </a:r>
          </a:p>
        </p:txBody>
      </p:sp>
      <p:sp>
        <p:nvSpPr>
          <p:cNvPr id="4" name="Slide Number Placeholder 3"/>
          <p:cNvSpPr>
            <a:spLocks noGrp="1"/>
          </p:cNvSpPr>
          <p:nvPr>
            <p:ph type="sldNum" sz="quarter" idx="4"/>
          </p:nvPr>
        </p:nvSpPr>
        <p:spPr/>
        <p:txBody>
          <a:bodyPr/>
          <a:lstStyle/>
          <a:p>
            <a:fld id="{1D93BD3E-1E9A-4970-A6F7-E7AC52762E0C}" type="slidenum">
              <a:rPr lang="en-US" smtClean="0"/>
              <a:pPr/>
              <a:t>15</a:t>
            </a:fld>
            <a:endParaRPr lang="en-US"/>
          </a:p>
        </p:txBody>
      </p:sp>
      <p:pic>
        <p:nvPicPr>
          <p:cNvPr id="3" name="Picture 2">
            <a:extLst>
              <a:ext uri="{FF2B5EF4-FFF2-40B4-BE49-F238E27FC236}">
                <a16:creationId xmlns:a16="http://schemas.microsoft.com/office/drawing/2014/main" id="{EE0B1E9F-1F19-B29F-E8E7-2EF92CE13D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38011" y="718583"/>
            <a:ext cx="7467976" cy="5420834"/>
          </a:xfrm>
          <a:prstGeom prst="rect">
            <a:avLst/>
          </a:prstGeom>
        </p:spPr>
      </p:pic>
    </p:spTree>
    <p:extLst>
      <p:ext uri="{BB962C8B-B14F-4D97-AF65-F5344CB8AC3E}">
        <p14:creationId xmlns:p14="http://schemas.microsoft.com/office/powerpoint/2010/main" val="756648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Time Error Corrections Log Summary</a:t>
            </a:r>
          </a:p>
        </p:txBody>
      </p:sp>
      <p:sp>
        <p:nvSpPr>
          <p:cNvPr id="4" name="Slide Number Placeholder 3"/>
          <p:cNvSpPr>
            <a:spLocks noGrp="1"/>
          </p:cNvSpPr>
          <p:nvPr>
            <p:ph type="sldNum" sz="quarter" idx="4"/>
          </p:nvPr>
        </p:nvSpPr>
        <p:spPr/>
        <p:txBody>
          <a:bodyPr/>
          <a:lstStyle/>
          <a:p>
            <a:fld id="{1D93BD3E-1E9A-4970-A6F7-E7AC52762E0C}" type="slidenum">
              <a:rPr lang="en-US" smtClean="0"/>
              <a:pPr/>
              <a:t>16</a:t>
            </a:fld>
            <a:endParaRPr lang="en-US"/>
          </a:p>
        </p:txBody>
      </p:sp>
      <p:sp>
        <p:nvSpPr>
          <p:cNvPr id="3" name="Content Placeholder 2"/>
          <p:cNvSpPr>
            <a:spLocks noGrp="1"/>
          </p:cNvSpPr>
          <p:nvPr>
            <p:ph idx="1"/>
          </p:nvPr>
        </p:nvSpPr>
        <p:spPr/>
        <p:txBody>
          <a:bodyPr/>
          <a:lstStyle/>
          <a:p>
            <a:r>
              <a:rPr lang="en-US" sz="2400" dirty="0"/>
              <a:t>There have been no time error corrections since December 2016</a:t>
            </a:r>
          </a:p>
        </p:txBody>
      </p:sp>
    </p:spTree>
    <p:extLst>
      <p:ext uri="{BB962C8B-B14F-4D97-AF65-F5344CB8AC3E}">
        <p14:creationId xmlns:p14="http://schemas.microsoft.com/office/powerpoint/2010/main" val="1955393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BAL-003 Performance</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292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184807"/>
            <a:ext cx="7886700" cy="1505883"/>
          </a:xfrm>
        </p:spPr>
        <p:txBody>
          <a:bodyPr vert="horz" lIns="91440" tIns="45720" rIns="91440" bIns="45720" rtlCol="0" anchor="ctr">
            <a:normAutofit/>
          </a:bodyPr>
          <a:lstStyle/>
          <a:p>
            <a:pPr>
              <a:lnSpc>
                <a:spcPct val="90000"/>
              </a:lnSpc>
            </a:pPr>
            <a:r>
              <a:rPr lang="en-US" sz="4500" dirty="0">
                <a:solidFill>
                  <a:schemeClr val="tx1"/>
                </a:solidFill>
              </a:rPr>
              <a:t>Op. Year 2022 BAL-003 Selected Events – Update</a:t>
            </a:r>
          </a:p>
        </p:txBody>
      </p:sp>
      <p:sp>
        <p:nvSpPr>
          <p:cNvPr id="4" name="Slide Number Placeholder 3"/>
          <p:cNvSpPr>
            <a:spLocks noGrp="1"/>
          </p:cNvSpPr>
          <p:nvPr>
            <p:ph type="sldNum" sz="quarter" idx="4"/>
          </p:nvPr>
        </p:nvSpPr>
        <p:spPr>
          <a:xfrm>
            <a:off x="6457950" y="6356352"/>
            <a:ext cx="2057400" cy="365125"/>
          </a:xfrm>
        </p:spPr>
        <p:txBody>
          <a:bodyPr vert="horz" lIns="91440" tIns="45720" rIns="91440" bIns="45720" rtlCol="0" anchor="ctr">
            <a:normAutofit/>
          </a:bodyPr>
          <a:lstStyle/>
          <a:p>
            <a:pPr algn="r">
              <a:spcAft>
                <a:spcPts val="600"/>
              </a:spcAft>
            </a:pPr>
            <a:fld id="{1D93BD3E-1E9A-4970-A6F7-E7AC52762E0C}" type="slidenum">
              <a:rPr lang="en-US" smtClean="0"/>
              <a:pPr algn="r">
                <a:spcAft>
                  <a:spcPts val="600"/>
                </a:spcAft>
              </a:pPr>
              <a:t>18</a:t>
            </a:fld>
            <a:endParaRPr lang="en-US"/>
          </a:p>
        </p:txBody>
      </p:sp>
      <p:pic>
        <p:nvPicPr>
          <p:cNvPr id="6" name="Picture 5">
            <a:extLst>
              <a:ext uri="{FF2B5EF4-FFF2-40B4-BE49-F238E27FC236}">
                <a16:creationId xmlns:a16="http://schemas.microsoft.com/office/drawing/2014/main" id="{2B8CCE84-9009-D9C8-C4F1-8B293CD45A56}"/>
              </a:ext>
            </a:extLst>
          </p:cNvPr>
          <p:cNvPicPr>
            <a:picLocks noChangeAspect="1"/>
          </p:cNvPicPr>
          <p:nvPr/>
        </p:nvPicPr>
        <p:blipFill>
          <a:blip r:embed="rId3"/>
          <a:stretch>
            <a:fillRect/>
          </a:stretch>
        </p:blipFill>
        <p:spPr>
          <a:xfrm>
            <a:off x="228600" y="1828801"/>
            <a:ext cx="8796337" cy="4527552"/>
          </a:xfrm>
          <a:prstGeom prst="rect">
            <a:avLst/>
          </a:prstGeom>
        </p:spPr>
      </p:pic>
    </p:spTree>
    <p:extLst>
      <p:ext uri="{BB962C8B-B14F-4D97-AF65-F5344CB8AC3E}">
        <p14:creationId xmlns:p14="http://schemas.microsoft.com/office/powerpoint/2010/main" val="3291867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 Year 2022 BAL-003 FRM Performance - Update</a:t>
            </a:r>
          </a:p>
        </p:txBody>
      </p:sp>
      <p:sp>
        <p:nvSpPr>
          <p:cNvPr id="4" name="Slide Number Placeholder 3"/>
          <p:cNvSpPr>
            <a:spLocks noGrp="1"/>
          </p:cNvSpPr>
          <p:nvPr>
            <p:ph type="sldNum" sz="quarter" idx="4"/>
          </p:nvPr>
        </p:nvSpPr>
        <p:spPr/>
        <p:txBody>
          <a:bodyPr/>
          <a:lstStyle/>
          <a:p>
            <a:fld id="{1D93BD3E-1E9A-4970-A6F7-E7AC52762E0C}" type="slidenum">
              <a:rPr lang="en-US" smtClean="0"/>
              <a:pPr/>
              <a:t>19</a:t>
            </a:fld>
            <a:endParaRPr lang="en-US"/>
          </a:p>
        </p:txBody>
      </p:sp>
      <p:pic>
        <p:nvPicPr>
          <p:cNvPr id="7" name="Picture 6">
            <a:extLst>
              <a:ext uri="{FF2B5EF4-FFF2-40B4-BE49-F238E27FC236}">
                <a16:creationId xmlns:a16="http://schemas.microsoft.com/office/drawing/2014/main" id="{42CA6EBA-7A17-CC69-1161-D63E175C8C75}"/>
              </a:ext>
            </a:extLst>
          </p:cNvPr>
          <p:cNvPicPr>
            <a:picLocks noChangeAspect="1"/>
          </p:cNvPicPr>
          <p:nvPr/>
        </p:nvPicPr>
        <p:blipFill>
          <a:blip r:embed="rId3"/>
          <a:stretch>
            <a:fillRect/>
          </a:stretch>
        </p:blipFill>
        <p:spPr>
          <a:xfrm>
            <a:off x="228600" y="2804486"/>
            <a:ext cx="8686800" cy="1249028"/>
          </a:xfrm>
          <a:prstGeom prst="rect">
            <a:avLst/>
          </a:prstGeom>
        </p:spPr>
      </p:pic>
    </p:spTree>
    <p:extLst>
      <p:ext uri="{BB962C8B-B14F-4D97-AF65-F5344CB8AC3E}">
        <p14:creationId xmlns:p14="http://schemas.microsoft.com/office/powerpoint/2010/main" val="1181083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ERCOT Energy Statistics</a:t>
            </a:r>
          </a:p>
        </p:txBody>
      </p:sp>
    </p:spTree>
    <p:extLst>
      <p:ext uri="{BB962C8B-B14F-4D97-AF65-F5344CB8AC3E}">
        <p14:creationId xmlns:p14="http://schemas.microsoft.com/office/powerpoint/2010/main" val="12752102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Energy</a:t>
            </a:r>
          </a:p>
        </p:txBody>
      </p:sp>
      <p:sp>
        <p:nvSpPr>
          <p:cNvPr id="4" name="Slide Number Placeholder 3"/>
          <p:cNvSpPr>
            <a:spLocks noGrp="1"/>
          </p:cNvSpPr>
          <p:nvPr>
            <p:ph type="sldNum" sz="quarter" idx="4"/>
          </p:nvPr>
        </p:nvSpPr>
        <p:spPr/>
        <p:txBody>
          <a:bodyPr/>
          <a:lstStyle/>
          <a:p>
            <a:fld id="{1D93BD3E-1E9A-4970-A6F7-E7AC52762E0C}" type="slidenum">
              <a:rPr lang="en-US" smtClean="0"/>
              <a:pPr/>
              <a:t>21</a:t>
            </a:fld>
            <a:endParaRPr lang="en-US"/>
          </a:p>
        </p:txBody>
      </p:sp>
      <p:pic>
        <p:nvPicPr>
          <p:cNvPr id="3" name="Picture 2">
            <a:extLst>
              <a:ext uri="{FF2B5EF4-FFF2-40B4-BE49-F238E27FC236}">
                <a16:creationId xmlns:a16="http://schemas.microsoft.com/office/drawing/2014/main" id="{8C0AAF5E-EEF5-59FE-3845-48FEDDC5C64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31717" y="762001"/>
            <a:ext cx="7445154" cy="5410199"/>
          </a:xfrm>
          <a:prstGeom prst="rect">
            <a:avLst/>
          </a:prstGeom>
        </p:spPr>
      </p:pic>
    </p:spTree>
    <p:extLst>
      <p:ext uri="{BB962C8B-B14F-4D97-AF65-F5344CB8AC3E}">
        <p14:creationId xmlns:p14="http://schemas.microsoft.com/office/powerpoint/2010/main" val="2630229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Energy from Wind Generation</a:t>
            </a:r>
          </a:p>
        </p:txBody>
      </p:sp>
      <p:sp>
        <p:nvSpPr>
          <p:cNvPr id="4" name="Slide Number Placeholder 3"/>
          <p:cNvSpPr>
            <a:spLocks noGrp="1"/>
          </p:cNvSpPr>
          <p:nvPr>
            <p:ph type="sldNum" sz="quarter" idx="4"/>
          </p:nvPr>
        </p:nvSpPr>
        <p:spPr/>
        <p:txBody>
          <a:bodyPr/>
          <a:lstStyle/>
          <a:p>
            <a:fld id="{1D93BD3E-1E9A-4970-A6F7-E7AC52762E0C}" type="slidenum">
              <a:rPr lang="en-US" smtClean="0"/>
              <a:pPr/>
              <a:t>22</a:t>
            </a:fld>
            <a:endParaRPr lang="en-US"/>
          </a:p>
        </p:txBody>
      </p:sp>
      <p:pic>
        <p:nvPicPr>
          <p:cNvPr id="3" name="Picture 2">
            <a:extLst>
              <a:ext uri="{FF2B5EF4-FFF2-40B4-BE49-F238E27FC236}">
                <a16:creationId xmlns:a16="http://schemas.microsoft.com/office/drawing/2014/main" id="{B5C3CA23-BCBF-8D3F-9282-2B98A5F415A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33884" y="785276"/>
            <a:ext cx="7276231" cy="5287448"/>
          </a:xfrm>
          <a:prstGeom prst="rect">
            <a:avLst/>
          </a:prstGeom>
        </p:spPr>
      </p:pic>
    </p:spTree>
    <p:extLst>
      <p:ext uri="{BB962C8B-B14F-4D97-AF65-F5344CB8AC3E}">
        <p14:creationId xmlns:p14="http://schemas.microsoft.com/office/powerpoint/2010/main" val="4005694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Energy from Wind Generation</a:t>
            </a:r>
          </a:p>
        </p:txBody>
      </p:sp>
      <p:sp>
        <p:nvSpPr>
          <p:cNvPr id="4" name="Slide Number Placeholder 3"/>
          <p:cNvSpPr>
            <a:spLocks noGrp="1"/>
          </p:cNvSpPr>
          <p:nvPr>
            <p:ph type="sldNum" sz="quarter" idx="4"/>
          </p:nvPr>
        </p:nvSpPr>
        <p:spPr/>
        <p:txBody>
          <a:bodyPr/>
          <a:lstStyle/>
          <a:p>
            <a:fld id="{1D93BD3E-1E9A-4970-A6F7-E7AC52762E0C}" type="slidenum">
              <a:rPr lang="en-US" smtClean="0"/>
              <a:pPr/>
              <a:t>23</a:t>
            </a:fld>
            <a:endParaRPr lang="en-US"/>
          </a:p>
        </p:txBody>
      </p:sp>
      <p:pic>
        <p:nvPicPr>
          <p:cNvPr id="3" name="Picture 2">
            <a:extLst>
              <a:ext uri="{FF2B5EF4-FFF2-40B4-BE49-F238E27FC236}">
                <a16:creationId xmlns:a16="http://schemas.microsoft.com/office/drawing/2014/main" id="{AEBAB35C-8163-961C-0A27-E00A6C927D9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53837" y="772088"/>
            <a:ext cx="7312526" cy="5313823"/>
          </a:xfrm>
          <a:prstGeom prst="rect">
            <a:avLst/>
          </a:prstGeom>
        </p:spPr>
      </p:pic>
    </p:spTree>
    <p:extLst>
      <p:ext uri="{BB962C8B-B14F-4D97-AF65-F5344CB8AC3E}">
        <p14:creationId xmlns:p14="http://schemas.microsoft.com/office/powerpoint/2010/main" val="29287000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Total Energy From Solar Generation</a:t>
            </a:r>
          </a:p>
        </p:txBody>
      </p:sp>
      <p:sp>
        <p:nvSpPr>
          <p:cNvPr id="4" name="Slide Number Placeholder 3"/>
          <p:cNvSpPr>
            <a:spLocks noGrp="1"/>
          </p:cNvSpPr>
          <p:nvPr>
            <p:ph type="sldNum" sz="quarter" idx="4"/>
          </p:nvPr>
        </p:nvSpPr>
        <p:spPr/>
        <p:txBody>
          <a:bodyPr/>
          <a:lstStyle/>
          <a:p>
            <a:fld id="{1D93BD3E-1E9A-4970-A6F7-E7AC52762E0C}" type="slidenum">
              <a:rPr lang="en-US" smtClean="0"/>
              <a:pPr/>
              <a:t>24</a:t>
            </a:fld>
            <a:endParaRPr lang="en-US"/>
          </a:p>
        </p:txBody>
      </p:sp>
      <p:pic>
        <p:nvPicPr>
          <p:cNvPr id="3" name="Picture 2">
            <a:extLst>
              <a:ext uri="{FF2B5EF4-FFF2-40B4-BE49-F238E27FC236}">
                <a16:creationId xmlns:a16="http://schemas.microsoft.com/office/drawing/2014/main" id="{56BBAA93-5F97-28CA-DDB1-8C585245CE3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33884" y="785276"/>
            <a:ext cx="7276231" cy="5287448"/>
          </a:xfrm>
          <a:prstGeom prst="rect">
            <a:avLst/>
          </a:prstGeom>
        </p:spPr>
      </p:pic>
    </p:spTree>
    <p:extLst>
      <p:ext uri="{BB962C8B-B14F-4D97-AF65-F5344CB8AC3E}">
        <p14:creationId xmlns:p14="http://schemas.microsoft.com/office/powerpoint/2010/main" val="16807231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Energy from Solar Generation</a:t>
            </a:r>
          </a:p>
        </p:txBody>
      </p:sp>
      <p:sp>
        <p:nvSpPr>
          <p:cNvPr id="4" name="Slide Number Placeholder 3"/>
          <p:cNvSpPr>
            <a:spLocks noGrp="1"/>
          </p:cNvSpPr>
          <p:nvPr>
            <p:ph type="sldNum" sz="quarter" idx="4"/>
          </p:nvPr>
        </p:nvSpPr>
        <p:spPr/>
        <p:txBody>
          <a:bodyPr/>
          <a:lstStyle/>
          <a:p>
            <a:fld id="{1D93BD3E-1E9A-4970-A6F7-E7AC52762E0C}" type="slidenum">
              <a:rPr lang="en-US" smtClean="0"/>
              <a:pPr/>
              <a:t>25</a:t>
            </a:fld>
            <a:endParaRPr lang="en-US"/>
          </a:p>
        </p:txBody>
      </p:sp>
      <p:pic>
        <p:nvPicPr>
          <p:cNvPr id="3" name="Picture 2">
            <a:extLst>
              <a:ext uri="{FF2B5EF4-FFF2-40B4-BE49-F238E27FC236}">
                <a16:creationId xmlns:a16="http://schemas.microsoft.com/office/drawing/2014/main" id="{B27C4229-58F3-E80A-DEE6-B79F233ED9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902621" y="749336"/>
            <a:ext cx="7338758" cy="5332885"/>
          </a:xfrm>
          <a:prstGeom prst="rect">
            <a:avLst/>
          </a:prstGeom>
        </p:spPr>
      </p:pic>
    </p:spTree>
    <p:extLst>
      <p:ext uri="{BB962C8B-B14F-4D97-AF65-F5344CB8AC3E}">
        <p14:creationId xmlns:p14="http://schemas.microsoft.com/office/powerpoint/2010/main" val="2927513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ERCOT System Inertia</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039449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Minimum System Inertia</a:t>
            </a:r>
          </a:p>
        </p:txBody>
      </p:sp>
      <p:sp>
        <p:nvSpPr>
          <p:cNvPr id="4" name="Slide Number Placeholder 3"/>
          <p:cNvSpPr>
            <a:spLocks noGrp="1"/>
          </p:cNvSpPr>
          <p:nvPr>
            <p:ph type="sldNum" sz="quarter" idx="4"/>
          </p:nvPr>
        </p:nvSpPr>
        <p:spPr/>
        <p:txBody>
          <a:bodyPr/>
          <a:lstStyle/>
          <a:p>
            <a:fld id="{1D93BD3E-1E9A-4970-A6F7-E7AC52762E0C}" type="slidenum">
              <a:rPr lang="en-US" smtClean="0"/>
              <a:pPr/>
              <a:t>27</a:t>
            </a:fld>
            <a:endParaRPr lang="en-US"/>
          </a:p>
        </p:txBody>
      </p:sp>
      <p:pic>
        <p:nvPicPr>
          <p:cNvPr id="5" name="Picture 4">
            <a:extLst>
              <a:ext uri="{FF2B5EF4-FFF2-40B4-BE49-F238E27FC236}">
                <a16:creationId xmlns:a16="http://schemas.microsoft.com/office/drawing/2014/main" id="{A4762955-1A50-8A3D-08F0-70866ADB96F4}"/>
              </a:ext>
            </a:extLst>
          </p:cNvPr>
          <p:cNvPicPr>
            <a:picLocks noChangeAspect="1"/>
          </p:cNvPicPr>
          <p:nvPr/>
        </p:nvPicPr>
        <p:blipFill>
          <a:blip r:embed="rId3"/>
          <a:stretch>
            <a:fillRect/>
          </a:stretch>
        </p:blipFill>
        <p:spPr>
          <a:xfrm>
            <a:off x="685800" y="762000"/>
            <a:ext cx="7485911" cy="5440954"/>
          </a:xfrm>
          <a:prstGeom prst="rect">
            <a:avLst/>
          </a:prstGeom>
        </p:spPr>
      </p:pic>
    </p:spTree>
    <p:extLst>
      <p:ext uri="{BB962C8B-B14F-4D97-AF65-F5344CB8AC3E}">
        <p14:creationId xmlns:p14="http://schemas.microsoft.com/office/powerpoint/2010/main" val="26143648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000" dirty="0"/>
              <a:t>ERCOT Inertia 2013-2023</a:t>
            </a:r>
          </a:p>
        </p:txBody>
      </p:sp>
      <p:sp>
        <p:nvSpPr>
          <p:cNvPr id="4" name="Slide Number Placeholder 3"/>
          <p:cNvSpPr>
            <a:spLocks noGrp="1"/>
          </p:cNvSpPr>
          <p:nvPr>
            <p:ph type="sldNum" sz="quarter" idx="4"/>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1D93BD3E-1E9A-4970-A6F7-E7AC52762E0C}" type="slidenum">
              <a:rPr kumimoji="0" lang="en-US" sz="1200" b="0" i="0" u="none" strike="noStrike" kern="1200" cap="none" spc="0" normalizeH="0" baseline="0" noProof="0" smtClean="0">
                <a:ln>
                  <a:noFill/>
                </a:ln>
                <a:solidFill>
                  <a:prstClr val="black">
                    <a:tint val="75000"/>
                  </a:prstClr>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tint val="75000"/>
                </a:prstClr>
              </a:solidFill>
              <a:effectLst/>
              <a:uLnTx/>
              <a:uFillTx/>
              <a:latin typeface="Arial" panose="020B0604020202020204"/>
              <a:ea typeface="+mn-ea"/>
              <a:cs typeface="+mn-cs"/>
            </a:endParaRPr>
          </a:p>
        </p:txBody>
      </p:sp>
      <p:pic>
        <p:nvPicPr>
          <p:cNvPr id="5" name="Picture 4">
            <a:extLst>
              <a:ext uri="{FF2B5EF4-FFF2-40B4-BE49-F238E27FC236}">
                <a16:creationId xmlns:a16="http://schemas.microsoft.com/office/drawing/2014/main" id="{E539027A-5E32-6332-E11A-F7A012C9090A}"/>
              </a:ext>
            </a:extLst>
          </p:cNvPr>
          <p:cNvPicPr>
            <a:picLocks noChangeAspect="1"/>
          </p:cNvPicPr>
          <p:nvPr/>
        </p:nvPicPr>
        <p:blipFill>
          <a:blip r:embed="rId3"/>
          <a:stretch>
            <a:fillRect/>
          </a:stretch>
        </p:blipFill>
        <p:spPr>
          <a:xfrm>
            <a:off x="176403" y="4343399"/>
            <a:ext cx="8791194" cy="1905001"/>
          </a:xfrm>
          <a:prstGeom prst="rect">
            <a:avLst/>
          </a:prstGeom>
        </p:spPr>
      </p:pic>
      <p:pic>
        <p:nvPicPr>
          <p:cNvPr id="7" name="Picture 6">
            <a:extLst>
              <a:ext uri="{FF2B5EF4-FFF2-40B4-BE49-F238E27FC236}">
                <a16:creationId xmlns:a16="http://schemas.microsoft.com/office/drawing/2014/main" id="{0760D234-AEA6-1440-B546-128DD2FEE674}"/>
              </a:ext>
            </a:extLst>
          </p:cNvPr>
          <p:cNvPicPr>
            <a:picLocks noChangeAspect="1"/>
          </p:cNvPicPr>
          <p:nvPr/>
        </p:nvPicPr>
        <p:blipFill>
          <a:blip r:embed="rId4"/>
          <a:stretch>
            <a:fillRect/>
          </a:stretch>
        </p:blipFill>
        <p:spPr>
          <a:xfrm>
            <a:off x="304800" y="655141"/>
            <a:ext cx="8324471" cy="3718920"/>
          </a:xfrm>
          <a:prstGeom prst="rect">
            <a:avLst/>
          </a:prstGeom>
        </p:spPr>
      </p:pic>
    </p:spTree>
    <p:extLst>
      <p:ext uri="{BB962C8B-B14F-4D97-AF65-F5344CB8AC3E}">
        <p14:creationId xmlns:p14="http://schemas.microsoft.com/office/powerpoint/2010/main" val="27182087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chor="ctr"/>
          <a:lstStyle/>
          <a:p>
            <a:r>
              <a:rPr lang="en-US" dirty="0"/>
              <a:t>Questions?</a:t>
            </a:r>
          </a:p>
        </p:txBody>
      </p:sp>
      <p:sp>
        <p:nvSpPr>
          <p:cNvPr id="3" name="Subtitle 2"/>
          <p:cNvSpPr>
            <a:spLocks noGrp="1"/>
          </p:cNvSpPr>
          <p:nvPr>
            <p:ph type="subTitle" idx="1"/>
          </p:nvPr>
        </p:nvSpPr>
        <p:spPr/>
        <p:txBody>
          <a:bodyPr anchor="ctr"/>
          <a:lstStyle/>
          <a:p>
            <a:r>
              <a:rPr lang="en-US" dirty="0"/>
              <a:t>Thank you!</a:t>
            </a:r>
          </a:p>
        </p:txBody>
      </p:sp>
    </p:spTree>
    <p:extLst>
      <p:ext uri="{BB962C8B-B14F-4D97-AF65-F5344CB8AC3E}">
        <p14:creationId xmlns:p14="http://schemas.microsoft.com/office/powerpoint/2010/main" val="2777669657"/>
      </p:ext>
    </p:extLst>
  </p:cSld>
  <p:clrMapOvr>
    <a:masterClrMapping/>
  </p:clrMapOvr>
</p:sld>
</file>

<file path=ppt/theme/theme1.xml><?xml version="1.0" encoding="utf-8"?>
<a:theme xmlns:a="http://schemas.openxmlformats.org/drawingml/2006/main" name="1_Custom Design">
  <a:themeElements>
    <a:clrScheme name="ERCOT Identity">
      <a:dk1>
        <a:sysClr val="windowText" lastClr="000000"/>
      </a:dk1>
      <a:lt1>
        <a:srgbClr val="FFFFFF"/>
      </a:lt1>
      <a:dk2>
        <a:srgbClr val="5B6770"/>
      </a:dk2>
      <a:lt2>
        <a:srgbClr val="FFFFFF"/>
      </a:lt2>
      <a:accent1>
        <a:srgbClr val="00ACC8"/>
      </a:accent1>
      <a:accent2>
        <a:srgbClr val="5B6770"/>
      </a:accent2>
      <a:accent3>
        <a:srgbClr val="00CE7D"/>
      </a:accent3>
      <a:accent4>
        <a:srgbClr val="003764"/>
      </a:accent4>
      <a:accent5>
        <a:srgbClr val="6650B1"/>
      </a:accent5>
      <a:accent6>
        <a:srgbClr val="910258"/>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ERCOT Identity">
      <a:dk1>
        <a:sysClr val="windowText" lastClr="000000"/>
      </a:dk1>
      <a:lt1>
        <a:srgbClr val="FFFFFF"/>
      </a:lt1>
      <a:dk2>
        <a:srgbClr val="5B6770"/>
      </a:dk2>
      <a:lt2>
        <a:srgbClr val="FFFFFF"/>
      </a:lt2>
      <a:accent1>
        <a:srgbClr val="00ACC8"/>
      </a:accent1>
      <a:accent2>
        <a:srgbClr val="5B6770"/>
      </a:accent2>
      <a:accent3>
        <a:srgbClr val="00CE7D"/>
      </a:accent3>
      <a:accent4>
        <a:srgbClr val="003764"/>
      </a:accent4>
      <a:accent5>
        <a:srgbClr val="6650B1"/>
      </a:accent5>
      <a:accent6>
        <a:srgbClr val="910258"/>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ERCOT Identity">
      <a:dk1>
        <a:sysClr val="windowText" lastClr="000000"/>
      </a:dk1>
      <a:lt1>
        <a:srgbClr val="FFFFFF"/>
      </a:lt1>
      <a:dk2>
        <a:srgbClr val="5B6770"/>
      </a:dk2>
      <a:lt2>
        <a:srgbClr val="FFFFFF"/>
      </a:lt2>
      <a:accent1>
        <a:srgbClr val="00ACC8"/>
      </a:accent1>
      <a:accent2>
        <a:srgbClr val="5B6770"/>
      </a:accent2>
      <a:accent3>
        <a:srgbClr val="00CE7D"/>
      </a:accent3>
      <a:accent4>
        <a:srgbClr val="003764"/>
      </a:accent4>
      <a:accent5>
        <a:srgbClr val="6650B1"/>
      </a:accent5>
      <a:accent6>
        <a:srgbClr val="910258"/>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DB63875B034C8B32518C6496ADD1" ma:contentTypeVersion="0" ma:contentTypeDescription="Create a new document." ma:contentTypeScope="" ma:versionID="2e49056469cb591c67c33c10da96a071">
  <xsd:schema xmlns:xsd="http://www.w3.org/2001/XMLSchema" xmlns:xs="http://www.w3.org/2001/XMLSchema" xmlns:p="http://schemas.microsoft.com/office/2006/metadata/properties" xmlns:ns2="c34af464-7aa1-4edd-9be4-83dffc1cb926" targetNamespace="http://schemas.microsoft.com/office/2006/metadata/properties" ma:root="true" ma:fieldsID="3a653c66fd0ce9b40621f227f901e684" ns2:_="">
    <xsd:import namespace="c34af464-7aa1-4edd-9be4-83dffc1cb926"/>
    <xsd:element name="properties">
      <xsd:complexType>
        <xsd:sequence>
          <xsd:element name="documentManagement">
            <xsd:complexType>
              <xsd:all>
                <xsd:element ref="ns2:Information_x0020_Classification"/>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4af464-7aa1-4edd-9be4-83dffc1cb926" elementFormDefault="qualified">
    <xsd:import namespace="http://schemas.microsoft.com/office/2006/documentManagement/types"/>
    <xsd:import namespace="http://schemas.microsoft.com/office/infopath/2007/PartnerControls"/>
    <xsd:element name="Information_x0020_Classification" ma:index="8" ma:displayName="Information Classification" ma:default="ERCOT Limited" ma:description="ERCOT Information Classification" ma:format="Dropdown" ma:internalName="Information_x0020_Classification">
      <xsd:simpleType>
        <xsd:restriction base="dms:Choice">
          <xsd:enumeration value="Public"/>
          <xsd:enumeration value="ERCOT Limited"/>
          <xsd:enumeration value="ERCOT Confidential"/>
          <xsd:enumeration value="ERCOT Restricted"/>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Information_x0020_Classification xmlns="c34af464-7aa1-4edd-9be4-83dffc1cb926">ERCOT Limited</Information_x0020_Classification>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86AC9E6-93EC-408A-81EA-765D121FF0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4af464-7aa1-4edd-9be4-83dffc1cb9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48F63C-08AC-4CDD-B36F-0851B11853CB}">
  <ds:schemaRefs>
    <ds:schemaRef ds:uri="http://purl.org/dc/terms/"/>
    <ds:schemaRef ds:uri="http://schemas.openxmlformats.org/package/2006/metadata/core-properties"/>
    <ds:schemaRef ds:uri="http://schemas.microsoft.com/office/2006/documentManagement/types"/>
    <ds:schemaRef ds:uri="c34af464-7aa1-4edd-9be4-83dffc1cb926"/>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20884B7F-5407-4A7E-885F-D19D0E5ED72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95280</TotalTime>
  <Words>951</Words>
  <Application>Microsoft Office PowerPoint</Application>
  <PresentationFormat>On-screen Show (4:3)</PresentationFormat>
  <Paragraphs>170</Paragraphs>
  <Slides>29</Slides>
  <Notes>23</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29</vt:i4>
      </vt:variant>
    </vt:vector>
  </HeadingPairs>
  <TitlesOfParts>
    <vt:vector size="36" baseType="lpstr">
      <vt:lpstr>Arial</vt:lpstr>
      <vt:lpstr>Calibri</vt:lpstr>
      <vt:lpstr>Source Sans Pro</vt:lpstr>
      <vt:lpstr>Times New Roman</vt:lpstr>
      <vt:lpstr>1_Custom Design</vt:lpstr>
      <vt:lpstr>Office Theme</vt:lpstr>
      <vt:lpstr>Custom Design</vt:lpstr>
      <vt:lpstr>PowerPoint Presentation</vt:lpstr>
      <vt:lpstr>Summary of September 2023</vt:lpstr>
      <vt:lpstr>Frequency Control</vt:lpstr>
      <vt:lpstr>Hourly CPS1 by Day</vt:lpstr>
      <vt:lpstr>BAAL Exceedances &amp; Violations</vt:lpstr>
      <vt:lpstr>15-Minute Average CPS1%</vt:lpstr>
      <vt:lpstr>12-Month Rolling Average CPS1</vt:lpstr>
      <vt:lpstr>Daily RMS1 of ERCOT Frequency by Year</vt:lpstr>
      <vt:lpstr>Daily RMS1 of ERCOT Frequency by Month</vt:lpstr>
      <vt:lpstr>Daily RMS1 of ERCOT Frequency by Month</vt:lpstr>
      <vt:lpstr>Frequency Profile Comparison</vt:lpstr>
      <vt:lpstr>Frequency Profile Comparison</vt:lpstr>
      <vt:lpstr>Frequency Profile Comparison</vt:lpstr>
      <vt:lpstr>Time Error Correction</vt:lpstr>
      <vt:lpstr>ERCOT Daily Time Error</vt:lpstr>
      <vt:lpstr>Time Error Corrections Log Summary</vt:lpstr>
      <vt:lpstr>BAL-003 Performance</vt:lpstr>
      <vt:lpstr>Op. Year 2022 BAL-003 Selected Events – Update</vt:lpstr>
      <vt:lpstr>Op. Year 2022 BAL-003 FRM Performance - Update</vt:lpstr>
      <vt:lpstr>ERCOT Energy Statistics</vt:lpstr>
      <vt:lpstr>Total Energy</vt:lpstr>
      <vt:lpstr>Total Energy from Wind Generation</vt:lpstr>
      <vt:lpstr>% Energy from Wind Generation</vt:lpstr>
      <vt:lpstr>Total Energy From Solar Generation</vt:lpstr>
      <vt:lpstr>% Energy from Solar Generation</vt:lpstr>
      <vt:lpstr>ERCOT System Inertia</vt:lpstr>
      <vt:lpstr>Daily Minimum System Inertia</vt:lpstr>
      <vt:lpstr>ERCOT Inertia 2013-2023</vt:lpstr>
      <vt:lpstr>Questions?</vt:lpstr>
    </vt:vector>
  </TitlesOfParts>
  <Company>The Electric Reliability Council of Texas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Pysh, Danya</dc:creator>
  <cp:lastModifiedBy>Lara, Marissa</cp:lastModifiedBy>
  <cp:revision>1482</cp:revision>
  <cp:lastPrinted>2016-01-21T20:53:15Z</cp:lastPrinted>
  <dcterms:created xsi:type="dcterms:W3CDTF">2016-01-21T15:20:31Z</dcterms:created>
  <dcterms:modified xsi:type="dcterms:W3CDTF">2023-10-09T21:14:10Z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0x0101002E2BDB63875B034C8B32518C6496ADD1</vt:lpwstr>
  </property>
  <property fmtid="{D5CDD505-2E9C-101B-9397-08002B2CF9AE}" pid="3" name="MSIP_Label_7084cbda-52b8-46fb-a7b7-cb5bd465ed85_Enabled">
    <vt:lpwstr>true</vt:lpwstr>
  </property>
  <property fmtid="{D5CDD505-2E9C-101B-9397-08002B2CF9AE}" pid="4" name="MSIP_Label_7084cbda-52b8-46fb-a7b7-cb5bd465ed85_SetDate">
    <vt:lpwstr>2023-07-20T20:05:58Z</vt:lpwstr>
  </property>
  <property fmtid="{D5CDD505-2E9C-101B-9397-08002B2CF9AE}" pid="5" name="MSIP_Label_7084cbda-52b8-46fb-a7b7-cb5bd465ed85_Method">
    <vt:lpwstr>Standard</vt:lpwstr>
  </property>
  <property fmtid="{D5CDD505-2E9C-101B-9397-08002B2CF9AE}" pid="6" name="MSIP_Label_7084cbda-52b8-46fb-a7b7-cb5bd465ed85_Name">
    <vt:lpwstr>Internal</vt:lpwstr>
  </property>
  <property fmtid="{D5CDD505-2E9C-101B-9397-08002B2CF9AE}" pid="7" name="MSIP_Label_7084cbda-52b8-46fb-a7b7-cb5bd465ed85_SiteId">
    <vt:lpwstr>0afb747d-bff7-4596-a9fc-950ef9e0ec45</vt:lpwstr>
  </property>
  <property fmtid="{D5CDD505-2E9C-101B-9397-08002B2CF9AE}" pid="8" name="MSIP_Label_7084cbda-52b8-46fb-a7b7-cb5bd465ed85_ActionId">
    <vt:lpwstr>4bb8b6c0-eb8f-4d74-95a4-9b16df83a852</vt:lpwstr>
  </property>
  <property fmtid="{D5CDD505-2E9C-101B-9397-08002B2CF9AE}" pid="9" name="MSIP_Label_7084cbda-52b8-46fb-a7b7-cb5bd465ed85_ContentBits">
    <vt:lpwstr>0</vt:lpwstr>
  </property>
</Properties>
</file>