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4"/>
    <p:sldMasterId id="2147483648" r:id="rId5"/>
    <p:sldMasterId id="2147483651" r:id="rId6"/>
  </p:sldMasterIdLst>
  <p:notesMasterIdLst>
    <p:notesMasterId r:id="rId12"/>
  </p:notesMasterIdLst>
  <p:handoutMasterIdLst>
    <p:handoutMasterId r:id="rId13"/>
  </p:handoutMasterIdLst>
  <p:sldIdLst>
    <p:sldId id="260" r:id="rId7"/>
    <p:sldId id="303" r:id="rId8"/>
    <p:sldId id="306" r:id="rId9"/>
    <p:sldId id="300" r:id="rId10"/>
    <p:sldId id="264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inojosa, Jose Luis" initials="HJL" lastIdx="1" clrIdx="0">
    <p:extLst>
      <p:ext uri="{19B8F6BF-5375-455C-9EA6-DF929625EA0E}">
        <p15:presenceInfo xmlns:p15="http://schemas.microsoft.com/office/powerpoint/2012/main" userId="S-1-5-21-639947351-343809578-3807592339-3795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6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23" autoAdjust="0"/>
    <p:restoredTop sz="70153" autoAdjust="0"/>
  </p:normalViewPr>
  <p:slideViewPr>
    <p:cSldViewPr showGuides="1">
      <p:cViewPr varScale="1">
        <p:scale>
          <a:sx n="60" d="100"/>
          <a:sy n="60" d="100"/>
        </p:scale>
        <p:origin x="1776" y="43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0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0BF31-E9A8-4E88-81E7-44C5092290FC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2BDB1-E95E-402D-B2EB-CA9CC1A395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19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7EFB637-CCC9-4803-8851-F6915048CBB4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2AC51D-6DAA-4455-8EA7-D54B64909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93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079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unit tripped offline while carrying approximately 824 MW</a:t>
            </a:r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Starting Frequency: 59.984 Hz</a:t>
            </a:r>
          </a:p>
          <a:p>
            <a:r>
              <a:rPr lang="en-US" baseline="0" dirty="0"/>
              <a:t>Minimum Frequency: 59.902 Hz</a:t>
            </a:r>
          </a:p>
          <a:p>
            <a:r>
              <a:rPr lang="en-US" baseline="0" dirty="0"/>
              <a:t>A-C Time : 3 seconds</a:t>
            </a:r>
          </a:p>
          <a:p>
            <a:r>
              <a:rPr lang="en-US" baseline="0" dirty="0"/>
              <a:t>Recovery Time(back to deadband): 8 minutes 30 seconds</a:t>
            </a:r>
          </a:p>
          <a:p>
            <a:r>
              <a:rPr lang="en-US" baseline="0" dirty="0"/>
              <a:t>ECRS Released: 0 MW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Trip Reason: </a:t>
            </a:r>
            <a:r>
              <a:rPr lang="en-US" b="0" i="0" dirty="0">
                <a:solidFill>
                  <a:srgbClr val="5B6770"/>
                </a:solidFill>
                <a:effectLst/>
                <a:latin typeface="Trade Gothic Pro Light"/>
              </a:rPr>
              <a:t> Unknown.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Contextual Information: A total of 84 MW of regulation Up was deployed and manual offset of 400 MW was applied during the event.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Reason for no selection : Frequency is outside the low deadband before the event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29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unit tripped offline while carrying approximately 537 MW </a:t>
            </a:r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Starting Frequency: 59.999 Hz</a:t>
            </a:r>
          </a:p>
          <a:p>
            <a:r>
              <a:rPr lang="en-US" baseline="0" dirty="0"/>
              <a:t>Minimum Frequency: 59.925 Hz</a:t>
            </a:r>
          </a:p>
          <a:p>
            <a:r>
              <a:rPr lang="en-US" baseline="0" dirty="0"/>
              <a:t>A-C Time : 4 seconds</a:t>
            </a:r>
          </a:p>
          <a:p>
            <a:r>
              <a:rPr lang="en-US" baseline="0" dirty="0"/>
              <a:t>Recovery Time(back to deadband): 4 minutes 00 seconds</a:t>
            </a:r>
          </a:p>
          <a:p>
            <a:r>
              <a:rPr lang="en-US" baseline="0" dirty="0"/>
              <a:t>ECRS Released: 0 MW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Trip Reason: </a:t>
            </a:r>
            <a:r>
              <a:rPr lang="en-US" b="0" i="0" dirty="0">
                <a:solidFill>
                  <a:srgbClr val="5B6770"/>
                </a:solidFill>
                <a:effectLst/>
                <a:latin typeface="Trade Gothic Pro Light"/>
              </a:rPr>
              <a:t> Unknown.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Contextual Information: A total of 232 MW of regulation Up was deployed during the event.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Reason for no selection : Delta frequency is small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776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unit tripped offline while carrying approximately 684 MW </a:t>
            </a:r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Starting Frequency: 59.972 Hz</a:t>
            </a:r>
          </a:p>
          <a:p>
            <a:r>
              <a:rPr lang="en-US" baseline="0" dirty="0"/>
              <a:t>Minimum Frequency: 59.897 Hz</a:t>
            </a:r>
          </a:p>
          <a:p>
            <a:r>
              <a:rPr lang="en-US" baseline="0" dirty="0"/>
              <a:t>A-C Time : 4 seconds</a:t>
            </a:r>
          </a:p>
          <a:p>
            <a:r>
              <a:rPr lang="en-US" baseline="0" dirty="0"/>
              <a:t>Recovery Time(back to deadband): 4 minutes 13 seconds</a:t>
            </a:r>
          </a:p>
          <a:p>
            <a:r>
              <a:rPr lang="en-US" baseline="0" dirty="0"/>
              <a:t>ECRS Released: 232 MW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Trip Reason: </a:t>
            </a:r>
            <a:r>
              <a:rPr lang="en-US" b="0" i="0" dirty="0">
                <a:solidFill>
                  <a:srgbClr val="5B6770"/>
                </a:solidFill>
                <a:effectLst/>
                <a:latin typeface="Trade Gothic Pro Light"/>
              </a:rPr>
              <a:t> </a:t>
            </a:r>
            <a:r>
              <a:rPr lang="en-US" sz="1800" dirty="0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Unknown</a:t>
            </a:r>
            <a:endParaRPr lang="en-US" b="0" i="0" dirty="0">
              <a:solidFill>
                <a:srgbClr val="5B6770"/>
              </a:solidFill>
              <a:effectLst/>
              <a:latin typeface="Trade Gothic Pro Ligh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Contextual Information: A total of 520 MW of regulation Up was deployed, and manual offset of 200 MW was applied during the event.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No Selection Reason : Starting frequency is outside the low deadband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749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058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 text goes here.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5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5181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r>
              <a:rPr lang="en-US"/>
              <a:t>Footer text goes here.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084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828800" y="685800"/>
            <a:ext cx="6324600" cy="5486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169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231350" y="0"/>
            <a:ext cx="5912650" cy="6858000"/>
          </a:xfrm>
          <a:prstGeom prst="rect">
            <a:avLst/>
          </a:prstGeom>
          <a:solidFill>
            <a:srgbClr val="D7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64" y="2876277"/>
            <a:ext cx="2857586" cy="11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9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553200"/>
            <a:ext cx="4038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Footer text goes here.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6200" y="6477000"/>
            <a:ext cx="59436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194560" y="6477000"/>
            <a:ext cx="6858000" cy="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48400"/>
            <a:ext cx="1181868" cy="4572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675" y="6553200"/>
            <a:ext cx="70732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00" b="1" baseline="0" dirty="0">
                <a:solidFill>
                  <a:schemeClr val="tx2"/>
                </a:solidFill>
              </a:rPr>
              <a:t>PUBLIC</a:t>
            </a:r>
            <a:endParaRPr lang="en-US" sz="1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97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 flipH="1">
            <a:off x="914400" y="1"/>
            <a:ext cx="1" cy="495299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6" y="5257800"/>
            <a:ext cx="1181868" cy="4572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H="1">
            <a:off x="914400" y="6019800"/>
            <a:ext cx="1" cy="82296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309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12906" y="2413338"/>
            <a:ext cx="56460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5B6770"/>
                </a:solidFill>
              </a:rPr>
              <a:t>ERCOT Frequency Events</a:t>
            </a:r>
          </a:p>
          <a:p>
            <a:r>
              <a:rPr lang="en-US" b="1" dirty="0">
                <a:solidFill>
                  <a:srgbClr val="5B6770"/>
                </a:solidFill>
              </a:rPr>
              <a:t>September 2023</a:t>
            </a:r>
          </a:p>
          <a:p>
            <a:endParaRPr lang="en-US" dirty="0">
              <a:solidFill>
                <a:srgbClr val="5B6770"/>
              </a:solidFill>
            </a:endParaRPr>
          </a:p>
          <a:p>
            <a:r>
              <a:rPr lang="en-US" dirty="0">
                <a:solidFill>
                  <a:srgbClr val="5B6770"/>
                </a:solidFill>
              </a:rPr>
              <a:t>ERCOT</a:t>
            </a:r>
          </a:p>
          <a:p>
            <a:r>
              <a:rPr lang="en-US" dirty="0">
                <a:solidFill>
                  <a:srgbClr val="5B6770"/>
                </a:solidFill>
              </a:rPr>
              <a:t>Operations Planning</a:t>
            </a:r>
          </a:p>
          <a:p>
            <a:endParaRPr lang="en-US" dirty="0">
              <a:solidFill>
                <a:srgbClr val="5B6770"/>
              </a:solidFill>
            </a:endParaRPr>
          </a:p>
          <a:p>
            <a:r>
              <a:rPr lang="en-US" dirty="0">
                <a:solidFill>
                  <a:srgbClr val="5B6770"/>
                </a:solidFill>
              </a:rPr>
              <a:t>PDCWG |October 10</a:t>
            </a:r>
            <a:r>
              <a:rPr lang="en-US" baseline="30000" dirty="0">
                <a:solidFill>
                  <a:srgbClr val="5B6770"/>
                </a:solidFill>
              </a:rPr>
              <a:t>th</a:t>
            </a:r>
            <a:r>
              <a:rPr lang="en-US" dirty="0">
                <a:solidFill>
                  <a:srgbClr val="5B6770"/>
                </a:solidFill>
              </a:rPr>
              <a:t>, 2023</a:t>
            </a:r>
          </a:p>
        </p:txBody>
      </p:sp>
    </p:spTree>
    <p:extLst>
      <p:ext uri="{BB962C8B-B14F-4D97-AF65-F5344CB8AC3E}">
        <p14:creationId xmlns:p14="http://schemas.microsoft.com/office/powerpoint/2010/main" val="73060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9/8/2023 22:05:10(Non-FME)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C0DE943-1727-0CD4-FC3D-4B122ACEB8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295400"/>
            <a:ext cx="8458200" cy="441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421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52400"/>
            <a:ext cx="8458200" cy="518318"/>
          </a:xfrm>
        </p:spPr>
        <p:txBody>
          <a:bodyPr/>
          <a:lstStyle/>
          <a:p>
            <a:r>
              <a:rPr lang="en-US" dirty="0"/>
              <a:t>9/10/2023 5:52:38(Non-FME)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7A7FA9-A8C9-CC92-BE89-8456FD42B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1295400"/>
            <a:ext cx="84582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8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9/22/2023 10:09:16(Non-FME)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F661E2-CE24-78E8-B5D3-92B06E3A8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1355725"/>
            <a:ext cx="84582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751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dirty="0"/>
              <a:t>Questions?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777669657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formation_x0020_Classification xmlns="c34af464-7aa1-4edd-9be4-83dffc1cb926">ERCOT Limited</Information_x0020_Classificatio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DB63875B034C8B32518C6496ADD1" ma:contentTypeVersion="0" ma:contentTypeDescription="Create a new document." ma:contentTypeScope="" ma:versionID="2e49056469cb591c67c33c10da96a071">
  <xsd:schema xmlns:xsd="http://www.w3.org/2001/XMLSchema" xmlns:xs="http://www.w3.org/2001/XMLSchema" xmlns:p="http://schemas.microsoft.com/office/2006/metadata/properties" xmlns:ns2="c34af464-7aa1-4edd-9be4-83dffc1cb926" targetNamespace="http://schemas.microsoft.com/office/2006/metadata/properties" ma:root="true" ma:fieldsID="3a653c66fd0ce9b40621f227f901e684" ns2:_="">
    <xsd:import namespace="c34af464-7aa1-4edd-9be4-83dffc1cb926"/>
    <xsd:element name="properties">
      <xsd:complexType>
        <xsd:sequence>
          <xsd:element name="documentManagement">
            <xsd:complexType>
              <xsd:all>
                <xsd:element ref="ns2:Information_x0020_Classification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4af464-7aa1-4edd-9be4-83dffc1cb926" elementFormDefault="qualified">
    <xsd:import namespace="http://schemas.microsoft.com/office/2006/documentManagement/types"/>
    <xsd:import namespace="http://schemas.microsoft.com/office/infopath/2007/PartnerControls"/>
    <xsd:element name="Information_x0020_Classification" ma:index="8" ma:displayName="Information Classification" ma:default="ERCOT Limited" ma:description="ERCOT Information Classification" ma:format="Dropdown" ma:internalName="Information_x0020_Classification">
      <xsd:simpleType>
        <xsd:restriction base="dms:Choice">
          <xsd:enumeration value="Public"/>
          <xsd:enumeration value="ERCOT Limited"/>
          <xsd:enumeration value="ERCOT Confidential"/>
          <xsd:enumeration value="ERCOT Restricted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48F63C-08AC-4CDD-B36F-0851B11853CB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34af464-7aa1-4edd-9be4-83dffc1cb926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0884B7F-5407-4A7E-885F-D19D0E5ED7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6AC9E6-93EC-408A-81EA-765D121FF0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4af464-7aa1-4edd-9be4-83dffc1cb9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46794</TotalTime>
  <Words>277</Words>
  <Application>Microsoft Office PowerPoint</Application>
  <PresentationFormat>On-screen Show (4:3)</PresentationFormat>
  <Paragraphs>53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Palatino Linotype</vt:lpstr>
      <vt:lpstr>Trade Gothic Pro Light</vt:lpstr>
      <vt:lpstr>1_Custom Design</vt:lpstr>
      <vt:lpstr>Office Theme</vt:lpstr>
      <vt:lpstr>Custom Design</vt:lpstr>
      <vt:lpstr>PowerPoint Presentation</vt:lpstr>
      <vt:lpstr>9/8/2023 22:05:10(Non-FME)</vt:lpstr>
      <vt:lpstr>9/10/2023 5:52:38(Non-FME)</vt:lpstr>
      <vt:lpstr>9/22/2023 10:09:16(Non-FME)</vt:lpstr>
      <vt:lpstr>Questions?</vt:lpstr>
    </vt:vector>
  </TitlesOfParts>
  <Company>The Electric Reliability Council of Texas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Pysh, Danya</dc:creator>
  <cp:lastModifiedBy>Masanna Gari, Abhi</cp:lastModifiedBy>
  <cp:revision>780</cp:revision>
  <cp:lastPrinted>2016-01-21T20:53:15Z</cp:lastPrinted>
  <dcterms:created xsi:type="dcterms:W3CDTF">2016-01-21T15:20:31Z</dcterms:created>
  <dcterms:modified xsi:type="dcterms:W3CDTF">2023-10-09T16:13:21Z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0x0101002E2BDB63875B034C8B32518C6496ADD1</vt:lpwstr>
  </property>
  <property fmtid="{D5CDD505-2E9C-101B-9397-08002B2CF9AE}" pid="3" name="MSIP_Label_7084cbda-52b8-46fb-a7b7-cb5bd465ed85_Enabled">
    <vt:lpwstr>true</vt:lpwstr>
  </property>
  <property fmtid="{D5CDD505-2E9C-101B-9397-08002B2CF9AE}" pid="4" name="MSIP_Label_7084cbda-52b8-46fb-a7b7-cb5bd465ed85_SetDate">
    <vt:lpwstr>2023-08-14T20:48:17Z</vt:lpwstr>
  </property>
  <property fmtid="{D5CDD505-2E9C-101B-9397-08002B2CF9AE}" pid="5" name="MSIP_Label_7084cbda-52b8-46fb-a7b7-cb5bd465ed85_Method">
    <vt:lpwstr>Standard</vt:lpwstr>
  </property>
  <property fmtid="{D5CDD505-2E9C-101B-9397-08002B2CF9AE}" pid="6" name="MSIP_Label_7084cbda-52b8-46fb-a7b7-cb5bd465ed85_Name">
    <vt:lpwstr>Internal</vt:lpwstr>
  </property>
  <property fmtid="{D5CDD505-2E9C-101B-9397-08002B2CF9AE}" pid="7" name="MSIP_Label_7084cbda-52b8-46fb-a7b7-cb5bd465ed85_SiteId">
    <vt:lpwstr>0afb747d-bff7-4596-a9fc-950ef9e0ec45</vt:lpwstr>
  </property>
  <property fmtid="{D5CDD505-2E9C-101B-9397-08002B2CF9AE}" pid="8" name="MSIP_Label_7084cbda-52b8-46fb-a7b7-cb5bd465ed85_ActionId">
    <vt:lpwstr>6f76fc83-86a0-4121-9e03-6f3646cb86e7</vt:lpwstr>
  </property>
  <property fmtid="{D5CDD505-2E9C-101B-9397-08002B2CF9AE}" pid="9" name="MSIP_Label_7084cbda-52b8-46fb-a7b7-cb5bd465ed85_ContentBits">
    <vt:lpwstr>0</vt:lpwstr>
  </property>
</Properties>
</file>