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slideLayouts/slideLayout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2.xml" ContentType="application/vnd.openxmlformats-officedocument.drawingml.chart+xml"/>
  <Override PartName="/ppt/drawings/drawing2.xml" ContentType="application/vnd.openxmlformats-officedocument.drawingml.chartshapes+xml"/>
  <Override PartName="/ppt/charts/chart3.xml" ContentType="application/vnd.openxmlformats-officedocument.drawingml.chart+xml"/>
  <Override PartName="/ppt/drawings/drawing3.xml" ContentType="application/vnd.openxmlformats-officedocument.drawingml.chartshapes+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rts/chart4.xml" ContentType="application/vnd.openxmlformats-officedocument.drawingml.chart+xml"/>
  <Override PartName="/ppt/charts/style2.xml" ContentType="application/vnd.ms-office.chartstyle+xml"/>
  <Override PartName="/ppt/charts/colors2.xml" ContentType="application/vnd.ms-office.chartcolorstyle+xml"/>
  <Override PartName="/ppt/charts/chart5.xml" ContentType="application/vnd.openxmlformats-officedocument.drawingml.chart+xml"/>
  <Override PartName="/ppt/charts/style3.xml" ContentType="application/vnd.ms-office.chartstyle+xml"/>
  <Override PartName="/ppt/charts/colors3.xml" ContentType="application/vnd.ms-office.chartcolorstyle+xml"/>
  <Override PartName="/ppt/charts/chart6.xml" ContentType="application/vnd.openxmlformats-officedocument.drawingml.chart+xml"/>
  <Override PartName="/ppt/charts/style4.xml" ContentType="application/vnd.ms-office.chartstyle+xml"/>
  <Override PartName="/ppt/charts/colors4.xml" ContentType="application/vnd.ms-office.chartcolorstyl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4"/>
    <p:sldMasterId id="2147483700" r:id="rId5"/>
    <p:sldMasterId id="2147483702" r:id="rId6"/>
  </p:sldMasterIdLst>
  <p:notesMasterIdLst>
    <p:notesMasterId r:id="rId62"/>
  </p:notesMasterIdLst>
  <p:handoutMasterIdLst>
    <p:handoutMasterId r:id="rId63"/>
  </p:handoutMasterIdLst>
  <p:sldIdLst>
    <p:sldId id="270" r:id="rId7"/>
    <p:sldId id="754" r:id="rId8"/>
    <p:sldId id="2687" r:id="rId9"/>
    <p:sldId id="552" r:id="rId10"/>
    <p:sldId id="554" r:id="rId11"/>
    <p:sldId id="2690" r:id="rId12"/>
    <p:sldId id="326" r:id="rId13"/>
    <p:sldId id="2648" r:id="rId14"/>
    <p:sldId id="2649" r:id="rId15"/>
    <p:sldId id="2672" r:id="rId16"/>
    <p:sldId id="2679" r:id="rId17"/>
    <p:sldId id="2678" r:id="rId18"/>
    <p:sldId id="2538" r:id="rId19"/>
    <p:sldId id="2575" r:id="rId20"/>
    <p:sldId id="2579" r:id="rId21"/>
    <p:sldId id="2578" r:id="rId22"/>
    <p:sldId id="2686" r:id="rId23"/>
    <p:sldId id="2447" r:id="rId24"/>
    <p:sldId id="2618" r:id="rId25"/>
    <p:sldId id="2601" r:id="rId26"/>
    <p:sldId id="2602" r:id="rId27"/>
    <p:sldId id="2604" r:id="rId28"/>
    <p:sldId id="2603" r:id="rId29"/>
    <p:sldId id="2689" r:id="rId30"/>
    <p:sldId id="2598" r:id="rId31"/>
    <p:sldId id="2674" r:id="rId32"/>
    <p:sldId id="2615" r:id="rId33"/>
    <p:sldId id="2691" r:id="rId34"/>
    <p:sldId id="2613" r:id="rId35"/>
    <p:sldId id="2610" r:id="rId36"/>
    <p:sldId id="2609" r:id="rId37"/>
    <p:sldId id="2612" r:id="rId38"/>
    <p:sldId id="2688" r:id="rId39"/>
    <p:sldId id="2685" r:id="rId40"/>
    <p:sldId id="618" r:id="rId41"/>
    <p:sldId id="2671" r:id="rId42"/>
    <p:sldId id="2480" r:id="rId43"/>
    <p:sldId id="596" r:id="rId44"/>
    <p:sldId id="597" r:id="rId45"/>
    <p:sldId id="2692" r:id="rId46"/>
    <p:sldId id="2670" r:id="rId47"/>
    <p:sldId id="2666" r:id="rId48"/>
    <p:sldId id="2668" r:id="rId49"/>
    <p:sldId id="2682" r:id="rId50"/>
    <p:sldId id="571" r:id="rId51"/>
    <p:sldId id="665" r:id="rId52"/>
    <p:sldId id="2693" r:id="rId53"/>
    <p:sldId id="295" r:id="rId54"/>
    <p:sldId id="2675" r:id="rId55"/>
    <p:sldId id="2474" r:id="rId56"/>
    <p:sldId id="2595" r:id="rId57"/>
    <p:sldId id="2660" r:id="rId58"/>
    <p:sldId id="2661" r:id="rId59"/>
    <p:sldId id="2694" r:id="rId60"/>
    <p:sldId id="2469" r:id="rId6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uthor" initials="A" lastIdx="2" clrIdx="0"/>
  <p:cmAuthor id="1" name="Du, Pengwei" initials="DP" lastIdx="3" clrIdx="1">
    <p:extLst>
      <p:ext uri="{19B8F6BF-5375-455C-9EA6-DF929625EA0E}">
        <p15:presenceInfo xmlns:p15="http://schemas.microsoft.com/office/powerpoint/2012/main" userId="S-1-5-21-639947351-343809578-3807592339-42176" providerId="AD"/>
      </p:ext>
    </p:extLst>
  </p:cmAuthor>
  <p:cmAuthor id="2" name="Mago, Nitika" initials="NVM" lastIdx="25" clrIdx="2">
    <p:extLst>
      <p:ext uri="{19B8F6BF-5375-455C-9EA6-DF929625EA0E}">
        <p15:presenceInfo xmlns:p15="http://schemas.microsoft.com/office/powerpoint/2012/main" userId="Mago, Nitika" providerId="None"/>
      </p:ext>
    </p:extLst>
  </p:cmAuthor>
  <p:cmAuthor id="3" name="Steffan, Nick" initials="SN" lastIdx="3" clrIdx="3">
    <p:extLst>
      <p:ext uri="{19B8F6BF-5375-455C-9EA6-DF929625EA0E}">
        <p15:presenceInfo xmlns:p15="http://schemas.microsoft.com/office/powerpoint/2012/main" userId="S-1-5-21-639947351-343809578-3807592339-42285" providerId="AD"/>
      </p:ext>
    </p:extLst>
  </p:cmAuthor>
  <p:cmAuthor id="4" name="Littlefield, Jennifer" initials="LJ" lastIdx="2" clrIdx="4">
    <p:extLst>
      <p:ext uri="{19B8F6BF-5375-455C-9EA6-DF929625EA0E}">
        <p15:presenceInfo xmlns:p15="http://schemas.microsoft.com/office/powerpoint/2012/main" userId="S-1-5-21-639947351-343809578-3807592339-51623" providerId="AD"/>
      </p:ext>
    </p:extLst>
  </p:cmAuthor>
  <p:cmAuthor id="5" name="Li, Weifeng" initials="LW" lastIdx="10" clrIdx="5">
    <p:extLst>
      <p:ext uri="{19B8F6BF-5375-455C-9EA6-DF929625EA0E}">
        <p15:presenceInfo xmlns:p15="http://schemas.microsoft.com/office/powerpoint/2012/main" userId="S-1-5-21-639947351-343809578-3807592339-5523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CC8"/>
    <a:srgbClr val="FFE89F"/>
    <a:srgbClr val="73C8FD"/>
    <a:srgbClr val="50BC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6F8E7DC-9DEB-479A-9BC8-C929BB49072D}" v="11" dt="2023-10-10T10:38:23.419"/>
    <p1510:client id="{C404BC02-70E0-4F87-ADF4-9E89D6CF5DCA}" v="4" dt="2023-10-10T10:49:43.56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522" y="58"/>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0.xml"/><Relationship Id="rId21" Type="http://schemas.openxmlformats.org/officeDocument/2006/relationships/slide" Target="slides/slide15.xml"/><Relationship Id="rId42" Type="http://schemas.openxmlformats.org/officeDocument/2006/relationships/slide" Target="slides/slide36.xml"/><Relationship Id="rId47" Type="http://schemas.openxmlformats.org/officeDocument/2006/relationships/slide" Target="slides/slide41.xml"/><Relationship Id="rId63" Type="http://schemas.openxmlformats.org/officeDocument/2006/relationships/handoutMaster" Target="handoutMasters/handoutMaster1.xml"/><Relationship Id="rId68"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viewProps" Target="viewProps.xml"/><Relationship Id="rId5" Type="http://schemas.openxmlformats.org/officeDocument/2006/relationships/slideMaster" Target="slideMasters/slideMaster2.xml"/><Relationship Id="rId61" Type="http://schemas.openxmlformats.org/officeDocument/2006/relationships/slide" Target="slides/slide55.xml"/><Relationship Id="rId19" Type="http://schemas.openxmlformats.org/officeDocument/2006/relationships/slide" Target="slides/slide1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commentAuthors" Target="commentAuthors.xml"/><Relationship Id="rId69" Type="http://schemas.microsoft.com/office/2016/11/relationships/changesInfo" Target="changesInfos/changesInfo1.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notesMaster" Target="notesMasters/notesMaster1.xml"/><Relationship Id="rId7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10" Type="http://schemas.openxmlformats.org/officeDocument/2006/relationships/slide" Target="slides/slide4.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3" Type="http://schemas.openxmlformats.org/officeDocument/2006/relationships/slide" Target="slides/slide7.xml"/><Relationship Id="rId18" Type="http://schemas.openxmlformats.org/officeDocument/2006/relationships/slide" Target="slides/slide12.xml"/><Relationship Id="rId39" Type="http://schemas.openxmlformats.org/officeDocument/2006/relationships/slide" Target="slides/slide33.xml"/><Relationship Id="rId34" Type="http://schemas.openxmlformats.org/officeDocument/2006/relationships/slide" Target="slides/slide28.xml"/><Relationship Id="rId50" Type="http://schemas.openxmlformats.org/officeDocument/2006/relationships/slide" Target="slides/slide44.xml"/><Relationship Id="rId55" Type="http://schemas.openxmlformats.org/officeDocument/2006/relationships/slide" Target="slides/slide4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go, Nitika" userId="eb4dfd7f-5a13-4bd1-acb0-2d627733e6c8" providerId="ADAL" clId="{C404BC02-70E0-4F87-ADF4-9E89D6CF5DCA}"/>
    <pc:docChg chg="modSld">
      <pc:chgData name="Mago, Nitika" userId="eb4dfd7f-5a13-4bd1-acb0-2d627733e6c8" providerId="ADAL" clId="{C404BC02-70E0-4F87-ADF4-9E89D6CF5DCA}" dt="2023-10-10T10:50:04.850" v="42" actId="404"/>
      <pc:docMkLst>
        <pc:docMk/>
      </pc:docMkLst>
      <pc:sldChg chg="modSp mod">
        <pc:chgData name="Mago, Nitika" userId="eb4dfd7f-5a13-4bd1-acb0-2d627733e6c8" providerId="ADAL" clId="{C404BC02-70E0-4F87-ADF4-9E89D6CF5DCA}" dt="2023-10-10T10:41:27.543" v="9" actId="20577"/>
        <pc:sldMkLst>
          <pc:docMk/>
          <pc:sldMk cId="364035805" sldId="2598"/>
        </pc:sldMkLst>
        <pc:spChg chg="mod">
          <ac:chgData name="Mago, Nitika" userId="eb4dfd7f-5a13-4bd1-acb0-2d627733e6c8" providerId="ADAL" clId="{C404BC02-70E0-4F87-ADF4-9E89D6CF5DCA}" dt="2023-10-10T10:41:27.543" v="9" actId="20577"/>
          <ac:spMkLst>
            <pc:docMk/>
            <pc:sldMk cId="364035805" sldId="2598"/>
            <ac:spMk id="3" creationId="{619995B8-2790-490E-97C7-8097AE09F658}"/>
          </ac:spMkLst>
        </pc:spChg>
      </pc:sldChg>
      <pc:sldChg chg="addSp modSp mod">
        <pc:chgData name="Mago, Nitika" userId="eb4dfd7f-5a13-4bd1-acb0-2d627733e6c8" providerId="ADAL" clId="{C404BC02-70E0-4F87-ADF4-9E89D6CF5DCA}" dt="2023-10-10T10:50:04.850" v="42" actId="404"/>
        <pc:sldMkLst>
          <pc:docMk/>
          <pc:sldMk cId="1726524053" sldId="2694"/>
        </pc:sldMkLst>
        <pc:spChg chg="add mod">
          <ac:chgData name="Mago, Nitika" userId="eb4dfd7f-5a13-4bd1-acb0-2d627733e6c8" providerId="ADAL" clId="{C404BC02-70E0-4F87-ADF4-9E89D6CF5DCA}" dt="2023-10-10T10:50:04.850" v="42" actId="404"/>
          <ac:spMkLst>
            <pc:docMk/>
            <pc:sldMk cId="1726524053" sldId="2694"/>
            <ac:spMk id="3" creationId="{46FA1295-260D-36CF-6236-4BE8EE4D8C8C}"/>
          </ac:spMkLst>
        </pc:spChg>
        <pc:picChg chg="mod">
          <ac:chgData name="Mago, Nitika" userId="eb4dfd7f-5a13-4bd1-acb0-2d627733e6c8" providerId="ADAL" clId="{C404BC02-70E0-4F87-ADF4-9E89D6CF5DCA}" dt="2023-10-10T10:49:38.239" v="12" actId="1076"/>
          <ac:picMkLst>
            <pc:docMk/>
            <pc:sldMk cId="1726524053" sldId="2694"/>
            <ac:picMk id="1028" creationId="{54C6C7E5-2C5B-A2C5-A76A-9A9045395EF0}"/>
          </ac:picMkLst>
        </pc:pic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rcot-my.sharepoint.com/personal/weifeng_li_ercot_com/Documents/Desktop/Adhoc%20Studies/SCR811/2023Summer%20GTBD/Actual_Solar_Ramp.xlsx" TargetMode="Externa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2.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https://ercot-my.sharepoint.com/personal/weifeng_li_ercot_com/Documents/Desktop/Studies/2024%20AS%20Methodology/AS%20Comparison/2023_Regulation_v8_NewCharts_REVISED.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https://ercot-my.sharepoint.com/personal/weifeng_li_ercot_com/Documents/Desktop/Studies/2024%20AS%20Methodology/AS%20Comparison/2023_Regulation_v8_NewCharts_REVISED.xlsx" TargetMode="Externa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3.xml"/><Relationship Id="rId1" Type="http://schemas.microsoft.com/office/2011/relationships/chartStyle" Target="style3.xml"/></Relationships>
</file>

<file path=ppt/charts/_rels/chart6.xml.rels><?xml version="1.0" encoding="UTF-8" standalone="yes"?>
<Relationships xmlns="http://schemas.openxmlformats.org/package/2006/relationships"><Relationship Id="rId3" Type="http://schemas.openxmlformats.org/officeDocument/2006/relationships/oleObject" Target="file:///\\ercot.com\users\jhinojosa\OperationsAnalysis\_Supervisor\RM_SLIDES\10_October\NSRS%20Performance_v2_Q3.xlsx" TargetMode="External"/><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Dynamic PSRR</a:t>
            </a:r>
            <a:r>
              <a:rPr lang="en-US" baseline="0"/>
              <a:t> Threshold</a:t>
            </a:r>
            <a:endParaRPr lang="en-US"/>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spPr>
            <a:ln w="28575" cap="rnd">
              <a:solidFill>
                <a:schemeClr val="accent1"/>
              </a:solidFill>
              <a:round/>
            </a:ln>
            <a:effectLst/>
          </c:spPr>
          <c:marker>
            <c:symbol val="none"/>
          </c:marker>
          <c:val>
            <c:numRef>
              <c:f>'Seasonal Option'!$I$72:$I$95</c:f>
              <c:numCache>
                <c:formatCode>General</c:formatCode>
                <c:ptCount val="24"/>
                <c:pt idx="0">
                  <c:v>0</c:v>
                </c:pt>
                <c:pt idx="1">
                  <c:v>0</c:v>
                </c:pt>
                <c:pt idx="2">
                  <c:v>0</c:v>
                </c:pt>
                <c:pt idx="3">
                  <c:v>0</c:v>
                </c:pt>
                <c:pt idx="4">
                  <c:v>0</c:v>
                </c:pt>
                <c:pt idx="5">
                  <c:v>0</c:v>
                </c:pt>
                <c:pt idx="6">
                  <c:v>100</c:v>
                </c:pt>
                <c:pt idx="7">
                  <c:v>100</c:v>
                </c:pt>
                <c:pt idx="8">
                  <c:v>100</c:v>
                </c:pt>
                <c:pt idx="9">
                  <c:v>100</c:v>
                </c:pt>
                <c:pt idx="10">
                  <c:v>40</c:v>
                </c:pt>
                <c:pt idx="11">
                  <c:v>40</c:v>
                </c:pt>
                <c:pt idx="12">
                  <c:v>40</c:v>
                </c:pt>
                <c:pt idx="13">
                  <c:v>40</c:v>
                </c:pt>
                <c:pt idx="14">
                  <c:v>40</c:v>
                </c:pt>
                <c:pt idx="15">
                  <c:v>40</c:v>
                </c:pt>
                <c:pt idx="16">
                  <c:v>40</c:v>
                </c:pt>
                <c:pt idx="17">
                  <c:v>40</c:v>
                </c:pt>
                <c:pt idx="18">
                  <c:v>100</c:v>
                </c:pt>
                <c:pt idx="19">
                  <c:v>100</c:v>
                </c:pt>
                <c:pt idx="20">
                  <c:v>100</c:v>
                </c:pt>
                <c:pt idx="21">
                  <c:v>0</c:v>
                </c:pt>
                <c:pt idx="22">
                  <c:v>0</c:v>
                </c:pt>
                <c:pt idx="23">
                  <c:v>0</c:v>
                </c:pt>
              </c:numCache>
            </c:numRef>
          </c:val>
          <c:smooth val="0"/>
          <c:extLst>
            <c:ext xmlns:c16="http://schemas.microsoft.com/office/drawing/2014/chart" uri="{C3380CC4-5D6E-409C-BE32-E72D297353CC}">
              <c16:uniqueId val="{00000000-6345-46A3-892A-B4ACC8B74DDF}"/>
            </c:ext>
          </c:extLst>
        </c:ser>
        <c:dLbls>
          <c:showLegendKey val="0"/>
          <c:showVal val="0"/>
          <c:showCatName val="0"/>
          <c:showSerName val="0"/>
          <c:showPercent val="0"/>
          <c:showBubbleSize val="0"/>
        </c:dLbls>
        <c:smooth val="0"/>
        <c:axId val="2146576943"/>
        <c:axId val="2146585679"/>
      </c:lineChart>
      <c:catAx>
        <c:axId val="2146576943"/>
        <c:scaling>
          <c:orientation val="minMax"/>
        </c:scaling>
        <c:delete val="0"/>
        <c:axPos val="b"/>
        <c:majorGridlines>
          <c:spPr>
            <a:ln w="9525" cap="flat" cmpd="sng" algn="ctr">
              <a:solidFill>
                <a:schemeClr val="tx1">
                  <a:lumMod val="15000"/>
                  <a:lumOff val="85000"/>
                </a:schemeClr>
              </a:solidFill>
              <a:round/>
            </a:ln>
            <a:effectLst/>
          </c:spPr>
        </c:majorGridlines>
        <c:title>
          <c:tx>
            <c:rich>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HE</a:t>
                </a:r>
              </a:p>
            </c:rich>
          </c:tx>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85679"/>
        <c:crosses val="autoZero"/>
        <c:auto val="1"/>
        <c:lblAlgn val="ctr"/>
        <c:lblOffset val="100"/>
        <c:noMultiLvlLbl val="0"/>
      </c:catAx>
      <c:valAx>
        <c:axId val="2146585679"/>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MW/min</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214657694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userShapes r:id="rId4"/>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a:solidFill>
                  <a:srgbClr val="00AEC7"/>
                </a:solidFill>
                <a:latin typeface="Arial" panose="020B0604020202020204" pitchFamily="34" charset="0"/>
                <a:cs typeface="Arial" panose="020B0604020202020204" pitchFamily="34" charset="0"/>
              </a:defRPr>
            </a:pPr>
            <a:r>
              <a:rPr lang="en-US" sz="1600">
                <a:solidFill>
                  <a:srgbClr val="00AEC7"/>
                </a:solidFill>
                <a:latin typeface="Arial" panose="020B0604020202020204" pitchFamily="34" charset="0"/>
                <a:cs typeface="Arial" panose="020B0604020202020204" pitchFamily="34" charset="0"/>
              </a:rPr>
              <a:t>Reg-Up Adjustment per</a:t>
            </a:r>
            <a:r>
              <a:rPr lang="en-US" sz="1600" baseline="0">
                <a:solidFill>
                  <a:srgbClr val="00AEC7"/>
                </a:solidFill>
                <a:latin typeface="Arial" panose="020B0604020202020204" pitchFamily="34" charset="0"/>
                <a:cs typeface="Arial" panose="020B0604020202020204" pitchFamily="34" charset="0"/>
              </a:rPr>
              <a:t> 1000 MW increase in Wind Installed Capacity</a:t>
            </a:r>
            <a:endParaRPr lang="en-US" sz="1600">
              <a:solidFill>
                <a:srgbClr val="00AEC7"/>
              </a:solidFill>
              <a:latin typeface="Arial" panose="020B0604020202020204" pitchFamily="34" charset="0"/>
              <a:cs typeface="Arial" panose="020B0604020202020204" pitchFamily="34" charset="0"/>
            </a:endParaRPr>
          </a:p>
        </c:rich>
      </c:tx>
      <c:overlay val="0"/>
    </c:title>
    <c:autoTitleDeleted val="0"/>
    <c:plotArea>
      <c:layout/>
      <c:barChart>
        <c:barDir val="col"/>
        <c:grouping val="clustered"/>
        <c:varyColors val="0"/>
        <c:ser>
          <c:idx val="0"/>
          <c:order val="0"/>
          <c:tx>
            <c:strRef>
              <c:f>'2024 Wind Adj Table'!$B$1</c:f>
              <c:strCache>
                <c:ptCount val="1"/>
                <c:pt idx="0">
                  <c:v>2023 Reg-Up Adj.</c:v>
                </c:pt>
              </c:strCache>
            </c:strRef>
          </c:tx>
          <c:spPr>
            <a:solidFill>
              <a:srgbClr val="00AEC7"/>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Table'!$B$2:$B$13</c:f>
              <c:numCache>
                <c:formatCode>General</c:formatCode>
                <c:ptCount val="12"/>
                <c:pt idx="0">
                  <c:v>1.379847677243909</c:v>
                </c:pt>
                <c:pt idx="1">
                  <c:v>1.5038821632314952</c:v>
                </c:pt>
                <c:pt idx="2">
                  <c:v>1.8327936890386993</c:v>
                </c:pt>
                <c:pt idx="3">
                  <c:v>1.8060038465221699</c:v>
                </c:pt>
                <c:pt idx="4">
                  <c:v>1.699744928474783</c:v>
                </c:pt>
                <c:pt idx="5">
                  <c:v>1.3778814728831221</c:v>
                </c:pt>
                <c:pt idx="6">
                  <c:v>1.120598751207931</c:v>
                </c:pt>
                <c:pt idx="7">
                  <c:v>1.1201248280533731</c:v>
                </c:pt>
                <c:pt idx="8">
                  <c:v>1.3029838045275139</c:v>
                </c:pt>
                <c:pt idx="9">
                  <c:v>1.247918368433605</c:v>
                </c:pt>
                <c:pt idx="10">
                  <c:v>1.2648590901107475</c:v>
                </c:pt>
                <c:pt idx="11">
                  <c:v>1.3285662865384849</c:v>
                </c:pt>
              </c:numCache>
            </c:numRef>
          </c:val>
          <c:extLst>
            <c:ext xmlns:c16="http://schemas.microsoft.com/office/drawing/2014/chart" uri="{C3380CC4-5D6E-409C-BE32-E72D297353CC}">
              <c16:uniqueId val="{00000000-A2C9-4F30-BD00-41B2AA115138}"/>
            </c:ext>
          </c:extLst>
        </c:ser>
        <c:ser>
          <c:idx val="1"/>
          <c:order val="1"/>
          <c:tx>
            <c:strRef>
              <c:f>'2024 Wind Adj Table'!$D$1</c:f>
              <c:strCache>
                <c:ptCount val="1"/>
                <c:pt idx="0">
                  <c:v>2024 Reg-Up Adj.</c:v>
                </c:pt>
              </c:strCache>
            </c:strRef>
          </c:tx>
          <c:spPr>
            <a:solidFill>
              <a:srgbClr val="890C58"/>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Table'!$D$2:$D$13</c:f>
              <c:numCache>
                <c:formatCode>0.0</c:formatCode>
                <c:ptCount val="12"/>
                <c:pt idx="0">
                  <c:v>1.1913292230243597</c:v>
                </c:pt>
                <c:pt idx="1">
                  <c:v>1.0375985340242722</c:v>
                </c:pt>
                <c:pt idx="2">
                  <c:v>1.6648682277706266</c:v>
                </c:pt>
                <c:pt idx="3">
                  <c:v>1.3893129439152927</c:v>
                </c:pt>
                <c:pt idx="4">
                  <c:v>1.4639202202538757</c:v>
                </c:pt>
                <c:pt idx="5">
                  <c:v>1.2948777464884227</c:v>
                </c:pt>
                <c:pt idx="6">
                  <c:v>1.3090214987019053</c:v>
                </c:pt>
                <c:pt idx="7">
                  <c:v>1.0182710581489334</c:v>
                </c:pt>
                <c:pt idx="8">
                  <c:v>0.91327332960022822</c:v>
                </c:pt>
                <c:pt idx="9">
                  <c:v>0.88835895250831076</c:v>
                </c:pt>
                <c:pt idx="10">
                  <c:v>0.94379820815437576</c:v>
                </c:pt>
                <c:pt idx="11">
                  <c:v>0.83143079848010748</c:v>
                </c:pt>
              </c:numCache>
            </c:numRef>
          </c:val>
          <c:extLst>
            <c:ext xmlns:c16="http://schemas.microsoft.com/office/drawing/2014/chart" uri="{C3380CC4-5D6E-409C-BE32-E72D297353CC}">
              <c16:uniqueId val="{00000001-A2C9-4F30-BD00-41B2AA115138}"/>
            </c:ext>
          </c:extLst>
        </c:ser>
        <c:dLbls>
          <c:showLegendKey val="0"/>
          <c:showVal val="0"/>
          <c:showCatName val="0"/>
          <c:showSerName val="0"/>
          <c:showPercent val="0"/>
          <c:showBubbleSize val="0"/>
        </c:dLbls>
        <c:gapWidth val="50"/>
        <c:axId val="146661664"/>
        <c:axId val="146664408"/>
      </c:barChart>
      <c:catAx>
        <c:axId val="146661664"/>
        <c:scaling>
          <c:orientation val="minMax"/>
        </c:scaling>
        <c:delete val="0"/>
        <c:axPos val="b"/>
        <c:numFmt formatCode="General" sourceLinked="0"/>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4408"/>
        <c:crosses val="autoZero"/>
        <c:auto val="1"/>
        <c:lblAlgn val="ctr"/>
        <c:lblOffset val="100"/>
        <c:noMultiLvlLbl val="0"/>
      </c:catAx>
      <c:valAx>
        <c:axId val="146664408"/>
        <c:scaling>
          <c:orientation val="minMax"/>
        </c:scaling>
        <c:delete val="0"/>
        <c:axPos val="l"/>
        <c:majorGridlines/>
        <c:title>
          <c:tx>
            <c:rich>
              <a:bodyPr rot="-5400000" vert="horz"/>
              <a:lstStyle/>
              <a:p>
                <a:pPr>
                  <a:defRPr sz="1200">
                    <a:solidFill>
                      <a:srgbClr val="5B6770"/>
                    </a:solidFill>
                    <a:latin typeface="Arial" panose="020B0604020202020204" pitchFamily="34" charset="0"/>
                    <a:cs typeface="Arial" panose="020B0604020202020204" pitchFamily="34" charset="0"/>
                  </a:defRPr>
                </a:pPr>
                <a:r>
                  <a:rPr lang="en-US" sz="1200">
                    <a:solidFill>
                      <a:srgbClr val="5B6770"/>
                    </a:solidFill>
                    <a:latin typeface="Arial" panose="020B0604020202020204" pitchFamily="34" charset="0"/>
                    <a:cs typeface="Arial" panose="020B0604020202020204" pitchFamily="34" charset="0"/>
                  </a:rPr>
                  <a:t>MW</a:t>
                </a:r>
              </a:p>
            </c:rich>
          </c:tx>
          <c:overlay val="0"/>
        </c:title>
        <c:numFmt formatCode="#,##0.0" sourceLinked="0"/>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1664"/>
        <c:crosses val="autoZero"/>
        <c:crossBetween val="between"/>
      </c:valAx>
    </c:plotArea>
    <c:legend>
      <c:legendPos val="t"/>
      <c:overlay val="1"/>
      <c:spPr>
        <a:solidFill>
          <a:schemeClr val="bg1"/>
        </a:solidFill>
      </c:spPr>
      <c:txPr>
        <a:bodyPr/>
        <a:lstStyle/>
        <a:p>
          <a:pPr>
            <a:defRPr sz="1400">
              <a:solidFill>
                <a:srgbClr val="5B6770"/>
              </a:solidFill>
              <a:latin typeface="Arial" panose="020B0604020202020204" pitchFamily="34" charset="0"/>
              <a:cs typeface="Arial" panose="020B0604020202020204" pitchFamily="34" charset="0"/>
            </a:defRPr>
          </a:pPr>
          <a:endParaRPr lang="en-US"/>
        </a:p>
      </c:txPr>
    </c:legend>
    <c:plotVisOnly val="1"/>
    <c:dispBlanksAs val="gap"/>
    <c:showDLblsOverMax val="0"/>
  </c:chart>
  <c:spPr>
    <a:ln>
      <a:noFill/>
    </a:ln>
  </c:spPr>
  <c:externalData r:id="rId1">
    <c:autoUpdate val="0"/>
  </c:externalData>
  <c:userShapes r:id="rId2"/>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solidFill>
                  <a:srgbClr val="00AEC7"/>
                </a:solidFill>
                <a:latin typeface="Arial" panose="020B0604020202020204" pitchFamily="34" charset="0"/>
                <a:cs typeface="Arial" panose="020B0604020202020204" pitchFamily="34" charset="0"/>
              </a:defRPr>
            </a:pPr>
            <a:r>
              <a:rPr lang="en-US" sz="1400" b="1" i="0" baseline="0">
                <a:effectLst/>
              </a:rPr>
              <a:t>Reg-Down Adjustment per 1000 MW increase in Wind Installed Capacity</a:t>
            </a:r>
            <a:endParaRPr lang="en-US" sz="1400">
              <a:effectLst/>
            </a:endParaRPr>
          </a:p>
        </c:rich>
      </c:tx>
      <c:overlay val="0"/>
    </c:title>
    <c:autoTitleDeleted val="0"/>
    <c:plotArea>
      <c:layout/>
      <c:barChart>
        <c:barDir val="col"/>
        <c:grouping val="clustered"/>
        <c:varyColors val="0"/>
        <c:ser>
          <c:idx val="0"/>
          <c:order val="0"/>
          <c:tx>
            <c:strRef>
              <c:f>'2024 Wind Adj Table'!$C$1</c:f>
              <c:strCache>
                <c:ptCount val="1"/>
                <c:pt idx="0">
                  <c:v>2023 Reg Down Adj.</c:v>
                </c:pt>
              </c:strCache>
            </c:strRef>
          </c:tx>
          <c:spPr>
            <a:solidFill>
              <a:srgbClr val="00AEC7"/>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Table'!$C$2:$C$13</c:f>
              <c:numCache>
                <c:formatCode>General</c:formatCode>
                <c:ptCount val="12"/>
                <c:pt idx="0">
                  <c:v>1.105579150977803</c:v>
                </c:pt>
                <c:pt idx="1">
                  <c:v>1.3233799354642206</c:v>
                </c:pt>
                <c:pt idx="2">
                  <c:v>1.7668491203256096</c:v>
                </c:pt>
                <c:pt idx="3">
                  <c:v>1.6790406535603764</c:v>
                </c:pt>
                <c:pt idx="4">
                  <c:v>1.3873655991020162</c:v>
                </c:pt>
                <c:pt idx="5">
                  <c:v>0.99908873002625365</c:v>
                </c:pt>
                <c:pt idx="6">
                  <c:v>0.8414861407581502</c:v>
                </c:pt>
                <c:pt idx="7">
                  <c:v>0.92914338605388991</c:v>
                </c:pt>
                <c:pt idx="8">
                  <c:v>1.0591651417217296</c:v>
                </c:pt>
                <c:pt idx="9">
                  <c:v>1.0553664626018593</c:v>
                </c:pt>
                <c:pt idx="10">
                  <c:v>1.0593068957956231</c:v>
                </c:pt>
                <c:pt idx="11">
                  <c:v>1.2216617363035616</c:v>
                </c:pt>
              </c:numCache>
            </c:numRef>
          </c:val>
          <c:extLst>
            <c:ext xmlns:c16="http://schemas.microsoft.com/office/drawing/2014/chart" uri="{C3380CC4-5D6E-409C-BE32-E72D297353CC}">
              <c16:uniqueId val="{00000000-6FD4-42D9-9E3F-B19E778DAA92}"/>
            </c:ext>
          </c:extLst>
        </c:ser>
        <c:ser>
          <c:idx val="1"/>
          <c:order val="1"/>
          <c:tx>
            <c:strRef>
              <c:f>'2024 Wind Adj Table'!$E$1</c:f>
              <c:strCache>
                <c:ptCount val="1"/>
                <c:pt idx="0">
                  <c:v>2024 Reg Down Adj.</c:v>
                </c:pt>
              </c:strCache>
            </c:strRef>
          </c:tx>
          <c:spPr>
            <a:solidFill>
              <a:srgbClr val="890C58"/>
            </a:solidFill>
            <a:ln>
              <a:noFill/>
            </a:ln>
          </c:spPr>
          <c:invertIfNegative val="0"/>
          <c:cat>
            <c:strRef>
              <c:f>'2024 Wind Adj Table'!$A$2:$A$13</c:f>
              <c:strCache>
                <c:ptCount val="12"/>
                <c:pt idx="0">
                  <c:v>Jan.</c:v>
                </c:pt>
                <c:pt idx="1">
                  <c:v>Feb.</c:v>
                </c:pt>
                <c:pt idx="2">
                  <c:v>Mar.</c:v>
                </c:pt>
                <c:pt idx="3">
                  <c:v>Apr.</c:v>
                </c:pt>
                <c:pt idx="4">
                  <c:v>May</c:v>
                </c:pt>
                <c:pt idx="5">
                  <c:v>Jun.</c:v>
                </c:pt>
                <c:pt idx="6">
                  <c:v>Jul.</c:v>
                </c:pt>
                <c:pt idx="7">
                  <c:v>Aug.</c:v>
                </c:pt>
                <c:pt idx="8">
                  <c:v>Sep.</c:v>
                </c:pt>
                <c:pt idx="9">
                  <c:v>Oct.</c:v>
                </c:pt>
                <c:pt idx="10">
                  <c:v>Nov.</c:v>
                </c:pt>
                <c:pt idx="11">
                  <c:v>Dec.</c:v>
                </c:pt>
              </c:strCache>
            </c:strRef>
          </c:cat>
          <c:val>
            <c:numRef>
              <c:f>'2024 Wind Adj Table'!$E$2:$E$13</c:f>
              <c:numCache>
                <c:formatCode>0.0</c:formatCode>
                <c:ptCount val="12"/>
                <c:pt idx="0">
                  <c:v>1.1913292230243597</c:v>
                </c:pt>
                <c:pt idx="1">
                  <c:v>1.0375985340242722</c:v>
                </c:pt>
                <c:pt idx="2">
                  <c:v>1.6648682277706266</c:v>
                </c:pt>
                <c:pt idx="3">
                  <c:v>1.3893129439152927</c:v>
                </c:pt>
                <c:pt idx="4">
                  <c:v>1.4639202202538757</c:v>
                </c:pt>
                <c:pt idx="5">
                  <c:v>1.2948777464884227</c:v>
                </c:pt>
                <c:pt idx="6">
                  <c:v>1.3090214987019053</c:v>
                </c:pt>
                <c:pt idx="7">
                  <c:v>1.0182710581489334</c:v>
                </c:pt>
                <c:pt idx="8">
                  <c:v>0.91327332960022822</c:v>
                </c:pt>
                <c:pt idx="9">
                  <c:v>0.88835895250831076</c:v>
                </c:pt>
                <c:pt idx="10">
                  <c:v>0.94379820815437576</c:v>
                </c:pt>
                <c:pt idx="11">
                  <c:v>0.83143079848010748</c:v>
                </c:pt>
              </c:numCache>
            </c:numRef>
          </c:val>
          <c:extLst>
            <c:ext xmlns:c16="http://schemas.microsoft.com/office/drawing/2014/chart" uri="{C3380CC4-5D6E-409C-BE32-E72D297353CC}">
              <c16:uniqueId val="{00000001-6FD4-42D9-9E3F-B19E778DAA92}"/>
            </c:ext>
          </c:extLst>
        </c:ser>
        <c:dLbls>
          <c:showLegendKey val="0"/>
          <c:showVal val="0"/>
          <c:showCatName val="0"/>
          <c:showSerName val="0"/>
          <c:showPercent val="0"/>
          <c:showBubbleSize val="0"/>
        </c:dLbls>
        <c:gapWidth val="50"/>
        <c:axId val="146665192"/>
        <c:axId val="146662056"/>
      </c:barChart>
      <c:catAx>
        <c:axId val="146665192"/>
        <c:scaling>
          <c:orientation val="minMax"/>
        </c:scaling>
        <c:delete val="0"/>
        <c:axPos val="b"/>
        <c:numFmt formatCode="General" sourceLinked="0"/>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2056"/>
        <c:crosses val="autoZero"/>
        <c:auto val="1"/>
        <c:lblAlgn val="ctr"/>
        <c:lblOffset val="100"/>
        <c:noMultiLvlLbl val="0"/>
      </c:catAx>
      <c:valAx>
        <c:axId val="146662056"/>
        <c:scaling>
          <c:orientation val="minMax"/>
          <c:max val="2.5"/>
        </c:scaling>
        <c:delete val="0"/>
        <c:axPos val="l"/>
        <c:majorGridlines/>
        <c:title>
          <c:tx>
            <c:rich>
              <a:bodyPr rot="-5400000" vert="horz"/>
              <a:lstStyle/>
              <a:p>
                <a:pPr>
                  <a:defRPr sz="1200">
                    <a:solidFill>
                      <a:srgbClr val="5B6770"/>
                    </a:solidFill>
                    <a:latin typeface="Arial" panose="020B0604020202020204" pitchFamily="34" charset="0"/>
                    <a:cs typeface="Arial" panose="020B0604020202020204" pitchFamily="34" charset="0"/>
                  </a:defRPr>
                </a:pPr>
                <a:r>
                  <a:rPr lang="en-US" sz="1200" b="1" i="0" baseline="0">
                    <a:solidFill>
                      <a:srgbClr val="5B6770"/>
                    </a:solidFill>
                    <a:effectLst/>
                    <a:latin typeface="Arial" panose="020B0604020202020204" pitchFamily="34" charset="0"/>
                    <a:cs typeface="Arial" panose="020B0604020202020204" pitchFamily="34" charset="0"/>
                  </a:rPr>
                  <a:t>MW</a:t>
                </a:r>
                <a:endParaRPr lang="en-US" sz="1200">
                  <a:solidFill>
                    <a:srgbClr val="5B6770"/>
                  </a:solidFill>
                  <a:effectLst/>
                  <a:latin typeface="Arial" panose="020B0604020202020204" pitchFamily="34" charset="0"/>
                  <a:cs typeface="Arial" panose="020B0604020202020204" pitchFamily="34" charset="0"/>
                </a:endParaRPr>
              </a:p>
            </c:rich>
          </c:tx>
          <c:overlay val="0"/>
        </c:title>
        <c:numFmt formatCode="General" sourceLinked="1"/>
        <c:majorTickMark val="out"/>
        <c:minorTickMark val="none"/>
        <c:tickLblPos val="nextTo"/>
        <c:txPr>
          <a:bodyPr/>
          <a:lstStyle/>
          <a:p>
            <a:pPr>
              <a:defRPr sz="1400">
                <a:solidFill>
                  <a:srgbClr val="5B6770"/>
                </a:solidFill>
                <a:latin typeface="Arial" panose="020B0604020202020204" pitchFamily="34" charset="0"/>
                <a:cs typeface="Arial" panose="020B0604020202020204" pitchFamily="34" charset="0"/>
              </a:defRPr>
            </a:pPr>
            <a:endParaRPr lang="en-US"/>
          </a:p>
        </c:txPr>
        <c:crossAx val="146665192"/>
        <c:crosses val="autoZero"/>
        <c:crossBetween val="between"/>
        <c:majorUnit val="0.5"/>
      </c:valAx>
    </c:plotArea>
    <c:legend>
      <c:legendPos val="t"/>
      <c:overlay val="1"/>
      <c:spPr>
        <a:solidFill>
          <a:schemeClr val="bg1"/>
        </a:solidFill>
      </c:spPr>
      <c:txPr>
        <a:bodyPr/>
        <a:lstStyle/>
        <a:p>
          <a:pPr>
            <a:defRPr sz="1400">
              <a:solidFill>
                <a:srgbClr val="5B6770"/>
              </a:solidFill>
              <a:latin typeface="Arial" panose="020B0604020202020204" pitchFamily="34" charset="0"/>
              <a:cs typeface="Arial" panose="020B0604020202020204" pitchFamily="34" charset="0"/>
            </a:defRPr>
          </a:pPr>
          <a:endParaRPr lang="en-US"/>
        </a:p>
      </c:txPr>
    </c:legend>
    <c:plotVisOnly val="1"/>
    <c:dispBlanksAs val="gap"/>
    <c:showDLblsOverMax val="0"/>
  </c:chart>
  <c:spPr>
    <a:ln>
      <a:noFill/>
    </a:ln>
  </c:sp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Non-Spin Responsibility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2"/>
          <c:order val="0"/>
          <c:tx>
            <c:strRef>
              <c:f>NSRS!$S$31</c:f>
              <c:strCache>
                <c:ptCount val="1"/>
                <c:pt idx="0">
                  <c:v>NSRS-Offline</c:v>
                </c:pt>
              </c:strCache>
            </c:strRef>
          </c:tx>
          <c:spPr>
            <a:solidFill>
              <a:schemeClr val="accent3"/>
            </a:solidFill>
            <a:ln>
              <a:noFill/>
            </a:ln>
            <a:effectLst/>
          </c:spPr>
          <c:invertIfNegative val="0"/>
          <c:cat>
            <c:multiLvlStrRef>
              <c:f>NSRS!$O$56:$P$127</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Jan-23</c:v>
                  </c:pt>
                  <c:pt idx="24">
                    <c:v>Feb-23</c:v>
                  </c:pt>
                  <c:pt idx="48">
                    <c:v>Mar-23</c:v>
                  </c:pt>
                </c:lvl>
              </c:multiLvlStrCache>
            </c:multiLvlStrRef>
          </c:cat>
          <c:val>
            <c:numRef>
              <c:f>NSRS!$S$56:$S$127</c:f>
              <c:numCache>
                <c:formatCode>0</c:formatCode>
                <c:ptCount val="72"/>
                <c:pt idx="0">
                  <c:v>2999.9011466733873</c:v>
                </c:pt>
                <c:pt idx="1">
                  <c:v>2989.3092710433466</c:v>
                </c:pt>
                <c:pt idx="2">
                  <c:v>3093.5315413936491</c:v>
                </c:pt>
                <c:pt idx="3">
                  <c:v>3091.1352854082661</c:v>
                </c:pt>
                <c:pt idx="4">
                  <c:v>3077.9192445816534</c:v>
                </c:pt>
                <c:pt idx="5">
                  <c:v>3044.5086394279233</c:v>
                </c:pt>
                <c:pt idx="6">
                  <c:v>3226.4561728200606</c:v>
                </c:pt>
                <c:pt idx="7">
                  <c:v>3143.6656769783267</c:v>
                </c:pt>
                <c:pt idx="8">
                  <c:v>3099.7598483177921</c:v>
                </c:pt>
                <c:pt idx="9">
                  <c:v>3190.2638608870966</c:v>
                </c:pt>
                <c:pt idx="10">
                  <c:v>2937.6610304309474</c:v>
                </c:pt>
                <c:pt idx="11">
                  <c:v>2959.2290590347784</c:v>
                </c:pt>
                <c:pt idx="12">
                  <c:v>2998.8792055191534</c:v>
                </c:pt>
                <c:pt idx="13">
                  <c:v>3001.9813862462197</c:v>
                </c:pt>
                <c:pt idx="14">
                  <c:v>3795.4915810861894</c:v>
                </c:pt>
                <c:pt idx="15">
                  <c:v>3810.7095829133063</c:v>
                </c:pt>
                <c:pt idx="16">
                  <c:v>3727.5511750252017</c:v>
                </c:pt>
                <c:pt idx="17">
                  <c:v>3623.074691280242</c:v>
                </c:pt>
                <c:pt idx="18">
                  <c:v>3008.6861729775705</c:v>
                </c:pt>
                <c:pt idx="19">
                  <c:v>3031.75927734375</c:v>
                </c:pt>
                <c:pt idx="20">
                  <c:v>3081.9439303490421</c:v>
                </c:pt>
                <c:pt idx="21">
                  <c:v>3169.1222435735885</c:v>
                </c:pt>
                <c:pt idx="22">
                  <c:v>3154.4003197454635</c:v>
                </c:pt>
                <c:pt idx="23">
                  <c:v>3189.9720813382055</c:v>
                </c:pt>
                <c:pt idx="24">
                  <c:v>2446.0976213727677</c:v>
                </c:pt>
                <c:pt idx="25">
                  <c:v>2474.2330322265625</c:v>
                </c:pt>
                <c:pt idx="26">
                  <c:v>3158.2813589913503</c:v>
                </c:pt>
                <c:pt idx="27">
                  <c:v>3134.6762172154017</c:v>
                </c:pt>
                <c:pt idx="28">
                  <c:v>3133.3702828543528</c:v>
                </c:pt>
                <c:pt idx="29">
                  <c:v>3076.4826965332031</c:v>
                </c:pt>
                <c:pt idx="30">
                  <c:v>3340.3849923270091</c:v>
                </c:pt>
                <c:pt idx="31">
                  <c:v>3334.0577654157364</c:v>
                </c:pt>
                <c:pt idx="32">
                  <c:v>3361.1683872767858</c:v>
                </c:pt>
                <c:pt idx="33">
                  <c:v>3351.0947963169642</c:v>
                </c:pt>
                <c:pt idx="34">
                  <c:v>3437.6860743931361</c:v>
                </c:pt>
                <c:pt idx="35">
                  <c:v>3444.3617946079798</c:v>
                </c:pt>
                <c:pt idx="36">
                  <c:v>3546.8343157087052</c:v>
                </c:pt>
                <c:pt idx="37">
                  <c:v>3552.3028913225448</c:v>
                </c:pt>
                <c:pt idx="38">
                  <c:v>4132.5995570591522</c:v>
                </c:pt>
                <c:pt idx="39">
                  <c:v>4142.3675711495534</c:v>
                </c:pt>
                <c:pt idx="40">
                  <c:v>4091.2585710797989</c:v>
                </c:pt>
                <c:pt idx="41">
                  <c:v>3997.7347324916295</c:v>
                </c:pt>
                <c:pt idx="42">
                  <c:v>3242.3075038364955</c:v>
                </c:pt>
                <c:pt idx="43">
                  <c:v>3154.6514761788503</c:v>
                </c:pt>
                <c:pt idx="44">
                  <c:v>3186.2784075055802</c:v>
                </c:pt>
                <c:pt idx="45">
                  <c:v>3216.7094421386719</c:v>
                </c:pt>
                <c:pt idx="46">
                  <c:v>2634.6337149483816</c:v>
                </c:pt>
                <c:pt idx="47">
                  <c:v>2660.1845223563059</c:v>
                </c:pt>
                <c:pt idx="48">
                  <c:v>2909.5784163936491</c:v>
                </c:pt>
                <c:pt idx="49">
                  <c:v>2885.8484910534276</c:v>
                </c:pt>
                <c:pt idx="50">
                  <c:v>3124.9429606119793</c:v>
                </c:pt>
                <c:pt idx="51">
                  <c:v>3125.0496393019152</c:v>
                </c:pt>
                <c:pt idx="52">
                  <c:v>3134.7205534904233</c:v>
                </c:pt>
                <c:pt idx="53">
                  <c:v>3111.211441532258</c:v>
                </c:pt>
                <c:pt idx="54">
                  <c:v>3272.2878008451194</c:v>
                </c:pt>
                <c:pt idx="55">
                  <c:v>3226.06161952211</c:v>
                </c:pt>
                <c:pt idx="56">
                  <c:v>3233.1544811634285</c:v>
                </c:pt>
                <c:pt idx="57">
                  <c:v>3212.8499086431921</c:v>
                </c:pt>
                <c:pt idx="58">
                  <c:v>3172.6787172375666</c:v>
                </c:pt>
                <c:pt idx="59">
                  <c:v>3236.5804466989734</c:v>
                </c:pt>
                <c:pt idx="60">
                  <c:v>3223.3615895915896</c:v>
                </c:pt>
                <c:pt idx="61">
                  <c:v>3171.3649256546651</c:v>
                </c:pt>
                <c:pt idx="62">
                  <c:v>3362.2942288306454</c:v>
                </c:pt>
                <c:pt idx="63">
                  <c:v>3357.196456020878</c:v>
                </c:pt>
                <c:pt idx="64">
                  <c:v>3363.7633395319986</c:v>
                </c:pt>
                <c:pt idx="65">
                  <c:v>3335.8565587228345</c:v>
                </c:pt>
                <c:pt idx="66">
                  <c:v>3015.4930553801596</c:v>
                </c:pt>
                <c:pt idx="67">
                  <c:v>3030.4990313130043</c:v>
                </c:pt>
                <c:pt idx="68">
                  <c:v>2962.7980846791497</c:v>
                </c:pt>
                <c:pt idx="69">
                  <c:v>3043.735027094041</c:v>
                </c:pt>
                <c:pt idx="70">
                  <c:v>2928.8644231980848</c:v>
                </c:pt>
                <c:pt idx="71">
                  <c:v>2949.2265703755043</c:v>
                </c:pt>
              </c:numCache>
            </c:numRef>
          </c:val>
          <c:extLst>
            <c:ext xmlns:c16="http://schemas.microsoft.com/office/drawing/2014/chart" uri="{C3380CC4-5D6E-409C-BE32-E72D297353CC}">
              <c16:uniqueId val="{00000000-812F-44E9-8D04-87DF2485C41A}"/>
            </c:ext>
          </c:extLst>
        </c:ser>
        <c:ser>
          <c:idx val="1"/>
          <c:order val="1"/>
          <c:tx>
            <c:strRef>
              <c:f>NSRS!$R$31</c:f>
              <c:strCache>
                <c:ptCount val="1"/>
                <c:pt idx="0">
                  <c:v>NSRS-Online</c:v>
                </c:pt>
              </c:strCache>
            </c:strRef>
          </c:tx>
          <c:spPr>
            <a:solidFill>
              <a:schemeClr val="accent2"/>
            </a:solidFill>
            <a:ln>
              <a:noFill/>
            </a:ln>
            <a:effectLst/>
          </c:spPr>
          <c:invertIfNegative val="0"/>
          <c:cat>
            <c:multiLvlStrRef>
              <c:f>NSRS!$O$56:$P$127</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Jan-23</c:v>
                  </c:pt>
                  <c:pt idx="24">
                    <c:v>Feb-23</c:v>
                  </c:pt>
                  <c:pt idx="48">
                    <c:v>Mar-23</c:v>
                  </c:pt>
                </c:lvl>
              </c:multiLvlStrCache>
            </c:multiLvlStrRef>
          </c:cat>
          <c:val>
            <c:numRef>
              <c:f>NSRS!$R$56:$R$127</c:f>
              <c:numCache>
                <c:formatCode>0</c:formatCode>
                <c:ptCount val="72"/>
                <c:pt idx="0">
                  <c:v>112.90235987017232</c:v>
                </c:pt>
                <c:pt idx="1">
                  <c:v>110.55450876297489</c:v>
                </c:pt>
                <c:pt idx="2">
                  <c:v>106.87611481451219</c:v>
                </c:pt>
                <c:pt idx="3">
                  <c:v>106.74479152310279</c:v>
                </c:pt>
                <c:pt idx="4">
                  <c:v>134.65547715463947</c:v>
                </c:pt>
                <c:pt idx="5">
                  <c:v>139.66190036650627</c:v>
                </c:pt>
                <c:pt idx="6">
                  <c:v>233.86756527808404</c:v>
                </c:pt>
                <c:pt idx="7">
                  <c:v>303.54926453867267</c:v>
                </c:pt>
                <c:pt idx="8">
                  <c:v>303.99996271441057</c:v>
                </c:pt>
                <c:pt idx="9">
                  <c:v>217.76585978846396</c:v>
                </c:pt>
                <c:pt idx="10">
                  <c:v>145.41235579213787</c:v>
                </c:pt>
                <c:pt idx="11">
                  <c:v>128.35917602046842</c:v>
                </c:pt>
                <c:pt idx="12">
                  <c:v>146.93694976068312</c:v>
                </c:pt>
                <c:pt idx="13">
                  <c:v>147.58873853375835</c:v>
                </c:pt>
                <c:pt idx="14">
                  <c:v>291.34768941325524</c:v>
                </c:pt>
                <c:pt idx="15">
                  <c:v>285.18205925726119</c:v>
                </c:pt>
                <c:pt idx="16">
                  <c:v>366.24274721453264</c:v>
                </c:pt>
                <c:pt idx="17">
                  <c:v>451.61557925132013</c:v>
                </c:pt>
                <c:pt idx="18">
                  <c:v>319.3835539048718</c:v>
                </c:pt>
                <c:pt idx="19">
                  <c:v>320.31471584689234</c:v>
                </c:pt>
                <c:pt idx="20">
                  <c:v>288.53175550891507</c:v>
                </c:pt>
                <c:pt idx="21">
                  <c:v>202.42910428200997</c:v>
                </c:pt>
                <c:pt idx="22">
                  <c:v>179.52584974227412</c:v>
                </c:pt>
                <c:pt idx="23">
                  <c:v>147.7747515247714</c:v>
                </c:pt>
                <c:pt idx="24">
                  <c:v>109.79325124195644</c:v>
                </c:pt>
                <c:pt idx="25">
                  <c:v>103.69756405694145</c:v>
                </c:pt>
                <c:pt idx="26">
                  <c:v>141.27768605096</c:v>
                </c:pt>
                <c:pt idx="27">
                  <c:v>148.13030031749182</c:v>
                </c:pt>
                <c:pt idx="28">
                  <c:v>154.29623556137085</c:v>
                </c:pt>
                <c:pt idx="29">
                  <c:v>193.65039396286011</c:v>
                </c:pt>
                <c:pt idx="30">
                  <c:v>324.17154264450073</c:v>
                </c:pt>
                <c:pt idx="31">
                  <c:v>346.13159186499462</c:v>
                </c:pt>
                <c:pt idx="32">
                  <c:v>322.98423991884505</c:v>
                </c:pt>
                <c:pt idx="33">
                  <c:v>293.13504457473755</c:v>
                </c:pt>
                <c:pt idx="34">
                  <c:v>284.72552980695451</c:v>
                </c:pt>
                <c:pt idx="35">
                  <c:v>287.14071483271465</c:v>
                </c:pt>
                <c:pt idx="36">
                  <c:v>289.79527623312816</c:v>
                </c:pt>
                <c:pt idx="37">
                  <c:v>291.89246409279957</c:v>
                </c:pt>
                <c:pt idx="38">
                  <c:v>405.21469320569719</c:v>
                </c:pt>
                <c:pt idx="39">
                  <c:v>420.37998283760891</c:v>
                </c:pt>
                <c:pt idx="40">
                  <c:v>461.9771787779672</c:v>
                </c:pt>
                <c:pt idx="41">
                  <c:v>549.09251398699621</c:v>
                </c:pt>
                <c:pt idx="42">
                  <c:v>301.0484773516655</c:v>
                </c:pt>
                <c:pt idx="43">
                  <c:v>311.57033879416332</c:v>
                </c:pt>
                <c:pt idx="44">
                  <c:v>267.5971315928868</c:v>
                </c:pt>
                <c:pt idx="45">
                  <c:v>234.63173866271973</c:v>
                </c:pt>
                <c:pt idx="46">
                  <c:v>155.08568164280481</c:v>
                </c:pt>
                <c:pt idx="47">
                  <c:v>144.00306245258875</c:v>
                </c:pt>
                <c:pt idx="48">
                  <c:v>128.4230450045678</c:v>
                </c:pt>
                <c:pt idx="49">
                  <c:v>139.29258518834268</c:v>
                </c:pt>
                <c:pt idx="50">
                  <c:v>157.59587211608886</c:v>
                </c:pt>
                <c:pt idx="51">
                  <c:v>156.19396154342158</c:v>
                </c:pt>
                <c:pt idx="52">
                  <c:v>153.15376807028247</c:v>
                </c:pt>
                <c:pt idx="53">
                  <c:v>165.78757495264853</c:v>
                </c:pt>
                <c:pt idx="54">
                  <c:v>229.36028529751687</c:v>
                </c:pt>
                <c:pt idx="55">
                  <c:v>257.52672047768868</c:v>
                </c:pt>
                <c:pt idx="56">
                  <c:v>260.98639663573232</c:v>
                </c:pt>
                <c:pt idx="57">
                  <c:v>264.52849683453962</c:v>
                </c:pt>
                <c:pt idx="58">
                  <c:v>271.50780104052637</c:v>
                </c:pt>
                <c:pt idx="59">
                  <c:v>226.98500276380969</c:v>
                </c:pt>
                <c:pt idx="60">
                  <c:v>263.02201964778283</c:v>
                </c:pt>
                <c:pt idx="61">
                  <c:v>314.05545723822809</c:v>
                </c:pt>
                <c:pt idx="62">
                  <c:v>417.88824856665826</c:v>
                </c:pt>
                <c:pt idx="63">
                  <c:v>429.81772641981803</c:v>
                </c:pt>
                <c:pt idx="64">
                  <c:v>435.56009452573716</c:v>
                </c:pt>
                <c:pt idx="65">
                  <c:v>433.23291790869928</c:v>
                </c:pt>
                <c:pt idx="66">
                  <c:v>384.55129312315296</c:v>
                </c:pt>
                <c:pt idx="67">
                  <c:v>379.72131148461375</c:v>
                </c:pt>
                <c:pt idx="68">
                  <c:v>425.51078022367534</c:v>
                </c:pt>
                <c:pt idx="69">
                  <c:v>346.49207417883218</c:v>
                </c:pt>
                <c:pt idx="70">
                  <c:v>226.60432790940808</c:v>
                </c:pt>
                <c:pt idx="71">
                  <c:v>204.81556283274006</c:v>
                </c:pt>
              </c:numCache>
            </c:numRef>
          </c:val>
          <c:extLst>
            <c:ext xmlns:c16="http://schemas.microsoft.com/office/drawing/2014/chart" uri="{C3380CC4-5D6E-409C-BE32-E72D297353CC}">
              <c16:uniqueId val="{00000001-812F-44E9-8D04-87DF2485C41A}"/>
            </c:ext>
          </c:extLst>
        </c:ser>
        <c:ser>
          <c:idx val="0"/>
          <c:order val="2"/>
          <c:tx>
            <c:strRef>
              <c:f>NSRS!$Q$31</c:f>
              <c:strCache>
                <c:ptCount val="1"/>
                <c:pt idx="0">
                  <c:v>NSRS-QSGR</c:v>
                </c:pt>
              </c:strCache>
            </c:strRef>
          </c:tx>
          <c:spPr>
            <a:solidFill>
              <a:schemeClr val="accent1"/>
            </a:solidFill>
            <a:ln>
              <a:noFill/>
            </a:ln>
            <a:effectLst/>
          </c:spPr>
          <c:invertIfNegative val="0"/>
          <c:cat>
            <c:multiLvlStrRef>
              <c:f>NSRS!$O$56:$P$127</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Jan-23</c:v>
                  </c:pt>
                  <c:pt idx="24">
                    <c:v>Feb-23</c:v>
                  </c:pt>
                  <c:pt idx="48">
                    <c:v>Mar-23</c:v>
                  </c:pt>
                </c:lvl>
              </c:multiLvlStrCache>
            </c:multiLvlStrRef>
          </c:cat>
          <c:val>
            <c:numRef>
              <c:f>NSRS!$Q$56:$Q$127</c:f>
              <c:numCache>
                <c:formatCode>0</c:formatCode>
                <c:ptCount val="72"/>
                <c:pt idx="0">
                  <c:v>429.89032142393052</c:v>
                </c:pt>
                <c:pt idx="1">
                  <c:v>441.80097229250015</c:v>
                </c:pt>
                <c:pt idx="2">
                  <c:v>483.96676691116824</c:v>
                </c:pt>
                <c:pt idx="3">
                  <c:v>482.51032853895617</c:v>
                </c:pt>
                <c:pt idx="4">
                  <c:v>479.21904145517658</c:v>
                </c:pt>
                <c:pt idx="5">
                  <c:v>496.9167739499</c:v>
                </c:pt>
                <c:pt idx="6">
                  <c:v>627.67001465828184</c:v>
                </c:pt>
                <c:pt idx="7">
                  <c:v>641.24000075555614</c:v>
                </c:pt>
                <c:pt idx="8">
                  <c:v>676.88838626492407</c:v>
                </c:pt>
                <c:pt idx="9">
                  <c:v>684.36386748283144</c:v>
                </c:pt>
                <c:pt idx="10">
                  <c:v>578.60773166533443</c:v>
                </c:pt>
                <c:pt idx="11">
                  <c:v>572.65289023614696</c:v>
                </c:pt>
                <c:pt idx="12">
                  <c:v>610.65193120894889</c:v>
                </c:pt>
                <c:pt idx="13">
                  <c:v>607.25257695105768</c:v>
                </c:pt>
                <c:pt idx="14">
                  <c:v>785.82226593263692</c:v>
                </c:pt>
                <c:pt idx="15">
                  <c:v>783.12159852058653</c:v>
                </c:pt>
                <c:pt idx="16">
                  <c:v>785.39675749501873</c:v>
                </c:pt>
                <c:pt idx="17">
                  <c:v>807.9032274523089</c:v>
                </c:pt>
                <c:pt idx="18">
                  <c:v>617.57870667980558</c:v>
                </c:pt>
                <c:pt idx="19">
                  <c:v>594.04902710453155</c:v>
                </c:pt>
                <c:pt idx="20">
                  <c:v>576.49872170725178</c:v>
                </c:pt>
                <c:pt idx="21">
                  <c:v>572.60677159217096</c:v>
                </c:pt>
                <c:pt idx="22">
                  <c:v>571.84161438480498</c:v>
                </c:pt>
                <c:pt idx="23">
                  <c:v>569.84676651800828</c:v>
                </c:pt>
                <c:pt idx="24">
                  <c:v>458.60928651264737</c:v>
                </c:pt>
                <c:pt idx="25">
                  <c:v>434.95892899377003</c:v>
                </c:pt>
                <c:pt idx="26">
                  <c:v>570.4832087244306</c:v>
                </c:pt>
                <c:pt idx="27">
                  <c:v>585.07464156832009</c:v>
                </c:pt>
                <c:pt idx="28">
                  <c:v>584.24071032660345</c:v>
                </c:pt>
                <c:pt idx="29">
                  <c:v>599.73856237956454</c:v>
                </c:pt>
                <c:pt idx="30">
                  <c:v>661.67822585787087</c:v>
                </c:pt>
                <c:pt idx="31">
                  <c:v>644.4500099590847</c:v>
                </c:pt>
                <c:pt idx="32">
                  <c:v>639.35999400275091</c:v>
                </c:pt>
                <c:pt idx="33">
                  <c:v>689.5596401350839</c:v>
                </c:pt>
                <c:pt idx="34">
                  <c:v>699.3242879595075</c:v>
                </c:pt>
                <c:pt idx="35">
                  <c:v>687.84355989524295</c:v>
                </c:pt>
                <c:pt idx="36">
                  <c:v>711.25963578905373</c:v>
                </c:pt>
                <c:pt idx="37">
                  <c:v>703.43000425611228</c:v>
                </c:pt>
                <c:pt idx="38">
                  <c:v>809.97464438847135</c:v>
                </c:pt>
                <c:pt idx="39">
                  <c:v>803.82749091727396</c:v>
                </c:pt>
                <c:pt idx="40">
                  <c:v>806.88927194050382</c:v>
                </c:pt>
                <c:pt idx="41">
                  <c:v>820.38356895106176</c:v>
                </c:pt>
                <c:pt idx="42">
                  <c:v>563.36213230235239</c:v>
                </c:pt>
                <c:pt idx="43">
                  <c:v>635.08749811989924</c:v>
                </c:pt>
                <c:pt idx="44">
                  <c:v>645.53535502297541</c:v>
                </c:pt>
                <c:pt idx="45">
                  <c:v>647.03249386378695</c:v>
                </c:pt>
                <c:pt idx="46">
                  <c:v>450.47000203813826</c:v>
                </c:pt>
                <c:pt idx="47">
                  <c:v>437.64821209226335</c:v>
                </c:pt>
                <c:pt idx="48">
                  <c:v>462.05644816737021</c:v>
                </c:pt>
                <c:pt idx="49">
                  <c:v>478.50096782561269</c:v>
                </c:pt>
                <c:pt idx="50">
                  <c:v>570.63433519999182</c:v>
                </c:pt>
                <c:pt idx="51">
                  <c:v>572.18516718956732</c:v>
                </c:pt>
                <c:pt idx="52">
                  <c:v>564.09644653720238</c:v>
                </c:pt>
                <c:pt idx="53">
                  <c:v>577.34611566605111</c:v>
                </c:pt>
                <c:pt idx="54">
                  <c:v>594.39839153905064</c:v>
                </c:pt>
                <c:pt idx="55">
                  <c:v>604.9328998442619</c:v>
                </c:pt>
                <c:pt idx="56">
                  <c:v>600.29160668773034</c:v>
                </c:pt>
                <c:pt idx="57">
                  <c:v>614.93483383424825</c:v>
                </c:pt>
                <c:pt idx="58">
                  <c:v>628.87483819838496</c:v>
                </c:pt>
                <c:pt idx="59">
                  <c:v>616.69709168711017</c:v>
                </c:pt>
                <c:pt idx="60">
                  <c:v>629.39709400361585</c:v>
                </c:pt>
                <c:pt idx="61">
                  <c:v>626.40904294290851</c:v>
                </c:pt>
                <c:pt idx="62">
                  <c:v>647.35967820690519</c:v>
                </c:pt>
                <c:pt idx="63">
                  <c:v>636.25064673731401</c:v>
                </c:pt>
                <c:pt idx="64">
                  <c:v>628.88322547174266</c:v>
                </c:pt>
                <c:pt idx="65">
                  <c:v>653.72676738615962</c:v>
                </c:pt>
                <c:pt idx="66">
                  <c:v>563.47192976936219</c:v>
                </c:pt>
                <c:pt idx="67">
                  <c:v>562.78940904525018</c:v>
                </c:pt>
                <c:pt idx="68">
                  <c:v>575.44547725805353</c:v>
                </c:pt>
                <c:pt idx="69">
                  <c:v>585.32129212661141</c:v>
                </c:pt>
                <c:pt idx="70">
                  <c:v>531.9622555394327</c:v>
                </c:pt>
                <c:pt idx="71">
                  <c:v>533.24483932987334</c:v>
                </c:pt>
              </c:numCache>
            </c:numRef>
          </c:val>
          <c:extLst>
            <c:ext xmlns:c16="http://schemas.microsoft.com/office/drawing/2014/chart" uri="{C3380CC4-5D6E-409C-BE32-E72D297353CC}">
              <c16:uniqueId val="{00000002-812F-44E9-8D04-87DF2485C41A}"/>
            </c:ext>
          </c:extLst>
        </c:ser>
        <c:dLbls>
          <c:showLegendKey val="0"/>
          <c:showVal val="0"/>
          <c:showCatName val="0"/>
          <c:showSerName val="0"/>
          <c:showPercent val="0"/>
          <c:showBubbleSize val="0"/>
        </c:dLbls>
        <c:gapWidth val="150"/>
        <c:overlap val="100"/>
        <c:axId val="797123487"/>
        <c:axId val="797105183"/>
      </c:barChart>
      <c:lineChart>
        <c:grouping val="standard"/>
        <c:varyColors val="0"/>
        <c:ser>
          <c:idx val="3"/>
          <c:order val="3"/>
          <c:tx>
            <c:strRef>
              <c:f>NSRS!$T$31</c:f>
              <c:strCache>
                <c:ptCount val="1"/>
                <c:pt idx="0">
                  <c:v>Total NSRS Responsibility</c:v>
                </c:pt>
              </c:strCache>
            </c:strRef>
          </c:tx>
          <c:spPr>
            <a:ln w="28575" cap="rnd">
              <a:solidFill>
                <a:schemeClr val="accent4"/>
              </a:solidFill>
              <a:round/>
            </a:ln>
            <a:effectLst/>
          </c:spPr>
          <c:marker>
            <c:symbol val="none"/>
          </c:marker>
          <c:cat>
            <c:multiLvlStrRef>
              <c:f>NSRS!$O$56:$P$223</c:f>
              <c:multiLvlStrCache>
                <c:ptCount val="168"/>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pt idx="72">
                    <c:v>1</c:v>
                  </c:pt>
                  <c:pt idx="73">
                    <c:v>2</c:v>
                  </c:pt>
                  <c:pt idx="74">
                    <c:v>3</c:v>
                  </c:pt>
                  <c:pt idx="75">
                    <c:v>4</c:v>
                  </c:pt>
                  <c:pt idx="76">
                    <c:v>5</c:v>
                  </c:pt>
                  <c:pt idx="77">
                    <c:v>6</c:v>
                  </c:pt>
                  <c:pt idx="78">
                    <c:v>7</c:v>
                  </c:pt>
                  <c:pt idx="79">
                    <c:v>8</c:v>
                  </c:pt>
                  <c:pt idx="80">
                    <c:v>9</c:v>
                  </c:pt>
                  <c:pt idx="81">
                    <c:v>10</c:v>
                  </c:pt>
                  <c:pt idx="82">
                    <c:v>11</c:v>
                  </c:pt>
                  <c:pt idx="83">
                    <c:v>12</c:v>
                  </c:pt>
                  <c:pt idx="84">
                    <c:v>13</c:v>
                  </c:pt>
                  <c:pt idx="85">
                    <c:v>14</c:v>
                  </c:pt>
                  <c:pt idx="86">
                    <c:v>15</c:v>
                  </c:pt>
                  <c:pt idx="87">
                    <c:v>16</c:v>
                  </c:pt>
                  <c:pt idx="88">
                    <c:v>17</c:v>
                  </c:pt>
                  <c:pt idx="89">
                    <c:v>18</c:v>
                  </c:pt>
                  <c:pt idx="90">
                    <c:v>19</c:v>
                  </c:pt>
                  <c:pt idx="91">
                    <c:v>20</c:v>
                  </c:pt>
                  <c:pt idx="92">
                    <c:v>21</c:v>
                  </c:pt>
                  <c:pt idx="93">
                    <c:v>22</c:v>
                  </c:pt>
                  <c:pt idx="94">
                    <c:v>23</c:v>
                  </c:pt>
                  <c:pt idx="95">
                    <c:v>24</c:v>
                  </c:pt>
                  <c:pt idx="96">
                    <c:v>1</c:v>
                  </c:pt>
                  <c:pt idx="97">
                    <c:v>2</c:v>
                  </c:pt>
                  <c:pt idx="98">
                    <c:v>3</c:v>
                  </c:pt>
                  <c:pt idx="99">
                    <c:v>4</c:v>
                  </c:pt>
                  <c:pt idx="100">
                    <c:v>5</c:v>
                  </c:pt>
                  <c:pt idx="101">
                    <c:v>6</c:v>
                  </c:pt>
                  <c:pt idx="102">
                    <c:v>7</c:v>
                  </c:pt>
                  <c:pt idx="103">
                    <c:v>8</c:v>
                  </c:pt>
                  <c:pt idx="104">
                    <c:v>9</c:v>
                  </c:pt>
                  <c:pt idx="105">
                    <c:v>10</c:v>
                  </c:pt>
                  <c:pt idx="106">
                    <c:v>11</c:v>
                  </c:pt>
                  <c:pt idx="107">
                    <c:v>12</c:v>
                  </c:pt>
                  <c:pt idx="108">
                    <c:v>13</c:v>
                  </c:pt>
                  <c:pt idx="109">
                    <c:v>14</c:v>
                  </c:pt>
                  <c:pt idx="110">
                    <c:v>15</c:v>
                  </c:pt>
                  <c:pt idx="111">
                    <c:v>16</c:v>
                  </c:pt>
                  <c:pt idx="112">
                    <c:v>17</c:v>
                  </c:pt>
                  <c:pt idx="113">
                    <c:v>18</c:v>
                  </c:pt>
                  <c:pt idx="114">
                    <c:v>19</c:v>
                  </c:pt>
                  <c:pt idx="115">
                    <c:v>20</c:v>
                  </c:pt>
                  <c:pt idx="116">
                    <c:v>21</c:v>
                  </c:pt>
                  <c:pt idx="117">
                    <c:v>22</c:v>
                  </c:pt>
                  <c:pt idx="118">
                    <c:v>23</c:v>
                  </c:pt>
                  <c:pt idx="119">
                    <c:v>24</c:v>
                  </c:pt>
                  <c:pt idx="120">
                    <c:v>1</c:v>
                  </c:pt>
                  <c:pt idx="121">
                    <c:v>2</c:v>
                  </c:pt>
                  <c:pt idx="122">
                    <c:v>3</c:v>
                  </c:pt>
                  <c:pt idx="123">
                    <c:v>4</c:v>
                  </c:pt>
                  <c:pt idx="124">
                    <c:v>5</c:v>
                  </c:pt>
                  <c:pt idx="125">
                    <c:v>6</c:v>
                  </c:pt>
                  <c:pt idx="126">
                    <c:v>7</c:v>
                  </c:pt>
                  <c:pt idx="127">
                    <c:v>8</c:v>
                  </c:pt>
                  <c:pt idx="128">
                    <c:v>9</c:v>
                  </c:pt>
                  <c:pt idx="129">
                    <c:v>10</c:v>
                  </c:pt>
                  <c:pt idx="130">
                    <c:v>11</c:v>
                  </c:pt>
                  <c:pt idx="131">
                    <c:v>12</c:v>
                  </c:pt>
                  <c:pt idx="132">
                    <c:v>13</c:v>
                  </c:pt>
                  <c:pt idx="133">
                    <c:v>14</c:v>
                  </c:pt>
                  <c:pt idx="134">
                    <c:v>15</c:v>
                  </c:pt>
                  <c:pt idx="135">
                    <c:v>16</c:v>
                  </c:pt>
                  <c:pt idx="136">
                    <c:v>17</c:v>
                  </c:pt>
                  <c:pt idx="137">
                    <c:v>18</c:v>
                  </c:pt>
                  <c:pt idx="138">
                    <c:v>19</c:v>
                  </c:pt>
                  <c:pt idx="139">
                    <c:v>20</c:v>
                  </c:pt>
                  <c:pt idx="140">
                    <c:v>21</c:v>
                  </c:pt>
                  <c:pt idx="141">
                    <c:v>22</c:v>
                  </c:pt>
                  <c:pt idx="142">
                    <c:v>23</c:v>
                  </c:pt>
                  <c:pt idx="143">
                    <c:v>24</c:v>
                  </c:pt>
                  <c:pt idx="144">
                    <c:v>1</c:v>
                  </c:pt>
                  <c:pt idx="145">
                    <c:v>2</c:v>
                  </c:pt>
                  <c:pt idx="146">
                    <c:v>3</c:v>
                  </c:pt>
                  <c:pt idx="147">
                    <c:v>4</c:v>
                  </c:pt>
                  <c:pt idx="148">
                    <c:v>5</c:v>
                  </c:pt>
                  <c:pt idx="149">
                    <c:v>6</c:v>
                  </c:pt>
                  <c:pt idx="150">
                    <c:v>7</c:v>
                  </c:pt>
                  <c:pt idx="151">
                    <c:v>8</c:v>
                  </c:pt>
                  <c:pt idx="152">
                    <c:v>9</c:v>
                  </c:pt>
                  <c:pt idx="153">
                    <c:v>10</c:v>
                  </c:pt>
                  <c:pt idx="154">
                    <c:v>11</c:v>
                  </c:pt>
                  <c:pt idx="155">
                    <c:v>12</c:v>
                  </c:pt>
                  <c:pt idx="156">
                    <c:v>13</c:v>
                  </c:pt>
                  <c:pt idx="157">
                    <c:v>14</c:v>
                  </c:pt>
                  <c:pt idx="158">
                    <c:v>15</c:v>
                  </c:pt>
                  <c:pt idx="159">
                    <c:v>16</c:v>
                  </c:pt>
                  <c:pt idx="160">
                    <c:v>17</c:v>
                  </c:pt>
                  <c:pt idx="161">
                    <c:v>18</c:v>
                  </c:pt>
                  <c:pt idx="162">
                    <c:v>19</c:v>
                  </c:pt>
                  <c:pt idx="163">
                    <c:v>20</c:v>
                  </c:pt>
                  <c:pt idx="164">
                    <c:v>21</c:v>
                  </c:pt>
                  <c:pt idx="165">
                    <c:v>22</c:v>
                  </c:pt>
                  <c:pt idx="166">
                    <c:v>23</c:v>
                  </c:pt>
                  <c:pt idx="167">
                    <c:v>24</c:v>
                  </c:pt>
                </c:lvl>
                <c:lvl>
                  <c:pt idx="0">
                    <c:v>Jan-23</c:v>
                  </c:pt>
                  <c:pt idx="24">
                    <c:v>Feb-23</c:v>
                  </c:pt>
                  <c:pt idx="48">
                    <c:v>Mar-23</c:v>
                  </c:pt>
                  <c:pt idx="72">
                    <c:v>Apr-23</c:v>
                  </c:pt>
                  <c:pt idx="96">
                    <c:v>May-23</c:v>
                  </c:pt>
                  <c:pt idx="120">
                    <c:v>Jun-23</c:v>
                  </c:pt>
                  <c:pt idx="144">
                    <c:v>Jul-23</c:v>
                  </c:pt>
                </c:lvl>
              </c:multiLvlStrCache>
            </c:multiLvlStrRef>
          </c:cat>
          <c:val>
            <c:numRef>
              <c:f>NSRS!$T$56:$T$127</c:f>
              <c:numCache>
                <c:formatCode>0</c:formatCode>
                <c:ptCount val="72"/>
                <c:pt idx="0">
                  <c:v>3584.7547489289313</c:v>
                </c:pt>
                <c:pt idx="1">
                  <c:v>3583.0064027847784</c:v>
                </c:pt>
                <c:pt idx="2">
                  <c:v>3727.7612777217741</c:v>
                </c:pt>
                <c:pt idx="3">
                  <c:v>3723.6161243069555</c:v>
                </c:pt>
                <c:pt idx="4">
                  <c:v>3727.7225302419356</c:v>
                </c:pt>
                <c:pt idx="5">
                  <c:v>3724.3129016507055</c:v>
                </c:pt>
                <c:pt idx="6">
                  <c:v>4128.5645476310483</c:v>
                </c:pt>
                <c:pt idx="7">
                  <c:v>4126.5483870967746</c:v>
                </c:pt>
                <c:pt idx="8">
                  <c:v>4123.3900343371979</c:v>
                </c:pt>
                <c:pt idx="9">
                  <c:v>4130.6452085433466</c:v>
                </c:pt>
                <c:pt idx="10">
                  <c:v>3704.9712544102822</c:v>
                </c:pt>
                <c:pt idx="11">
                  <c:v>3703.5312815020161</c:v>
                </c:pt>
                <c:pt idx="12">
                  <c:v>3799.9193154611894</c:v>
                </c:pt>
                <c:pt idx="13">
                  <c:v>3800.1129111013106</c:v>
                </c:pt>
                <c:pt idx="14">
                  <c:v>4916.4355783770161</c:v>
                </c:pt>
                <c:pt idx="15">
                  <c:v>4923.9935578377017</c:v>
                </c:pt>
                <c:pt idx="16">
                  <c:v>4923.9967237903229</c:v>
                </c:pt>
                <c:pt idx="17">
                  <c:v>4908.7516223538305</c:v>
                </c:pt>
                <c:pt idx="18">
                  <c:v>3988.8741651965724</c:v>
                </c:pt>
                <c:pt idx="19">
                  <c:v>3983.8487509450606</c:v>
                </c:pt>
                <c:pt idx="20">
                  <c:v>3986.1838772681454</c:v>
                </c:pt>
                <c:pt idx="21">
                  <c:v>3987.5451975176411</c:v>
                </c:pt>
                <c:pt idx="22">
                  <c:v>3948.9935814642135</c:v>
                </c:pt>
                <c:pt idx="23">
                  <c:v>3948.9774366809474</c:v>
                </c:pt>
                <c:pt idx="24">
                  <c:v>3047.2857578822545</c:v>
                </c:pt>
                <c:pt idx="25">
                  <c:v>3045.6750052315847</c:v>
                </c:pt>
                <c:pt idx="26">
                  <c:v>3901.9636404854909</c:v>
                </c:pt>
                <c:pt idx="27">
                  <c:v>3900.6669049944198</c:v>
                </c:pt>
                <c:pt idx="28">
                  <c:v>3902.2143816266739</c:v>
                </c:pt>
                <c:pt idx="29">
                  <c:v>3902.2322038922989</c:v>
                </c:pt>
                <c:pt idx="30">
                  <c:v>4356.0093122209819</c:v>
                </c:pt>
                <c:pt idx="31">
                  <c:v>4357.0714285714284</c:v>
                </c:pt>
                <c:pt idx="32">
                  <c:v>4346.7839529854909</c:v>
                </c:pt>
                <c:pt idx="33">
                  <c:v>4357.3499755859375</c:v>
                </c:pt>
                <c:pt idx="34">
                  <c:v>4449.3285784040181</c:v>
                </c:pt>
                <c:pt idx="35">
                  <c:v>4449.9639892578125</c:v>
                </c:pt>
                <c:pt idx="36">
                  <c:v>4579.9607107979909</c:v>
                </c:pt>
                <c:pt idx="37">
                  <c:v>4579.6964111328125</c:v>
                </c:pt>
                <c:pt idx="38">
                  <c:v>5373.2778843470978</c:v>
                </c:pt>
                <c:pt idx="39">
                  <c:v>5396.5535888671875</c:v>
                </c:pt>
                <c:pt idx="40">
                  <c:v>5391.9107317243306</c:v>
                </c:pt>
                <c:pt idx="41">
                  <c:v>5394.2714494977681</c:v>
                </c:pt>
                <c:pt idx="42">
                  <c:v>4134.6285749162944</c:v>
                </c:pt>
                <c:pt idx="43">
                  <c:v>4130.5522112165181</c:v>
                </c:pt>
                <c:pt idx="44">
                  <c:v>4131.1964983258931</c:v>
                </c:pt>
                <c:pt idx="45">
                  <c:v>4125.7199881417409</c:v>
                </c:pt>
                <c:pt idx="46">
                  <c:v>3271.9750453404017</c:v>
                </c:pt>
                <c:pt idx="47">
                  <c:v>3273.6214425223216</c:v>
                </c:pt>
                <c:pt idx="48">
                  <c:v>3543.6387270035284</c:v>
                </c:pt>
                <c:pt idx="49">
                  <c:v>3547.2225223664313</c:v>
                </c:pt>
                <c:pt idx="50">
                  <c:v>3896.6067952473959</c:v>
                </c:pt>
                <c:pt idx="51">
                  <c:v>3895.1226924773187</c:v>
                </c:pt>
                <c:pt idx="52">
                  <c:v>3895.0290763608873</c:v>
                </c:pt>
                <c:pt idx="53">
                  <c:v>3897.9258915070563</c:v>
                </c:pt>
                <c:pt idx="54">
                  <c:v>4136.6109579763106</c:v>
                </c:pt>
                <c:pt idx="55">
                  <c:v>4129.1277406754034</c:v>
                </c:pt>
                <c:pt idx="56">
                  <c:v>4136.1322612147178</c:v>
                </c:pt>
                <c:pt idx="57">
                  <c:v>4134.1842237903229</c:v>
                </c:pt>
                <c:pt idx="58">
                  <c:v>4116.6419323336695</c:v>
                </c:pt>
                <c:pt idx="59">
                  <c:v>4120.4557869203627</c:v>
                </c:pt>
                <c:pt idx="60">
                  <c:v>4155.9742313508068</c:v>
                </c:pt>
                <c:pt idx="61">
                  <c:v>4152.0226499495966</c:v>
                </c:pt>
                <c:pt idx="62">
                  <c:v>4460.8581779233873</c:v>
                </c:pt>
                <c:pt idx="63">
                  <c:v>4463.4064705141127</c:v>
                </c:pt>
                <c:pt idx="64">
                  <c:v>4463.0354555191534</c:v>
                </c:pt>
                <c:pt idx="65">
                  <c:v>4463.0097813760085</c:v>
                </c:pt>
                <c:pt idx="66">
                  <c:v>4001.9935499621974</c:v>
                </c:pt>
                <c:pt idx="67">
                  <c:v>3990.3806939894152</c:v>
                </c:pt>
                <c:pt idx="68">
                  <c:v>4002.4251827116937</c:v>
                </c:pt>
                <c:pt idx="69">
                  <c:v>4010.8323462701615</c:v>
                </c:pt>
                <c:pt idx="70">
                  <c:v>3728.7535833543348</c:v>
                </c:pt>
                <c:pt idx="71">
                  <c:v>3728.0194052419356</c:v>
                </c:pt>
              </c:numCache>
            </c:numRef>
          </c:val>
          <c:smooth val="0"/>
          <c:extLst>
            <c:ext xmlns:c16="http://schemas.microsoft.com/office/drawing/2014/chart" uri="{C3380CC4-5D6E-409C-BE32-E72D297353CC}">
              <c16:uniqueId val="{00000003-812F-44E9-8D04-87DF2485C41A}"/>
            </c:ext>
          </c:extLst>
        </c:ser>
        <c:dLbls>
          <c:showLegendKey val="0"/>
          <c:showVal val="0"/>
          <c:showCatName val="0"/>
          <c:showSerName val="0"/>
          <c:showPercent val="0"/>
          <c:showBubbleSize val="0"/>
        </c:dLbls>
        <c:marker val="1"/>
        <c:smooth val="0"/>
        <c:axId val="797123487"/>
        <c:axId val="797105183"/>
      </c:lineChart>
      <c:catAx>
        <c:axId val="79712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05183"/>
        <c:crosses val="autoZero"/>
        <c:auto val="1"/>
        <c:lblAlgn val="ctr"/>
        <c:lblOffset val="100"/>
        <c:noMultiLvlLbl val="0"/>
      </c:catAx>
      <c:valAx>
        <c:axId val="797105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234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Non-Spin Responsibility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2"/>
          <c:order val="0"/>
          <c:tx>
            <c:strRef>
              <c:f>NSRS!$S$31</c:f>
              <c:strCache>
                <c:ptCount val="1"/>
                <c:pt idx="0">
                  <c:v>NSRS-Offline</c:v>
                </c:pt>
              </c:strCache>
            </c:strRef>
          </c:tx>
          <c:spPr>
            <a:solidFill>
              <a:schemeClr val="accent3"/>
            </a:solidFill>
            <a:ln>
              <a:noFill/>
            </a:ln>
            <a:effectLst/>
          </c:spPr>
          <c:invertIfNegative val="0"/>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NSRS!$S$128:$S$199</c:f>
              <c:numCache>
                <c:formatCode>0</c:formatCode>
                <c:ptCount val="72"/>
                <c:pt idx="0">
                  <c:v>3231.9108512401581</c:v>
                </c:pt>
                <c:pt idx="1">
                  <c:v>3221.6290315786996</c:v>
                </c:pt>
                <c:pt idx="2">
                  <c:v>3287.4958284536997</c:v>
                </c:pt>
                <c:pt idx="3">
                  <c:v>3287.3070507844291</c:v>
                </c:pt>
                <c:pt idx="4">
                  <c:v>3279.8196403026582</c:v>
                </c:pt>
                <c:pt idx="5">
                  <c:v>3265.8616731802622</c:v>
                </c:pt>
                <c:pt idx="6">
                  <c:v>3814.806297204892</c:v>
                </c:pt>
                <c:pt idx="7">
                  <c:v>3760.8544384839633</c:v>
                </c:pt>
                <c:pt idx="8">
                  <c:v>3725.2711246751251</c:v>
                </c:pt>
                <c:pt idx="9">
                  <c:v>3701.6232503327233</c:v>
                </c:pt>
                <c:pt idx="10">
                  <c:v>4082.4924886117378</c:v>
                </c:pt>
                <c:pt idx="11">
                  <c:v>4085.3219108104704</c:v>
                </c:pt>
                <c:pt idx="12">
                  <c:v>3931.8580306013423</c:v>
                </c:pt>
                <c:pt idx="13">
                  <c:v>3885.1147819099328</c:v>
                </c:pt>
                <c:pt idx="14">
                  <c:v>3416.1050000031787</c:v>
                </c:pt>
                <c:pt idx="15">
                  <c:v>3385.1971077524126</c:v>
                </c:pt>
                <c:pt idx="16">
                  <c:v>3362.2986556092897</c:v>
                </c:pt>
                <c:pt idx="17">
                  <c:v>3322.7572786509991</c:v>
                </c:pt>
                <c:pt idx="18">
                  <c:v>2675.5801481167478</c:v>
                </c:pt>
                <c:pt idx="19">
                  <c:v>2735.8690144881607</c:v>
                </c:pt>
                <c:pt idx="20">
                  <c:v>2723.1062320987385</c:v>
                </c:pt>
                <c:pt idx="21">
                  <c:v>2688.4779435276987</c:v>
                </c:pt>
                <c:pt idx="22">
                  <c:v>3185.7628059943518</c:v>
                </c:pt>
                <c:pt idx="23">
                  <c:v>3256.7344873080651</c:v>
                </c:pt>
                <c:pt idx="24">
                  <c:v>3675.9891444329292</c:v>
                </c:pt>
                <c:pt idx="25">
                  <c:v>3678.267417492405</c:v>
                </c:pt>
                <c:pt idx="26">
                  <c:v>4308.5645602595423</c:v>
                </c:pt>
                <c:pt idx="27">
                  <c:v>4302.173982512566</c:v>
                </c:pt>
                <c:pt idx="28">
                  <c:v>4288.180503429905</c:v>
                </c:pt>
                <c:pt idx="29">
                  <c:v>4290.042146575066</c:v>
                </c:pt>
                <c:pt idx="30">
                  <c:v>4446.3935830670016</c:v>
                </c:pt>
                <c:pt idx="31">
                  <c:v>4429.6425576969505</c:v>
                </c:pt>
                <c:pt idx="32">
                  <c:v>4438.0101153427559</c:v>
                </c:pt>
                <c:pt idx="33">
                  <c:v>4417.85388581599</c:v>
                </c:pt>
                <c:pt idx="34">
                  <c:v>4156.3193139318491</c:v>
                </c:pt>
                <c:pt idx="35">
                  <c:v>4069.3100302873113</c:v>
                </c:pt>
                <c:pt idx="36">
                  <c:v>4007.5395193215336</c:v>
                </c:pt>
                <c:pt idx="37">
                  <c:v>3857.5667638442205</c:v>
                </c:pt>
                <c:pt idx="38">
                  <c:v>3411.8452731678562</c:v>
                </c:pt>
                <c:pt idx="39">
                  <c:v>3344.5327479647053</c:v>
                </c:pt>
                <c:pt idx="40">
                  <c:v>3325.431289422896</c:v>
                </c:pt>
                <c:pt idx="41">
                  <c:v>3290.8470593354391</c:v>
                </c:pt>
                <c:pt idx="42">
                  <c:v>3273.0901745692372</c:v>
                </c:pt>
                <c:pt idx="43">
                  <c:v>3354.6843435264404</c:v>
                </c:pt>
                <c:pt idx="44">
                  <c:v>3368.7427955173675</c:v>
                </c:pt>
                <c:pt idx="45">
                  <c:v>3466.1344128308756</c:v>
                </c:pt>
                <c:pt idx="46">
                  <c:v>3711.5712386869614</c:v>
                </c:pt>
                <c:pt idx="47">
                  <c:v>3754.4702605739717</c:v>
                </c:pt>
                <c:pt idx="48">
                  <c:v>2051.3980534672737</c:v>
                </c:pt>
                <c:pt idx="49">
                  <c:v>2057.7632186690967</c:v>
                </c:pt>
                <c:pt idx="50">
                  <c:v>2070.9484318852424</c:v>
                </c:pt>
                <c:pt idx="51">
                  <c:v>2068.3894068201384</c:v>
                </c:pt>
                <c:pt idx="52">
                  <c:v>2061.3764470219612</c:v>
                </c:pt>
                <c:pt idx="53">
                  <c:v>2078.1296940922739</c:v>
                </c:pt>
                <c:pt idx="54">
                  <c:v>2218.7157707552115</c:v>
                </c:pt>
                <c:pt idx="55">
                  <c:v>2244.8838314513364</c:v>
                </c:pt>
                <c:pt idx="56">
                  <c:v>2261.1710791766645</c:v>
                </c:pt>
                <c:pt idx="57">
                  <c:v>2265.2344067874055</c:v>
                </c:pt>
                <c:pt idx="58">
                  <c:v>2720.7455599387486</c:v>
                </c:pt>
                <c:pt idx="59">
                  <c:v>2586.8439673418802</c:v>
                </c:pt>
                <c:pt idx="60">
                  <c:v>2457.7476164986688</c:v>
                </c:pt>
                <c:pt idx="61">
                  <c:v>2295.6780486273269</c:v>
                </c:pt>
                <c:pt idx="62">
                  <c:v>1987.2903130191069</c:v>
                </c:pt>
                <c:pt idx="63">
                  <c:v>2017.3849479978282</c:v>
                </c:pt>
                <c:pt idx="64">
                  <c:v>1966.3934461310505</c:v>
                </c:pt>
                <c:pt idx="65">
                  <c:v>1968.4206535619994</c:v>
                </c:pt>
                <c:pt idx="66">
                  <c:v>1835.4354826651513</c:v>
                </c:pt>
                <c:pt idx="67">
                  <c:v>1890.9864971001944</c:v>
                </c:pt>
                <c:pt idx="68">
                  <c:v>1909.550101429224</c:v>
                </c:pt>
                <c:pt idx="69">
                  <c:v>1950.1418827881416</c:v>
                </c:pt>
                <c:pt idx="70">
                  <c:v>2212.854045468569</c:v>
                </c:pt>
                <c:pt idx="71">
                  <c:v>2226.8568164626759</c:v>
                </c:pt>
              </c:numCache>
            </c:numRef>
          </c:val>
          <c:extLst>
            <c:ext xmlns:c16="http://schemas.microsoft.com/office/drawing/2014/chart" uri="{C3380CC4-5D6E-409C-BE32-E72D297353CC}">
              <c16:uniqueId val="{00000000-F708-4B1E-B956-434648EC4BC1}"/>
            </c:ext>
          </c:extLst>
        </c:ser>
        <c:ser>
          <c:idx val="1"/>
          <c:order val="1"/>
          <c:tx>
            <c:strRef>
              <c:f>NSRS!$R$31</c:f>
              <c:strCache>
                <c:ptCount val="1"/>
                <c:pt idx="0">
                  <c:v>NSRS-Online</c:v>
                </c:pt>
              </c:strCache>
            </c:strRef>
          </c:tx>
          <c:spPr>
            <a:solidFill>
              <a:schemeClr val="accent2"/>
            </a:solidFill>
            <a:ln>
              <a:noFill/>
            </a:ln>
            <a:effectLst/>
          </c:spPr>
          <c:invertIfNegative val="0"/>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NSRS!$R$128:$R$199</c:f>
              <c:numCache>
                <c:formatCode>0</c:formatCode>
                <c:ptCount val="72"/>
                <c:pt idx="0">
                  <c:v>123.35638542175293</c:v>
                </c:pt>
                <c:pt idx="1">
                  <c:v>125.53392804463705</c:v>
                </c:pt>
                <c:pt idx="2">
                  <c:v>130.3457197825114</c:v>
                </c:pt>
                <c:pt idx="3">
                  <c:v>136.92904675801594</c:v>
                </c:pt>
                <c:pt idx="4">
                  <c:v>145.14349810282388</c:v>
                </c:pt>
                <c:pt idx="5">
                  <c:v>143.99271252950032</c:v>
                </c:pt>
                <c:pt idx="6">
                  <c:v>209.0203904469808</c:v>
                </c:pt>
                <c:pt idx="7">
                  <c:v>246.19367720286053</c:v>
                </c:pt>
                <c:pt idx="8">
                  <c:v>253.72399202982584</c:v>
                </c:pt>
                <c:pt idx="9">
                  <c:v>243.52065376440683</c:v>
                </c:pt>
                <c:pt idx="10">
                  <c:v>365.51490720113117</c:v>
                </c:pt>
                <c:pt idx="11">
                  <c:v>375.92965532938638</c:v>
                </c:pt>
                <c:pt idx="12">
                  <c:v>387.76355069478353</c:v>
                </c:pt>
                <c:pt idx="13">
                  <c:v>434.56428413391114</c:v>
                </c:pt>
                <c:pt idx="14">
                  <c:v>315.6213909784953</c:v>
                </c:pt>
                <c:pt idx="15">
                  <c:v>343.28918914794923</c:v>
                </c:pt>
                <c:pt idx="16">
                  <c:v>372.98711350758873</c:v>
                </c:pt>
                <c:pt idx="17">
                  <c:v>402.90017477671307</c:v>
                </c:pt>
                <c:pt idx="18">
                  <c:v>253.48065700531006</c:v>
                </c:pt>
                <c:pt idx="19">
                  <c:v>302.57095278104146</c:v>
                </c:pt>
                <c:pt idx="20">
                  <c:v>297.41384116808575</c:v>
                </c:pt>
                <c:pt idx="21">
                  <c:v>278.24216518402102</c:v>
                </c:pt>
                <c:pt idx="22">
                  <c:v>248.48168242772419</c:v>
                </c:pt>
                <c:pt idx="23">
                  <c:v>164.84615453084311</c:v>
                </c:pt>
                <c:pt idx="24">
                  <c:v>231.63401148396153</c:v>
                </c:pt>
                <c:pt idx="25">
                  <c:v>230.8177888316493</c:v>
                </c:pt>
                <c:pt idx="26">
                  <c:v>321.33691775414252</c:v>
                </c:pt>
                <c:pt idx="27">
                  <c:v>331.32260279501639</c:v>
                </c:pt>
                <c:pt idx="28">
                  <c:v>332.23264146620227</c:v>
                </c:pt>
                <c:pt idx="29">
                  <c:v>328.45048972099056</c:v>
                </c:pt>
                <c:pt idx="30">
                  <c:v>434.45034020946872</c:v>
                </c:pt>
                <c:pt idx="31">
                  <c:v>453.72637139597248</c:v>
                </c:pt>
                <c:pt idx="32">
                  <c:v>434.16649221604871</c:v>
                </c:pt>
                <c:pt idx="33">
                  <c:v>454.75328076270318</c:v>
                </c:pt>
                <c:pt idx="34">
                  <c:v>423.68101384562829</c:v>
                </c:pt>
                <c:pt idx="35">
                  <c:v>499.83163599814139</c:v>
                </c:pt>
                <c:pt idx="36">
                  <c:v>591.01063492990306</c:v>
                </c:pt>
                <c:pt idx="37">
                  <c:v>752.53107667738391</c:v>
                </c:pt>
                <c:pt idx="38">
                  <c:v>658.2103501096849</c:v>
                </c:pt>
                <c:pt idx="39">
                  <c:v>708.65094387915826</c:v>
                </c:pt>
                <c:pt idx="40">
                  <c:v>725.47065550281161</c:v>
                </c:pt>
                <c:pt idx="41">
                  <c:v>743.01896258323427</c:v>
                </c:pt>
                <c:pt idx="42">
                  <c:v>744.69761502358222</c:v>
                </c:pt>
                <c:pt idx="43">
                  <c:v>710.67865943908691</c:v>
                </c:pt>
                <c:pt idx="44">
                  <c:v>687.59715155632261</c:v>
                </c:pt>
                <c:pt idx="45">
                  <c:v>611.45004567792341</c:v>
                </c:pt>
                <c:pt idx="46">
                  <c:v>392.57978850026285</c:v>
                </c:pt>
                <c:pt idx="47">
                  <c:v>337.43856989952826</c:v>
                </c:pt>
                <c:pt idx="48">
                  <c:v>292.86008938948311</c:v>
                </c:pt>
                <c:pt idx="49">
                  <c:v>294.13249140580496</c:v>
                </c:pt>
                <c:pt idx="50">
                  <c:v>284.4845048268636</c:v>
                </c:pt>
                <c:pt idx="51">
                  <c:v>280.0084615389506</c:v>
                </c:pt>
                <c:pt idx="52">
                  <c:v>295.65955340067546</c:v>
                </c:pt>
                <c:pt idx="53">
                  <c:v>284.52486082712807</c:v>
                </c:pt>
                <c:pt idx="54">
                  <c:v>311.81665552457173</c:v>
                </c:pt>
                <c:pt idx="55">
                  <c:v>307.40781102180483</c:v>
                </c:pt>
                <c:pt idx="56">
                  <c:v>299.00107163190842</c:v>
                </c:pt>
                <c:pt idx="57">
                  <c:v>312.93555136422316</c:v>
                </c:pt>
                <c:pt idx="58">
                  <c:v>402.12953262329103</c:v>
                </c:pt>
                <c:pt idx="59">
                  <c:v>551.85916481018069</c:v>
                </c:pt>
                <c:pt idx="60">
                  <c:v>839.80877672831218</c:v>
                </c:pt>
                <c:pt idx="61">
                  <c:v>980.68462347661455</c:v>
                </c:pt>
                <c:pt idx="62">
                  <c:v>942.63017591337359</c:v>
                </c:pt>
                <c:pt idx="63">
                  <c:v>961.8725150465965</c:v>
                </c:pt>
                <c:pt idx="64">
                  <c:v>962.53822018976018</c:v>
                </c:pt>
                <c:pt idx="65">
                  <c:v>978.98067944174011</c:v>
                </c:pt>
                <c:pt idx="66">
                  <c:v>854.2551794846853</c:v>
                </c:pt>
                <c:pt idx="67">
                  <c:v>824.94752542177832</c:v>
                </c:pt>
                <c:pt idx="68">
                  <c:v>800.28091987967491</c:v>
                </c:pt>
                <c:pt idx="69">
                  <c:v>747.87484043141205</c:v>
                </c:pt>
                <c:pt idx="70">
                  <c:v>438.58633193174995</c:v>
                </c:pt>
                <c:pt idx="71">
                  <c:v>398.50026059945424</c:v>
                </c:pt>
              </c:numCache>
            </c:numRef>
          </c:val>
          <c:extLst>
            <c:ext xmlns:c16="http://schemas.microsoft.com/office/drawing/2014/chart" uri="{C3380CC4-5D6E-409C-BE32-E72D297353CC}">
              <c16:uniqueId val="{00000001-F708-4B1E-B956-434648EC4BC1}"/>
            </c:ext>
          </c:extLst>
        </c:ser>
        <c:ser>
          <c:idx val="0"/>
          <c:order val="2"/>
          <c:tx>
            <c:strRef>
              <c:f>NSRS!$Q$31</c:f>
              <c:strCache>
                <c:ptCount val="1"/>
                <c:pt idx="0">
                  <c:v>NSRS-QSGR</c:v>
                </c:pt>
              </c:strCache>
            </c:strRef>
          </c:tx>
          <c:spPr>
            <a:solidFill>
              <a:schemeClr val="accent1"/>
            </a:solidFill>
            <a:ln>
              <a:noFill/>
            </a:ln>
            <a:effectLst/>
          </c:spPr>
          <c:invertIfNegative val="0"/>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NSRS!$Q$128:$Q$199</c:f>
              <c:numCache>
                <c:formatCode>0</c:formatCode>
                <c:ptCount val="72"/>
                <c:pt idx="0">
                  <c:v>508.56932868957517</c:v>
                </c:pt>
                <c:pt idx="1">
                  <c:v>519.54033342997229</c:v>
                </c:pt>
                <c:pt idx="2">
                  <c:v>540.14499677022297</c:v>
                </c:pt>
                <c:pt idx="3">
                  <c:v>534.56366157531738</c:v>
                </c:pt>
                <c:pt idx="4">
                  <c:v>533.34333051045735</c:v>
                </c:pt>
                <c:pt idx="5">
                  <c:v>548.23200263977049</c:v>
                </c:pt>
                <c:pt idx="6">
                  <c:v>587.93632952372229</c:v>
                </c:pt>
                <c:pt idx="7">
                  <c:v>603.80166581471758</c:v>
                </c:pt>
                <c:pt idx="8">
                  <c:v>631.27799364725752</c:v>
                </c:pt>
                <c:pt idx="9">
                  <c:v>662.74933524926507</c:v>
                </c:pt>
                <c:pt idx="10">
                  <c:v>716.76265424092605</c:v>
                </c:pt>
                <c:pt idx="11">
                  <c:v>708.98866945902512</c:v>
                </c:pt>
                <c:pt idx="12">
                  <c:v>703.22533480326331</c:v>
                </c:pt>
                <c:pt idx="13">
                  <c:v>703.37432874043782</c:v>
                </c:pt>
                <c:pt idx="14">
                  <c:v>615.68366883595786</c:v>
                </c:pt>
                <c:pt idx="15">
                  <c:v>618.66400299072268</c:v>
                </c:pt>
                <c:pt idx="16">
                  <c:v>609.56133619944251</c:v>
                </c:pt>
                <c:pt idx="17">
                  <c:v>616.87934792836506</c:v>
                </c:pt>
                <c:pt idx="18">
                  <c:v>458.84933261871339</c:v>
                </c:pt>
                <c:pt idx="19">
                  <c:v>351.72466896375022</c:v>
                </c:pt>
                <c:pt idx="20">
                  <c:v>367.34666959444684</c:v>
                </c:pt>
                <c:pt idx="21">
                  <c:v>417.33399651845298</c:v>
                </c:pt>
                <c:pt idx="22">
                  <c:v>542.32200409571328</c:v>
                </c:pt>
                <c:pt idx="23">
                  <c:v>546.83333155314131</c:v>
                </c:pt>
                <c:pt idx="24">
                  <c:v>588.21935056870984</c:v>
                </c:pt>
                <c:pt idx="25">
                  <c:v>586.7600014594293</c:v>
                </c:pt>
                <c:pt idx="26">
                  <c:v>670.91160952660346</c:v>
                </c:pt>
                <c:pt idx="27">
                  <c:v>668.93290808893016</c:v>
                </c:pt>
                <c:pt idx="28">
                  <c:v>681.68387031555176</c:v>
                </c:pt>
                <c:pt idx="29">
                  <c:v>680.66224221260313</c:v>
                </c:pt>
                <c:pt idx="30">
                  <c:v>710.96869370245167</c:v>
                </c:pt>
                <c:pt idx="31">
                  <c:v>709.47934858260612</c:v>
                </c:pt>
                <c:pt idx="32">
                  <c:v>707.81192299627492</c:v>
                </c:pt>
                <c:pt idx="33">
                  <c:v>712.19321306290169</c:v>
                </c:pt>
                <c:pt idx="34">
                  <c:v>690.94515566672044</c:v>
                </c:pt>
                <c:pt idx="35">
                  <c:v>698.02647301458546</c:v>
                </c:pt>
                <c:pt idx="36">
                  <c:v>677.44904642720371</c:v>
                </c:pt>
                <c:pt idx="37">
                  <c:v>669.59872738007573</c:v>
                </c:pt>
                <c:pt idx="38">
                  <c:v>569.39807195432729</c:v>
                </c:pt>
                <c:pt idx="39">
                  <c:v>581.02788322202616</c:v>
                </c:pt>
                <c:pt idx="40">
                  <c:v>584.73865767448183</c:v>
                </c:pt>
                <c:pt idx="41">
                  <c:v>594.79646710426573</c:v>
                </c:pt>
                <c:pt idx="42">
                  <c:v>639.84580263014766</c:v>
                </c:pt>
                <c:pt idx="43">
                  <c:v>587.94871502537876</c:v>
                </c:pt>
                <c:pt idx="44">
                  <c:v>584.36857228125291</c:v>
                </c:pt>
                <c:pt idx="45">
                  <c:v>569.19742904170869</c:v>
                </c:pt>
                <c:pt idx="46">
                  <c:v>605.55097243093678</c:v>
                </c:pt>
                <c:pt idx="47">
                  <c:v>611.1964418349728</c:v>
                </c:pt>
                <c:pt idx="48">
                  <c:v>466.42866488297778</c:v>
                </c:pt>
                <c:pt idx="49">
                  <c:v>463.87366805871329</c:v>
                </c:pt>
                <c:pt idx="50">
                  <c:v>475.79366289774578</c:v>
                </c:pt>
                <c:pt idx="51">
                  <c:v>477.33533525466919</c:v>
                </c:pt>
                <c:pt idx="52">
                  <c:v>470.72066713968911</c:v>
                </c:pt>
                <c:pt idx="53">
                  <c:v>465.231995455424</c:v>
                </c:pt>
                <c:pt idx="54">
                  <c:v>546.90099177360537</c:v>
                </c:pt>
                <c:pt idx="55">
                  <c:v>527.33166244824724</c:v>
                </c:pt>
                <c:pt idx="56">
                  <c:v>520.30432489315672</c:v>
                </c:pt>
                <c:pt idx="57">
                  <c:v>506.59333454072475</c:v>
                </c:pt>
                <c:pt idx="58">
                  <c:v>624.66501286824541</c:v>
                </c:pt>
                <c:pt idx="59">
                  <c:v>603.94700991312664</c:v>
                </c:pt>
                <c:pt idx="60">
                  <c:v>579.71031710306806</c:v>
                </c:pt>
                <c:pt idx="61">
                  <c:v>609.27064996088541</c:v>
                </c:pt>
                <c:pt idx="62">
                  <c:v>548.59486477673056</c:v>
                </c:pt>
                <c:pt idx="63">
                  <c:v>513.6379972418149</c:v>
                </c:pt>
                <c:pt idx="64">
                  <c:v>558.23833620672428</c:v>
                </c:pt>
                <c:pt idx="65">
                  <c:v>546.43999926919741</c:v>
                </c:pt>
                <c:pt idx="66">
                  <c:v>499.72933996518452</c:v>
                </c:pt>
                <c:pt idx="67">
                  <c:v>464.68267070452373</c:v>
                </c:pt>
                <c:pt idx="68">
                  <c:v>464.21700492501259</c:v>
                </c:pt>
                <c:pt idx="69">
                  <c:v>461.00134161611396</c:v>
                </c:pt>
                <c:pt idx="70">
                  <c:v>541.11634445985158</c:v>
                </c:pt>
                <c:pt idx="71">
                  <c:v>571.35632916291559</c:v>
                </c:pt>
              </c:numCache>
            </c:numRef>
          </c:val>
          <c:extLst>
            <c:ext xmlns:c16="http://schemas.microsoft.com/office/drawing/2014/chart" uri="{C3380CC4-5D6E-409C-BE32-E72D297353CC}">
              <c16:uniqueId val="{00000002-F708-4B1E-B956-434648EC4BC1}"/>
            </c:ext>
          </c:extLst>
        </c:ser>
        <c:dLbls>
          <c:showLegendKey val="0"/>
          <c:showVal val="0"/>
          <c:showCatName val="0"/>
          <c:showSerName val="0"/>
          <c:showPercent val="0"/>
          <c:showBubbleSize val="0"/>
        </c:dLbls>
        <c:gapWidth val="150"/>
        <c:overlap val="100"/>
        <c:axId val="797123487"/>
        <c:axId val="797105183"/>
      </c:barChart>
      <c:lineChart>
        <c:grouping val="standard"/>
        <c:varyColors val="0"/>
        <c:ser>
          <c:idx val="3"/>
          <c:order val="3"/>
          <c:tx>
            <c:strRef>
              <c:f>NSRS!$T$31</c:f>
              <c:strCache>
                <c:ptCount val="1"/>
                <c:pt idx="0">
                  <c:v>Total NSRS Responsibility</c:v>
                </c:pt>
              </c:strCache>
            </c:strRef>
          </c:tx>
          <c:spPr>
            <a:ln w="28575" cap="rnd">
              <a:solidFill>
                <a:schemeClr val="accent4"/>
              </a:solidFill>
              <a:round/>
            </a:ln>
            <a:effectLst/>
          </c:spPr>
          <c:marker>
            <c:symbol val="none"/>
          </c:marker>
          <c:cat>
            <c:multiLvlStrRef>
              <c:f>NSRS!$O$128:$P$199</c:f>
              <c:multiLvlStrCache>
                <c:ptCount val="72"/>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pt idx="48">
                    <c:v>1</c:v>
                  </c:pt>
                  <c:pt idx="49">
                    <c:v>2</c:v>
                  </c:pt>
                  <c:pt idx="50">
                    <c:v>3</c:v>
                  </c:pt>
                  <c:pt idx="51">
                    <c:v>4</c:v>
                  </c:pt>
                  <c:pt idx="52">
                    <c:v>5</c:v>
                  </c:pt>
                  <c:pt idx="53">
                    <c:v>6</c:v>
                  </c:pt>
                  <c:pt idx="54">
                    <c:v>7</c:v>
                  </c:pt>
                  <c:pt idx="55">
                    <c:v>8</c:v>
                  </c:pt>
                  <c:pt idx="56">
                    <c:v>9</c:v>
                  </c:pt>
                  <c:pt idx="57">
                    <c:v>10</c:v>
                  </c:pt>
                  <c:pt idx="58">
                    <c:v>11</c:v>
                  </c:pt>
                  <c:pt idx="59">
                    <c:v>12</c:v>
                  </c:pt>
                  <c:pt idx="60">
                    <c:v>13</c:v>
                  </c:pt>
                  <c:pt idx="61">
                    <c:v>14</c:v>
                  </c:pt>
                  <c:pt idx="62">
                    <c:v>15</c:v>
                  </c:pt>
                  <c:pt idx="63">
                    <c:v>16</c:v>
                  </c:pt>
                  <c:pt idx="64">
                    <c:v>17</c:v>
                  </c:pt>
                  <c:pt idx="65">
                    <c:v>18</c:v>
                  </c:pt>
                  <c:pt idx="66">
                    <c:v>19</c:v>
                  </c:pt>
                  <c:pt idx="67">
                    <c:v>20</c:v>
                  </c:pt>
                  <c:pt idx="68">
                    <c:v>21</c:v>
                  </c:pt>
                  <c:pt idx="69">
                    <c:v>22</c:v>
                  </c:pt>
                  <c:pt idx="70">
                    <c:v>23</c:v>
                  </c:pt>
                  <c:pt idx="71">
                    <c:v>24</c:v>
                  </c:pt>
                </c:lvl>
                <c:lvl>
                  <c:pt idx="0">
                    <c:v>Apr-23</c:v>
                  </c:pt>
                  <c:pt idx="24">
                    <c:v>May-23</c:v>
                  </c:pt>
                  <c:pt idx="48">
                    <c:v>Jun-23</c:v>
                  </c:pt>
                </c:lvl>
              </c:multiLvlStrCache>
            </c:multiLvlStrRef>
          </c:cat>
          <c:val>
            <c:numRef>
              <c:f>NSRS!$T$128:$T$199</c:f>
              <c:numCache>
                <c:formatCode>0</c:formatCode>
                <c:ptCount val="72"/>
                <c:pt idx="0">
                  <c:v>3907.8300618489584</c:v>
                </c:pt>
                <c:pt idx="1">
                  <c:v>3910.8300211588544</c:v>
                </c:pt>
                <c:pt idx="2">
                  <c:v>4002.3233642578125</c:v>
                </c:pt>
                <c:pt idx="3">
                  <c:v>4002.3468261718749</c:v>
                </c:pt>
                <c:pt idx="4">
                  <c:v>4002.3267333984377</c:v>
                </c:pt>
                <c:pt idx="5">
                  <c:v>4002.3167317708335</c:v>
                </c:pt>
                <c:pt idx="6">
                  <c:v>4655.326741536458</c:v>
                </c:pt>
                <c:pt idx="7">
                  <c:v>4655.2167805989584</c:v>
                </c:pt>
                <c:pt idx="8">
                  <c:v>4654.3667154947916</c:v>
                </c:pt>
                <c:pt idx="9">
                  <c:v>4654.3600423177086</c:v>
                </c:pt>
                <c:pt idx="10">
                  <c:v>5203.8867024739584</c:v>
                </c:pt>
                <c:pt idx="11">
                  <c:v>5214.2900878906248</c:v>
                </c:pt>
                <c:pt idx="12">
                  <c:v>5069.4833496093752</c:v>
                </c:pt>
                <c:pt idx="13">
                  <c:v>5069.8100423177084</c:v>
                </c:pt>
                <c:pt idx="14">
                  <c:v>4394.376708984375</c:v>
                </c:pt>
                <c:pt idx="15">
                  <c:v>4394.3500651041668</c:v>
                </c:pt>
                <c:pt idx="16">
                  <c:v>4392.6567220052084</c:v>
                </c:pt>
                <c:pt idx="17">
                  <c:v>4390.6033854166662</c:v>
                </c:pt>
                <c:pt idx="18">
                  <c:v>3434.6433837890627</c:v>
                </c:pt>
                <c:pt idx="19">
                  <c:v>3418.6846923828125</c:v>
                </c:pt>
                <c:pt idx="20">
                  <c:v>3430.0000488281248</c:v>
                </c:pt>
                <c:pt idx="21">
                  <c:v>3431.7873616536458</c:v>
                </c:pt>
                <c:pt idx="22">
                  <c:v>4021.2000732421875</c:v>
                </c:pt>
                <c:pt idx="23">
                  <c:v>4013.0806884765625</c:v>
                </c:pt>
                <c:pt idx="24">
                  <c:v>4540.4225837953627</c:v>
                </c:pt>
                <c:pt idx="25">
                  <c:v>4540.3935704385085</c:v>
                </c:pt>
                <c:pt idx="26">
                  <c:v>5345.3935389364915</c:v>
                </c:pt>
                <c:pt idx="27">
                  <c:v>5345.37744140625</c:v>
                </c:pt>
                <c:pt idx="28">
                  <c:v>5345.3775044102822</c:v>
                </c:pt>
                <c:pt idx="29">
                  <c:v>5345.3549174647178</c:v>
                </c:pt>
                <c:pt idx="30">
                  <c:v>5635.3058215725805</c:v>
                </c:pt>
                <c:pt idx="31">
                  <c:v>5637.4289629536288</c:v>
                </c:pt>
                <c:pt idx="32">
                  <c:v>5630.3979807207661</c:v>
                </c:pt>
                <c:pt idx="33">
                  <c:v>5633.9291362147178</c:v>
                </c:pt>
                <c:pt idx="34">
                  <c:v>5319.8355909778229</c:v>
                </c:pt>
                <c:pt idx="35">
                  <c:v>5316.8550277217746</c:v>
                </c:pt>
                <c:pt idx="36">
                  <c:v>5324.6668031754034</c:v>
                </c:pt>
                <c:pt idx="37">
                  <c:v>5325.5872920866932</c:v>
                </c:pt>
                <c:pt idx="38">
                  <c:v>4688.5826612903229</c:v>
                </c:pt>
                <c:pt idx="39">
                  <c:v>4682.0472372731856</c:v>
                </c:pt>
                <c:pt idx="40">
                  <c:v>4681.8504284274195</c:v>
                </c:pt>
                <c:pt idx="41">
                  <c:v>4678.8144058719754</c:v>
                </c:pt>
                <c:pt idx="42">
                  <c:v>4701.5242880544356</c:v>
                </c:pt>
                <c:pt idx="43">
                  <c:v>4700.5341639364915</c:v>
                </c:pt>
                <c:pt idx="44">
                  <c:v>4691.5794008316534</c:v>
                </c:pt>
                <c:pt idx="45">
                  <c:v>4697.652517011089</c:v>
                </c:pt>
                <c:pt idx="46">
                  <c:v>4758.691579511089</c:v>
                </c:pt>
                <c:pt idx="47">
                  <c:v>4752.266428301411</c:v>
                </c:pt>
                <c:pt idx="48">
                  <c:v>2856.5866373697918</c:v>
                </c:pt>
                <c:pt idx="49">
                  <c:v>2863.3693522135418</c:v>
                </c:pt>
                <c:pt idx="50">
                  <c:v>2879.0000244140624</c:v>
                </c:pt>
                <c:pt idx="51">
                  <c:v>2877.0167317708333</c:v>
                </c:pt>
                <c:pt idx="52">
                  <c:v>2879.0400634765624</c:v>
                </c:pt>
                <c:pt idx="53">
                  <c:v>2879.1800048828127</c:v>
                </c:pt>
                <c:pt idx="54">
                  <c:v>3128.7266845703125</c:v>
                </c:pt>
                <c:pt idx="55">
                  <c:v>3130.8667561848956</c:v>
                </c:pt>
                <c:pt idx="56">
                  <c:v>3130.8034423828126</c:v>
                </c:pt>
                <c:pt idx="57">
                  <c:v>3131.2801025390627</c:v>
                </c:pt>
                <c:pt idx="58">
                  <c:v>3795.5901123046874</c:v>
                </c:pt>
                <c:pt idx="59">
                  <c:v>3791.5501139322919</c:v>
                </c:pt>
                <c:pt idx="60">
                  <c:v>3926.8335123697916</c:v>
                </c:pt>
                <c:pt idx="61">
                  <c:v>3928.3301676432293</c:v>
                </c:pt>
                <c:pt idx="62">
                  <c:v>3519.5487630208331</c:v>
                </c:pt>
                <c:pt idx="63">
                  <c:v>3524.2255045572915</c:v>
                </c:pt>
                <c:pt idx="64">
                  <c:v>3518.3366780598958</c:v>
                </c:pt>
                <c:pt idx="65">
                  <c:v>3519.7313720703123</c:v>
                </c:pt>
                <c:pt idx="66">
                  <c:v>3219.2434000651042</c:v>
                </c:pt>
                <c:pt idx="67">
                  <c:v>3218.0033203124999</c:v>
                </c:pt>
                <c:pt idx="68">
                  <c:v>3213.6846354166669</c:v>
                </c:pt>
                <c:pt idx="69">
                  <c:v>3208.2147460937499</c:v>
                </c:pt>
                <c:pt idx="70">
                  <c:v>3243.1900553385417</c:v>
                </c:pt>
                <c:pt idx="71">
                  <c:v>3248.4466959635415</c:v>
                </c:pt>
              </c:numCache>
            </c:numRef>
          </c:val>
          <c:smooth val="0"/>
          <c:extLst>
            <c:ext xmlns:c16="http://schemas.microsoft.com/office/drawing/2014/chart" uri="{C3380CC4-5D6E-409C-BE32-E72D297353CC}">
              <c16:uniqueId val="{00000003-F708-4B1E-B956-434648EC4BC1}"/>
            </c:ext>
          </c:extLst>
        </c:ser>
        <c:dLbls>
          <c:showLegendKey val="0"/>
          <c:showVal val="0"/>
          <c:showCatName val="0"/>
          <c:showSerName val="0"/>
          <c:showPercent val="0"/>
          <c:showBubbleSize val="0"/>
        </c:dLbls>
        <c:marker val="1"/>
        <c:smooth val="0"/>
        <c:axId val="797123487"/>
        <c:axId val="797105183"/>
      </c:lineChart>
      <c:catAx>
        <c:axId val="79712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05183"/>
        <c:crosses val="autoZero"/>
        <c:auto val="1"/>
        <c:lblAlgn val="ctr"/>
        <c:lblOffset val="100"/>
        <c:noMultiLvlLbl val="0"/>
      </c:catAx>
      <c:valAx>
        <c:axId val="797105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234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US"/>
              <a:t>Non-Spin Responsibility</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stacked"/>
        <c:varyColors val="0"/>
        <c:ser>
          <c:idx val="2"/>
          <c:order val="0"/>
          <c:tx>
            <c:strRef>
              <c:f>NSRS!$S$31</c:f>
              <c:strCache>
                <c:ptCount val="1"/>
                <c:pt idx="0">
                  <c:v>NSRS-Offline</c:v>
                </c:pt>
              </c:strCache>
            </c:strRef>
          </c:tx>
          <c:spPr>
            <a:solidFill>
              <a:schemeClr val="accent3"/>
            </a:solidFill>
            <a:ln>
              <a:noFill/>
            </a:ln>
            <a:effectLst/>
          </c:spPr>
          <c:invertIfNegative val="0"/>
          <c:cat>
            <c:multiLvlStrRef>
              <c:f>NSRS!$O$152:$P$199</c:f>
              <c:multiLvlStrCache>
                <c:ptCount val="48"/>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lvl>
                <c:lvl>
                  <c:pt idx="0">
                    <c:v>Jul-23</c:v>
                  </c:pt>
                  <c:pt idx="24">
                    <c:v>Aug-23</c:v>
                  </c:pt>
                </c:lvl>
              </c:multiLvlStrCache>
            </c:multiLvlStrRef>
          </c:cat>
          <c:val>
            <c:numRef>
              <c:f>NSRS!$S$152:$S$199</c:f>
              <c:numCache>
                <c:formatCode>0</c:formatCode>
                <c:ptCount val="48"/>
                <c:pt idx="0">
                  <c:v>1553.8846467473816</c:v>
                </c:pt>
                <c:pt idx="1">
                  <c:v>1621.9249149839725</c:v>
                </c:pt>
                <c:pt idx="2">
                  <c:v>1762.7944895492926</c:v>
                </c:pt>
                <c:pt idx="3">
                  <c:v>1782.4102350444564</c:v>
                </c:pt>
                <c:pt idx="4">
                  <c:v>1823.1138089635681</c:v>
                </c:pt>
                <c:pt idx="5">
                  <c:v>1855.9452188024597</c:v>
                </c:pt>
                <c:pt idx="6">
                  <c:v>2405.2675640092743</c:v>
                </c:pt>
                <c:pt idx="7">
                  <c:v>2385.801957082364</c:v>
                </c:pt>
                <c:pt idx="8">
                  <c:v>2355.0130151005524</c:v>
                </c:pt>
                <c:pt idx="9">
                  <c:v>2351.9233390333193</c:v>
                </c:pt>
                <c:pt idx="10">
                  <c:v>1932.9860666713885</c:v>
                </c:pt>
                <c:pt idx="11">
                  <c:v>1959.5390065975728</c:v>
                </c:pt>
                <c:pt idx="12">
                  <c:v>1668.6809067572317</c:v>
                </c:pt>
                <c:pt idx="13">
                  <c:v>1536.5130183345848</c:v>
                </c:pt>
                <c:pt idx="14">
                  <c:v>1432.1026648177256</c:v>
                </c:pt>
                <c:pt idx="15">
                  <c:v>1354.7870984615818</c:v>
                </c:pt>
                <c:pt idx="16">
                  <c:v>1288.6912759917398</c:v>
                </c:pt>
                <c:pt idx="17">
                  <c:v>1243.3173206785034</c:v>
                </c:pt>
                <c:pt idx="18">
                  <c:v>1121.0134916084428</c:v>
                </c:pt>
                <c:pt idx="19">
                  <c:v>1101.4804712043654</c:v>
                </c:pt>
                <c:pt idx="20">
                  <c:v>1158.0516626056165</c:v>
                </c:pt>
                <c:pt idx="21">
                  <c:v>1216.3496755532199</c:v>
                </c:pt>
                <c:pt idx="22">
                  <c:v>1595.546788754963</c:v>
                </c:pt>
                <c:pt idx="23">
                  <c:v>1693.4530375455656</c:v>
                </c:pt>
                <c:pt idx="24">
                  <c:v>1165.3205306616521</c:v>
                </c:pt>
                <c:pt idx="25">
                  <c:v>1224.4073541558557</c:v>
                </c:pt>
                <c:pt idx="26">
                  <c:v>1237.4409179668273</c:v>
                </c:pt>
                <c:pt idx="27">
                  <c:v>1268.8799749660877</c:v>
                </c:pt>
                <c:pt idx="28">
                  <c:v>1349.2412282737994</c:v>
                </c:pt>
                <c:pt idx="29">
                  <c:v>1343.6613391608962</c:v>
                </c:pt>
                <c:pt idx="30">
                  <c:v>1418.7085496542916</c:v>
                </c:pt>
                <c:pt idx="31">
                  <c:v>1391.5655557042169</c:v>
                </c:pt>
                <c:pt idx="32">
                  <c:v>1383.4593899721099</c:v>
                </c:pt>
                <c:pt idx="33">
                  <c:v>1381.5170788197747</c:v>
                </c:pt>
                <c:pt idx="34">
                  <c:v>1448.7748086240983</c:v>
                </c:pt>
                <c:pt idx="35">
                  <c:v>1293.9944339692593</c:v>
                </c:pt>
                <c:pt idx="36">
                  <c:v>957.95934116696162</c:v>
                </c:pt>
                <c:pt idx="37">
                  <c:v>815.71634327500101</c:v>
                </c:pt>
                <c:pt idx="38">
                  <c:v>558.15059058608551</c:v>
                </c:pt>
                <c:pt idx="39">
                  <c:v>616.5281799522138</c:v>
                </c:pt>
                <c:pt idx="40">
                  <c:v>602.58682783861309</c:v>
                </c:pt>
                <c:pt idx="41">
                  <c:v>609.84426054358482</c:v>
                </c:pt>
                <c:pt idx="42">
                  <c:v>532.95165819987176</c:v>
                </c:pt>
                <c:pt idx="43">
                  <c:v>576.12288110583063</c:v>
                </c:pt>
                <c:pt idx="44">
                  <c:v>681.33714030346562</c:v>
                </c:pt>
                <c:pt idx="45">
                  <c:v>687.14530996257258</c:v>
                </c:pt>
                <c:pt idx="46">
                  <c:v>881.81589950861473</c:v>
                </c:pt>
                <c:pt idx="47">
                  <c:v>1051.6425623989874</c:v>
                </c:pt>
              </c:numCache>
            </c:numRef>
          </c:val>
          <c:extLst>
            <c:ext xmlns:c16="http://schemas.microsoft.com/office/drawing/2014/chart" uri="{C3380CC4-5D6E-409C-BE32-E72D297353CC}">
              <c16:uniqueId val="{00000000-435B-46E8-8051-EAE55EAC8652}"/>
            </c:ext>
          </c:extLst>
        </c:ser>
        <c:ser>
          <c:idx val="1"/>
          <c:order val="1"/>
          <c:tx>
            <c:strRef>
              <c:f>NSRS!$R$31</c:f>
              <c:strCache>
                <c:ptCount val="1"/>
                <c:pt idx="0">
                  <c:v>NSRS-Online</c:v>
                </c:pt>
              </c:strCache>
            </c:strRef>
          </c:tx>
          <c:spPr>
            <a:solidFill>
              <a:schemeClr val="accent2"/>
            </a:solidFill>
            <a:ln>
              <a:noFill/>
            </a:ln>
            <a:effectLst/>
          </c:spPr>
          <c:invertIfNegative val="0"/>
          <c:cat>
            <c:multiLvlStrRef>
              <c:f>NSRS!$O$152:$P$199</c:f>
              <c:multiLvlStrCache>
                <c:ptCount val="48"/>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lvl>
                <c:lvl>
                  <c:pt idx="0">
                    <c:v>Jul-23</c:v>
                  </c:pt>
                  <c:pt idx="24">
                    <c:v>Aug-23</c:v>
                  </c:pt>
                </c:lvl>
              </c:multiLvlStrCache>
            </c:multiLvlStrRef>
          </c:cat>
          <c:val>
            <c:numRef>
              <c:f>NSRS!$R$152:$R$199</c:f>
              <c:numCache>
                <c:formatCode>0</c:formatCode>
                <c:ptCount val="48"/>
                <c:pt idx="0">
                  <c:v>271.62890612694525</c:v>
                </c:pt>
                <c:pt idx="1">
                  <c:v>255.87242181839483</c:v>
                </c:pt>
                <c:pt idx="2">
                  <c:v>312.4973278660928</c:v>
                </c:pt>
                <c:pt idx="3">
                  <c:v>298.46936108989098</c:v>
                </c:pt>
                <c:pt idx="4">
                  <c:v>297.96074676513672</c:v>
                </c:pt>
                <c:pt idx="5">
                  <c:v>284.80802954396893</c:v>
                </c:pt>
                <c:pt idx="6">
                  <c:v>395.80292670957505</c:v>
                </c:pt>
                <c:pt idx="7">
                  <c:v>423.43344368473174</c:v>
                </c:pt>
                <c:pt idx="8">
                  <c:v>448.83538707610097</c:v>
                </c:pt>
                <c:pt idx="9">
                  <c:v>443.59945143422772</c:v>
                </c:pt>
                <c:pt idx="10">
                  <c:v>354.63556191229048</c:v>
                </c:pt>
                <c:pt idx="11">
                  <c:v>390.14979067156389</c:v>
                </c:pt>
                <c:pt idx="12">
                  <c:v>642.1352380321872</c:v>
                </c:pt>
                <c:pt idx="13">
                  <c:v>756.8418169329243</c:v>
                </c:pt>
                <c:pt idx="14">
                  <c:v>869.20765684496973</c:v>
                </c:pt>
                <c:pt idx="15">
                  <c:v>885.84932710278417</c:v>
                </c:pt>
                <c:pt idx="16">
                  <c:v>936.69003916075155</c:v>
                </c:pt>
                <c:pt idx="17">
                  <c:v>973.46976134373301</c:v>
                </c:pt>
                <c:pt idx="18">
                  <c:v>866.19683404699447</c:v>
                </c:pt>
                <c:pt idx="19">
                  <c:v>879.2046878260951</c:v>
                </c:pt>
                <c:pt idx="20">
                  <c:v>816.36285981199433</c:v>
                </c:pt>
                <c:pt idx="21">
                  <c:v>868.98353825846027</c:v>
                </c:pt>
                <c:pt idx="22">
                  <c:v>457.08449326792072</c:v>
                </c:pt>
                <c:pt idx="23">
                  <c:v>320.26014361073896</c:v>
                </c:pt>
                <c:pt idx="24">
                  <c:v>214.71329504443753</c:v>
                </c:pt>
                <c:pt idx="25">
                  <c:v>222.9922407211796</c:v>
                </c:pt>
                <c:pt idx="26">
                  <c:v>252.0971580628426</c:v>
                </c:pt>
                <c:pt idx="27">
                  <c:v>252.89677546101231</c:v>
                </c:pt>
                <c:pt idx="28">
                  <c:v>252.55225070830315</c:v>
                </c:pt>
                <c:pt idx="29">
                  <c:v>251.85244941711426</c:v>
                </c:pt>
                <c:pt idx="30">
                  <c:v>259.1204913599837</c:v>
                </c:pt>
                <c:pt idx="31">
                  <c:v>270.02377959220638</c:v>
                </c:pt>
                <c:pt idx="32">
                  <c:v>276.63703438543502</c:v>
                </c:pt>
                <c:pt idx="33">
                  <c:v>274.21101120979557</c:v>
                </c:pt>
                <c:pt idx="34">
                  <c:v>352.06294921136674</c:v>
                </c:pt>
                <c:pt idx="35">
                  <c:v>523.51427379731206</c:v>
                </c:pt>
                <c:pt idx="36">
                  <c:v>761.62546662361387</c:v>
                </c:pt>
                <c:pt idx="37">
                  <c:v>790.26862692063855</c:v>
                </c:pt>
                <c:pt idx="38">
                  <c:v>662.60769473641153</c:v>
                </c:pt>
                <c:pt idx="39">
                  <c:v>622.80939249838548</c:v>
                </c:pt>
                <c:pt idx="40">
                  <c:v>633.08306970903948</c:v>
                </c:pt>
                <c:pt idx="41">
                  <c:v>639.28527782809351</c:v>
                </c:pt>
                <c:pt idx="42">
                  <c:v>614.37527133572485</c:v>
                </c:pt>
                <c:pt idx="43">
                  <c:v>582.07621236001296</c:v>
                </c:pt>
                <c:pt idx="44">
                  <c:v>513.49763636435227</c:v>
                </c:pt>
                <c:pt idx="45">
                  <c:v>646.65281911050124</c:v>
                </c:pt>
                <c:pt idx="46">
                  <c:v>548.68443101452237</c:v>
                </c:pt>
                <c:pt idx="47">
                  <c:v>367.10517157277752</c:v>
                </c:pt>
              </c:numCache>
            </c:numRef>
          </c:val>
          <c:extLst>
            <c:ext xmlns:c16="http://schemas.microsoft.com/office/drawing/2014/chart" uri="{C3380CC4-5D6E-409C-BE32-E72D297353CC}">
              <c16:uniqueId val="{00000001-435B-46E8-8051-EAE55EAC8652}"/>
            </c:ext>
          </c:extLst>
        </c:ser>
        <c:ser>
          <c:idx val="0"/>
          <c:order val="2"/>
          <c:tx>
            <c:strRef>
              <c:f>NSRS!$Q$31</c:f>
              <c:strCache>
                <c:ptCount val="1"/>
                <c:pt idx="0">
                  <c:v>NSRS-QSGR</c:v>
                </c:pt>
              </c:strCache>
            </c:strRef>
          </c:tx>
          <c:spPr>
            <a:solidFill>
              <a:schemeClr val="accent1"/>
            </a:solidFill>
            <a:ln>
              <a:noFill/>
            </a:ln>
            <a:effectLst/>
          </c:spPr>
          <c:invertIfNegative val="0"/>
          <c:cat>
            <c:multiLvlStrRef>
              <c:f>NSRS!$O$152:$P$199</c:f>
              <c:multiLvlStrCache>
                <c:ptCount val="48"/>
                <c:lvl>
                  <c:pt idx="0">
                    <c:v>1</c:v>
                  </c:pt>
                  <c:pt idx="1">
                    <c:v>2</c:v>
                  </c:pt>
                  <c:pt idx="2">
                    <c:v>3</c:v>
                  </c:pt>
                  <c:pt idx="3">
                    <c:v>4</c:v>
                  </c:pt>
                  <c:pt idx="4">
                    <c:v>5</c:v>
                  </c:pt>
                  <c:pt idx="5">
                    <c:v>6</c:v>
                  </c:pt>
                  <c:pt idx="6">
                    <c:v>7</c:v>
                  </c:pt>
                  <c:pt idx="7">
                    <c:v>8</c:v>
                  </c:pt>
                  <c:pt idx="8">
                    <c:v>9</c:v>
                  </c:pt>
                  <c:pt idx="9">
                    <c:v>10</c:v>
                  </c:pt>
                  <c:pt idx="10">
                    <c:v>11</c:v>
                  </c:pt>
                  <c:pt idx="11">
                    <c:v>12</c:v>
                  </c:pt>
                  <c:pt idx="12">
                    <c:v>13</c:v>
                  </c:pt>
                  <c:pt idx="13">
                    <c:v>14</c:v>
                  </c:pt>
                  <c:pt idx="14">
                    <c:v>15</c:v>
                  </c:pt>
                  <c:pt idx="15">
                    <c:v>16</c:v>
                  </c:pt>
                  <c:pt idx="16">
                    <c:v>17</c:v>
                  </c:pt>
                  <c:pt idx="17">
                    <c:v>18</c:v>
                  </c:pt>
                  <c:pt idx="18">
                    <c:v>19</c:v>
                  </c:pt>
                  <c:pt idx="19">
                    <c:v>20</c:v>
                  </c:pt>
                  <c:pt idx="20">
                    <c:v>21</c:v>
                  </c:pt>
                  <c:pt idx="21">
                    <c:v>22</c:v>
                  </c:pt>
                  <c:pt idx="22">
                    <c:v>23</c:v>
                  </c:pt>
                  <c:pt idx="23">
                    <c:v>24</c:v>
                  </c:pt>
                  <c:pt idx="24">
                    <c:v>1</c:v>
                  </c:pt>
                  <c:pt idx="25">
                    <c:v>2</c:v>
                  </c:pt>
                  <c:pt idx="26">
                    <c:v>3</c:v>
                  </c:pt>
                  <c:pt idx="27">
                    <c:v>4</c:v>
                  </c:pt>
                  <c:pt idx="28">
                    <c:v>5</c:v>
                  </c:pt>
                  <c:pt idx="29">
                    <c:v>6</c:v>
                  </c:pt>
                  <c:pt idx="30">
                    <c:v>7</c:v>
                  </c:pt>
                  <c:pt idx="31">
                    <c:v>8</c:v>
                  </c:pt>
                  <c:pt idx="32">
                    <c:v>9</c:v>
                  </c:pt>
                  <c:pt idx="33">
                    <c:v>10</c:v>
                  </c:pt>
                  <c:pt idx="34">
                    <c:v>11</c:v>
                  </c:pt>
                  <c:pt idx="35">
                    <c:v>12</c:v>
                  </c:pt>
                  <c:pt idx="36">
                    <c:v>13</c:v>
                  </c:pt>
                  <c:pt idx="37">
                    <c:v>14</c:v>
                  </c:pt>
                  <c:pt idx="38">
                    <c:v>15</c:v>
                  </c:pt>
                  <c:pt idx="39">
                    <c:v>16</c:v>
                  </c:pt>
                  <c:pt idx="40">
                    <c:v>17</c:v>
                  </c:pt>
                  <c:pt idx="41">
                    <c:v>18</c:v>
                  </c:pt>
                  <c:pt idx="42">
                    <c:v>19</c:v>
                  </c:pt>
                  <c:pt idx="43">
                    <c:v>20</c:v>
                  </c:pt>
                  <c:pt idx="44">
                    <c:v>21</c:v>
                  </c:pt>
                  <c:pt idx="45">
                    <c:v>22</c:v>
                  </c:pt>
                  <c:pt idx="46">
                    <c:v>23</c:v>
                  </c:pt>
                  <c:pt idx="47">
                    <c:v>24</c:v>
                  </c:pt>
                </c:lvl>
                <c:lvl>
                  <c:pt idx="0">
                    <c:v>Jul-23</c:v>
                  </c:pt>
                  <c:pt idx="24">
                    <c:v>Aug-23</c:v>
                  </c:pt>
                </c:lvl>
              </c:multiLvlStrCache>
            </c:multiLvlStrRef>
          </c:cat>
          <c:val>
            <c:numRef>
              <c:f>NSRS!$Q$152:$Q$199</c:f>
              <c:numCache>
                <c:formatCode>0</c:formatCode>
                <c:ptCount val="48"/>
                <c:pt idx="0">
                  <c:v>475.13806361536825</c:v>
                </c:pt>
                <c:pt idx="1">
                  <c:v>421.21548160429921</c:v>
                </c:pt>
                <c:pt idx="2">
                  <c:v>575.70484026016732</c:v>
                </c:pt>
                <c:pt idx="3">
                  <c:v>570.13644827565838</c:v>
                </c:pt>
                <c:pt idx="4">
                  <c:v>530.00289793937441</c:v>
                </c:pt>
                <c:pt idx="5">
                  <c:v>511.77903415310766</c:v>
                </c:pt>
                <c:pt idx="6">
                  <c:v>665.44258228425053</c:v>
                </c:pt>
                <c:pt idx="7">
                  <c:v>657.7228949146886</c:v>
                </c:pt>
                <c:pt idx="8">
                  <c:v>671.4032229761923</c:v>
                </c:pt>
                <c:pt idx="9">
                  <c:v>668.46097533933573</c:v>
                </c:pt>
                <c:pt idx="10">
                  <c:v>599.65581598589495</c:v>
                </c:pt>
                <c:pt idx="11">
                  <c:v>537.53388970898038</c:v>
                </c:pt>
                <c:pt idx="12">
                  <c:v>460.32581760037328</c:v>
                </c:pt>
                <c:pt idx="13">
                  <c:v>481.91936431392548</c:v>
                </c:pt>
                <c:pt idx="14">
                  <c:v>525.95742356392645</c:v>
                </c:pt>
                <c:pt idx="15">
                  <c:v>590.80872048101116</c:v>
                </c:pt>
                <c:pt idx="16">
                  <c:v>604.76388520290777</c:v>
                </c:pt>
                <c:pt idx="17">
                  <c:v>609.45291892655439</c:v>
                </c:pt>
                <c:pt idx="18">
                  <c:v>601.10548686404377</c:v>
                </c:pt>
                <c:pt idx="19">
                  <c:v>609.10194295452482</c:v>
                </c:pt>
                <c:pt idx="20">
                  <c:v>618.44355439226479</c:v>
                </c:pt>
                <c:pt idx="21">
                  <c:v>479.22613522314253</c:v>
                </c:pt>
                <c:pt idx="22">
                  <c:v>574.43839097792102</c:v>
                </c:pt>
                <c:pt idx="23">
                  <c:v>615.32871570125701</c:v>
                </c:pt>
                <c:pt idx="24">
                  <c:v>651.109355495822</c:v>
                </c:pt>
                <c:pt idx="25">
                  <c:v>580.35193061828613</c:v>
                </c:pt>
                <c:pt idx="26">
                  <c:v>761.38418486810497</c:v>
                </c:pt>
                <c:pt idx="27">
                  <c:v>742.25548756507135</c:v>
                </c:pt>
                <c:pt idx="28">
                  <c:v>659.02257839325932</c:v>
                </c:pt>
                <c:pt idx="29">
                  <c:v>658.41869237346032</c:v>
                </c:pt>
                <c:pt idx="30">
                  <c:v>731.81612658356471</c:v>
                </c:pt>
                <c:pt idx="31">
                  <c:v>758.47515130812121</c:v>
                </c:pt>
                <c:pt idx="32">
                  <c:v>760.34548199561334</c:v>
                </c:pt>
                <c:pt idx="33">
                  <c:v>765.94612281553202</c:v>
                </c:pt>
                <c:pt idx="34">
                  <c:v>735.77678231270079</c:v>
                </c:pt>
                <c:pt idx="35">
                  <c:v>712.93000898053572</c:v>
                </c:pt>
                <c:pt idx="36">
                  <c:v>694.55387435420869</c:v>
                </c:pt>
                <c:pt idx="37">
                  <c:v>804.92776058566187</c:v>
                </c:pt>
                <c:pt idx="38">
                  <c:v>787.98850848309451</c:v>
                </c:pt>
                <c:pt idx="39">
                  <c:v>781.77530067197733</c:v>
                </c:pt>
                <c:pt idx="40">
                  <c:v>783.52049710673668</c:v>
                </c:pt>
                <c:pt idx="41">
                  <c:v>781.13181427986387</c:v>
                </c:pt>
                <c:pt idx="42">
                  <c:v>758.57521475515057</c:v>
                </c:pt>
                <c:pt idx="43">
                  <c:v>760.4704477863927</c:v>
                </c:pt>
                <c:pt idx="44">
                  <c:v>715.71354195379445</c:v>
                </c:pt>
                <c:pt idx="45">
                  <c:v>567.33258758052705</c:v>
                </c:pt>
                <c:pt idx="46">
                  <c:v>645.84129431939891</c:v>
                </c:pt>
                <c:pt idx="47">
                  <c:v>729.77290971817513</c:v>
                </c:pt>
              </c:numCache>
            </c:numRef>
          </c:val>
          <c:extLst>
            <c:ext xmlns:c16="http://schemas.microsoft.com/office/drawing/2014/chart" uri="{C3380CC4-5D6E-409C-BE32-E72D297353CC}">
              <c16:uniqueId val="{00000002-435B-46E8-8051-EAE55EAC8652}"/>
            </c:ext>
          </c:extLst>
        </c:ser>
        <c:dLbls>
          <c:showLegendKey val="0"/>
          <c:showVal val="0"/>
          <c:showCatName val="0"/>
          <c:showSerName val="0"/>
          <c:showPercent val="0"/>
          <c:showBubbleSize val="0"/>
        </c:dLbls>
        <c:gapWidth val="150"/>
        <c:overlap val="100"/>
        <c:axId val="797123487"/>
        <c:axId val="797105183"/>
      </c:barChart>
      <c:lineChart>
        <c:grouping val="standard"/>
        <c:varyColors val="0"/>
        <c:ser>
          <c:idx val="3"/>
          <c:order val="3"/>
          <c:tx>
            <c:strRef>
              <c:f>NSRS!$T$31</c:f>
              <c:strCache>
                <c:ptCount val="1"/>
                <c:pt idx="0">
                  <c:v>Total NSRS Responsibility</c:v>
                </c:pt>
              </c:strCache>
            </c:strRef>
          </c:tx>
          <c:spPr>
            <a:ln w="28575" cap="rnd">
              <a:solidFill>
                <a:schemeClr val="accent4"/>
              </a:solidFill>
              <a:round/>
            </a:ln>
            <a:effectLst/>
          </c:spPr>
          <c:marker>
            <c:symbol val="none"/>
          </c:marker>
          <c:val>
            <c:numRef>
              <c:f>NSRS!$T$152:$T$199</c:f>
              <c:numCache>
                <c:formatCode>0</c:formatCode>
                <c:ptCount val="48"/>
                <c:pt idx="0">
                  <c:v>2300.396744266633</c:v>
                </c:pt>
                <c:pt idx="1">
                  <c:v>2299.0128606980848</c:v>
                </c:pt>
                <c:pt idx="2">
                  <c:v>2650.9967946698589</c:v>
                </c:pt>
                <c:pt idx="3">
                  <c:v>2651.0162077872983</c:v>
                </c:pt>
                <c:pt idx="4">
                  <c:v>2651.077408329133</c:v>
                </c:pt>
                <c:pt idx="5">
                  <c:v>2652.5322580645161</c:v>
                </c:pt>
                <c:pt idx="6">
                  <c:v>3466.5128922001009</c:v>
                </c:pt>
                <c:pt idx="7">
                  <c:v>3466.5064736643144</c:v>
                </c:pt>
                <c:pt idx="8">
                  <c:v>3467.0323446950606</c:v>
                </c:pt>
                <c:pt idx="9">
                  <c:v>3463.8678962953627</c:v>
                </c:pt>
                <c:pt idx="10">
                  <c:v>2885.7937090473793</c:v>
                </c:pt>
                <c:pt idx="11">
                  <c:v>2886.0871188256046</c:v>
                </c:pt>
                <c:pt idx="12">
                  <c:v>2771.1419480846776</c:v>
                </c:pt>
                <c:pt idx="13">
                  <c:v>2768.4129441784276</c:v>
                </c:pt>
                <c:pt idx="14">
                  <c:v>2827.267806514617</c:v>
                </c:pt>
                <c:pt idx="15">
                  <c:v>2831.4452022429437</c:v>
                </c:pt>
                <c:pt idx="16">
                  <c:v>2829.6806561869957</c:v>
                </c:pt>
                <c:pt idx="17">
                  <c:v>2822.6722687752017</c:v>
                </c:pt>
                <c:pt idx="18">
                  <c:v>2588.3158077116937</c:v>
                </c:pt>
                <c:pt idx="19">
                  <c:v>2581.2923072076615</c:v>
                </c:pt>
                <c:pt idx="20">
                  <c:v>2587.0967978200606</c:v>
                </c:pt>
                <c:pt idx="21">
                  <c:v>2563.2787455897178</c:v>
                </c:pt>
                <c:pt idx="22">
                  <c:v>2626.9987477948589</c:v>
                </c:pt>
                <c:pt idx="23">
                  <c:v>2629.0420315650204</c:v>
                </c:pt>
                <c:pt idx="24">
                  <c:v>2035.1271224483366</c:v>
                </c:pt>
                <c:pt idx="25">
                  <c:v>2039.5257922757057</c:v>
                </c:pt>
                <c:pt idx="26">
                  <c:v>2264.2803128150204</c:v>
                </c:pt>
                <c:pt idx="27">
                  <c:v>2270.0968371975805</c:v>
                </c:pt>
                <c:pt idx="28">
                  <c:v>2271.5290291078627</c:v>
                </c:pt>
                <c:pt idx="29">
                  <c:v>2271.209716796875</c:v>
                </c:pt>
                <c:pt idx="30">
                  <c:v>2429.2192934097784</c:v>
                </c:pt>
                <c:pt idx="31">
                  <c:v>2432.9193548387098</c:v>
                </c:pt>
                <c:pt idx="32">
                  <c:v>2434.5322580645161</c:v>
                </c:pt>
                <c:pt idx="33">
                  <c:v>2441.4580786920365</c:v>
                </c:pt>
                <c:pt idx="34">
                  <c:v>2548.4661589591733</c:v>
                </c:pt>
                <c:pt idx="35">
                  <c:v>2540.3225412676411</c:v>
                </c:pt>
                <c:pt idx="36">
                  <c:v>2426.7935987903224</c:v>
                </c:pt>
                <c:pt idx="37">
                  <c:v>2416.9903918850805</c:v>
                </c:pt>
                <c:pt idx="38">
                  <c:v>2022.6500204763104</c:v>
                </c:pt>
                <c:pt idx="39">
                  <c:v>2034.4064429498487</c:v>
                </c:pt>
                <c:pt idx="40">
                  <c:v>2029.5903438445062</c:v>
                </c:pt>
                <c:pt idx="41">
                  <c:v>2026.4355153729839</c:v>
                </c:pt>
                <c:pt idx="42">
                  <c:v>1913.5377866683468</c:v>
                </c:pt>
                <c:pt idx="43">
                  <c:v>1920.421615108367</c:v>
                </c:pt>
                <c:pt idx="44">
                  <c:v>1916.0451384513608</c:v>
                </c:pt>
                <c:pt idx="45">
                  <c:v>1895.6242085118447</c:v>
                </c:pt>
                <c:pt idx="46">
                  <c:v>2078.5738564768144</c:v>
                </c:pt>
                <c:pt idx="47">
                  <c:v>2157.5980421496974</c:v>
                </c:pt>
              </c:numCache>
            </c:numRef>
          </c:val>
          <c:smooth val="0"/>
          <c:extLst>
            <c:ext xmlns:c16="http://schemas.microsoft.com/office/drawing/2014/chart" uri="{C3380CC4-5D6E-409C-BE32-E72D297353CC}">
              <c16:uniqueId val="{00000003-435B-46E8-8051-EAE55EAC8652}"/>
            </c:ext>
          </c:extLst>
        </c:ser>
        <c:dLbls>
          <c:showLegendKey val="0"/>
          <c:showVal val="0"/>
          <c:showCatName val="0"/>
          <c:showSerName val="0"/>
          <c:showPercent val="0"/>
          <c:showBubbleSize val="0"/>
        </c:dLbls>
        <c:marker val="1"/>
        <c:smooth val="0"/>
        <c:axId val="797123487"/>
        <c:axId val="797105183"/>
      </c:lineChart>
      <c:catAx>
        <c:axId val="79712348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05183"/>
        <c:crosses val="autoZero"/>
        <c:auto val="1"/>
        <c:lblAlgn val="ctr"/>
        <c:lblOffset val="100"/>
        <c:noMultiLvlLbl val="0"/>
      </c:catAx>
      <c:valAx>
        <c:axId val="797105183"/>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n-US"/>
                  <a:t>MW</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title>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97123487"/>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0.02247</cdr:x>
      <cdr:y>0.12626</cdr:y>
    </cdr:from>
    <cdr:to>
      <cdr:x>0.38202</cdr:x>
      <cdr:y>0.22418</cdr:y>
    </cdr:to>
    <cdr:sp macro="" textlink="">
      <cdr:nvSpPr>
        <cdr:cNvPr id="2" name="TextBox 11">
          <a:extLst xmlns:a="http://schemas.openxmlformats.org/drawingml/2006/main">
            <a:ext uri="{FF2B5EF4-FFF2-40B4-BE49-F238E27FC236}">
              <a16:creationId xmlns:a16="http://schemas.microsoft.com/office/drawing/2014/main" id="{B9DE58D0-7A78-ED45-2342-DC1653C7DB50}"/>
            </a:ext>
          </a:extLst>
        </cdr:cNvPr>
        <cdr:cNvSpPr txBox="1"/>
      </cdr:nvSpPr>
      <cdr:spPr>
        <a:xfrm xmlns:a="http://schemas.openxmlformats.org/drawingml/2006/main">
          <a:off x="15240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Night</a:t>
          </a:r>
        </a:p>
      </cdr:txBody>
    </cdr:sp>
  </cdr:relSizeAnchor>
  <cdr:relSizeAnchor xmlns:cdr="http://schemas.openxmlformats.org/drawingml/2006/chartDrawing">
    <cdr:from>
      <cdr:x>0.21404</cdr:x>
      <cdr:y>0.12727</cdr:y>
    </cdr:from>
    <cdr:to>
      <cdr:x>0.5736</cdr:x>
      <cdr:y>0.22519</cdr:y>
    </cdr:to>
    <cdr:sp macro="" textlink="">
      <cdr:nvSpPr>
        <cdr:cNvPr id="3" name="TextBox 11">
          <a:extLst xmlns:a="http://schemas.openxmlformats.org/drawingml/2006/main">
            <a:ext uri="{FF2B5EF4-FFF2-40B4-BE49-F238E27FC236}">
              <a16:creationId xmlns:a16="http://schemas.microsoft.com/office/drawing/2014/main" id="{18691BCF-B8F0-6D23-F1F3-9B688CB8E9C2}"/>
            </a:ext>
          </a:extLst>
        </cdr:cNvPr>
        <cdr:cNvSpPr txBox="1"/>
      </cdr:nvSpPr>
      <cdr:spPr>
        <a:xfrm xmlns:a="http://schemas.openxmlformats.org/drawingml/2006/main">
          <a:off x="1451610" y="48006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Sunrise</a:t>
          </a:r>
        </a:p>
      </cdr:txBody>
    </cdr:sp>
  </cdr:relSizeAnchor>
  <cdr:relSizeAnchor xmlns:cdr="http://schemas.openxmlformats.org/drawingml/2006/chartDrawing">
    <cdr:from>
      <cdr:x>0.63202</cdr:x>
      <cdr:y>0.12121</cdr:y>
    </cdr:from>
    <cdr:to>
      <cdr:x>0.99157</cdr:x>
      <cdr:y>0.21913</cdr:y>
    </cdr:to>
    <cdr:sp macro="" textlink="">
      <cdr:nvSpPr>
        <cdr:cNvPr id="4" name="TextBox 11">
          <a:extLst xmlns:a="http://schemas.openxmlformats.org/drawingml/2006/main">
            <a:ext uri="{FF2B5EF4-FFF2-40B4-BE49-F238E27FC236}">
              <a16:creationId xmlns:a16="http://schemas.microsoft.com/office/drawing/2014/main" id="{C4E8F775-D4F9-912E-5D25-3C2C3602949F}"/>
            </a:ext>
          </a:extLst>
        </cdr:cNvPr>
        <cdr:cNvSpPr txBox="1"/>
      </cdr:nvSpPr>
      <cdr:spPr>
        <a:xfrm xmlns:a="http://schemas.openxmlformats.org/drawingml/2006/main">
          <a:off x="4286250" y="45720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Sunset</a:t>
          </a:r>
        </a:p>
      </cdr:txBody>
    </cdr:sp>
  </cdr:relSizeAnchor>
  <cdr:relSizeAnchor xmlns:cdr="http://schemas.openxmlformats.org/drawingml/2006/chartDrawing">
    <cdr:from>
      <cdr:x>0.42753</cdr:x>
      <cdr:y>0.12626</cdr:y>
    </cdr:from>
    <cdr:to>
      <cdr:x>0.78708</cdr:x>
      <cdr:y>0.22418</cdr:y>
    </cdr:to>
    <cdr:sp macro="" textlink="">
      <cdr:nvSpPr>
        <cdr:cNvPr id="5" name="TextBox 11">
          <a:extLst xmlns:a="http://schemas.openxmlformats.org/drawingml/2006/main">
            <a:ext uri="{FF2B5EF4-FFF2-40B4-BE49-F238E27FC236}">
              <a16:creationId xmlns:a16="http://schemas.microsoft.com/office/drawing/2014/main" id="{C5B52B8D-F24D-7620-3FAE-7CC3084BE5A4}"/>
            </a:ext>
          </a:extLst>
        </cdr:cNvPr>
        <cdr:cNvSpPr txBox="1"/>
      </cdr:nvSpPr>
      <cdr:spPr>
        <a:xfrm xmlns:a="http://schemas.openxmlformats.org/drawingml/2006/main">
          <a:off x="2899410" y="476250"/>
          <a:ext cx="2438400" cy="369332"/>
        </a:xfrm>
        <a:prstGeom xmlns:a="http://schemas.openxmlformats.org/drawingml/2006/main" prst="rect">
          <a:avLst/>
        </a:prstGeom>
        <a:noFill xmlns:a="http://schemas.openxmlformats.org/drawingml/2006/main"/>
      </cdr:spPr>
      <cdr:txBody>
        <a:bodyPr xmlns:a="http://schemas.openxmlformats.org/drawingml/2006/main" wrap="square">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fontAlgn="b"/>
          <a:r>
            <a:rPr lang="en-US" sz="1800" b="0" i="0" u="none" strike="noStrike" dirty="0">
              <a:solidFill>
                <a:srgbClr val="000000"/>
              </a:solidFill>
              <a:effectLst/>
              <a:latin typeface="Calibri" panose="020F0502020204030204" pitchFamily="34" charset="0"/>
            </a:rPr>
            <a:t>Other</a:t>
          </a:r>
        </a:p>
      </cdr:txBody>
    </cdr:sp>
  </cdr:relSizeAnchor>
</c:userShapes>
</file>

<file path=ppt/drawings/drawing2.xml><?xml version="1.0" encoding="utf-8"?>
<c:userShapes xmlns:c="http://schemas.openxmlformats.org/drawingml/2006/chart">
  <cdr:relSizeAnchor xmlns:cdr="http://schemas.openxmlformats.org/drawingml/2006/chartDrawing">
    <cdr:from>
      <cdr:x>0.7604</cdr:x>
      <cdr:y>0.20027</cdr:y>
    </cdr:from>
    <cdr:to>
      <cdr:x>0.99459</cdr:x>
      <cdr:y>0.31787</cdr:y>
    </cdr:to>
    <cdr:sp macro="" textlink="">
      <cdr:nvSpPr>
        <cdr:cNvPr id="2" name="TextBox 1">
          <a:extLst xmlns:a="http://schemas.openxmlformats.org/drawingml/2006/main">
            <a:ext uri="{FF2B5EF4-FFF2-40B4-BE49-F238E27FC236}">
              <a16:creationId xmlns:a16="http://schemas.microsoft.com/office/drawing/2014/main" id="{273D90FF-7D21-412E-A822-7A18BB86F83C}"/>
            </a:ext>
          </a:extLst>
        </cdr:cNvPr>
        <cdr:cNvSpPr txBox="1"/>
      </cdr:nvSpPr>
      <cdr:spPr>
        <a:xfrm xmlns:a="http://schemas.openxmlformats.org/drawingml/2006/main">
          <a:off x="6595592" y="558842"/>
          <a:ext cx="2031325" cy="328167"/>
        </a:xfrm>
        <a:prstGeom xmlns:a="http://schemas.openxmlformats.org/drawingml/2006/main" prst="rect">
          <a:avLst/>
        </a:prstGeom>
      </cdr:spPr>
      <cdr:txBody>
        <a:bodyPr xmlns:a="http://schemas.openxmlformats.org/drawingml/2006/main" vertOverflow="overflow" horzOverflow="overflow" wrap="none" rtlCol="0">
          <a:spAutoFit/>
        </a:bodyPr>
        <a:lstStyle xmlns:a="http://schemas.openxmlformats.org/drawingml/2006/main"/>
        <a:p xmlns:a="http://schemas.openxmlformats.org/drawingml/2006/main">
          <a:fld id="{885CEF76-6DFB-4650-A93D-6FC71CBBA49E}" type="TxLink">
            <a:rPr lang="en-US" sz="800" b="0" i="1" u="none" strike="noStrike">
              <a:solidFill>
                <a:srgbClr val="000000"/>
              </a:solidFill>
              <a:latin typeface="Arial" panose="020B0604020202020204" pitchFamily="34" charset="0"/>
              <a:cs typeface="Arial" panose="020B0604020202020204" pitchFamily="34" charset="0"/>
            </a:rPr>
            <a:pPr/>
            <a:t>2023 Reg Up Avg: 1.4 MW	
2024 Reg Up Avg: 1.2 MW</a:t>
          </a:fld>
          <a:endParaRPr lang="en-US" sz="800" i="1">
            <a:latin typeface="Arial" panose="020B0604020202020204" pitchFamily="34" charset="0"/>
            <a:cs typeface="Arial" panose="020B060402020202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0.76581</cdr:x>
      <cdr:y>0.19096</cdr:y>
    </cdr:from>
    <cdr:to>
      <cdr:x>1</cdr:x>
      <cdr:y>0.30816</cdr:y>
    </cdr:to>
    <cdr:sp macro="" textlink="">
      <cdr:nvSpPr>
        <cdr:cNvPr id="2" name="TextBox 1">
          <a:extLst xmlns:a="http://schemas.openxmlformats.org/drawingml/2006/main">
            <a:ext uri="{FF2B5EF4-FFF2-40B4-BE49-F238E27FC236}">
              <a16:creationId xmlns:a16="http://schemas.microsoft.com/office/drawing/2014/main" id="{DE7756BB-FCB0-4D7B-94A9-7BFCBA78E490}"/>
            </a:ext>
          </a:extLst>
        </cdr:cNvPr>
        <cdr:cNvSpPr txBox="1"/>
      </cdr:nvSpPr>
      <cdr:spPr>
        <a:xfrm xmlns:a="http://schemas.openxmlformats.org/drawingml/2006/main">
          <a:off x="6703842" y="534682"/>
          <a:ext cx="2031325" cy="328167"/>
        </a:xfrm>
        <a:prstGeom xmlns:a="http://schemas.openxmlformats.org/drawingml/2006/main" prst="rect">
          <a:avLst/>
        </a:prstGeom>
      </cdr:spPr>
      <cdr:txBody>
        <a:bodyPr xmlns:a="http://schemas.openxmlformats.org/drawingml/2006/main" wrap="none" rtlCol="0">
          <a:spAutoFit/>
        </a:bodyPr>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fld id="{6C7A7654-7560-4152-BD6A-E2F71FB345E3}" type="TxLink">
            <a:rPr lang="en-US" sz="800" b="0" i="1" u="none" strike="noStrike">
              <a:solidFill>
                <a:srgbClr val="000000"/>
              </a:solidFill>
              <a:latin typeface="Arial" panose="020B0604020202020204" pitchFamily="34" charset="0"/>
              <a:cs typeface="Arial" panose="020B0604020202020204" pitchFamily="34" charset="0"/>
            </a:rPr>
            <a:pPr/>
            <a:t>2023 Reg Down Avg: 1.2 MW	
2024 Reg Down Avg: 1.2 MW</a:t>
          </a:fld>
          <a:endParaRPr lang="en-US" sz="800" i="1">
            <a:latin typeface="Arial" panose="020B0604020202020204" pitchFamily="34" charset="0"/>
            <a:cs typeface="Arial" panose="020B0604020202020204" pitchFamily="34" charset="0"/>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8FADBA4A-CF1B-46AC-9045-2B6612C0624C}" type="datetimeFigureOut">
              <a:rPr lang="en-US" smtClean="0"/>
              <a:t>10/10/2023</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46EE2B4-D30B-4D65-BC1C-DE57E4765049}" type="slidenum">
              <a:rPr lang="en-US" smtClean="0"/>
              <a:t>‹#›</a:t>
            </a:fld>
            <a:endParaRPr lang="en-US"/>
          </a:p>
        </p:txBody>
      </p:sp>
    </p:spTree>
    <p:extLst>
      <p:ext uri="{BB962C8B-B14F-4D97-AF65-F5344CB8AC3E}">
        <p14:creationId xmlns:p14="http://schemas.microsoft.com/office/powerpoint/2010/main" val="207912128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3C6F44-CB68-48CB-8188-A47D4423899A}" type="datetimeFigureOut">
              <a:rPr lang="en-US" smtClean="0"/>
              <a:t>10/10/2023</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772613F-3576-4EE9-945C-25503B987A39}" type="slidenum">
              <a:rPr lang="en-US" smtClean="0"/>
              <a:t>‹#›</a:t>
            </a:fld>
            <a:endParaRPr lang="en-US"/>
          </a:p>
        </p:txBody>
      </p:sp>
    </p:spTree>
    <p:extLst>
      <p:ext uri="{BB962C8B-B14F-4D97-AF65-F5344CB8AC3E}">
        <p14:creationId xmlns:p14="http://schemas.microsoft.com/office/powerpoint/2010/main" val="173994861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772613F-3576-4EE9-945C-25503B987A39}" type="slidenum">
              <a:rPr lang="en-US" smtClean="0"/>
              <a:t>1</a:t>
            </a:fld>
            <a:endParaRPr lang="en-US"/>
          </a:p>
        </p:txBody>
      </p:sp>
    </p:spTree>
    <p:extLst>
      <p:ext uri="{BB962C8B-B14F-4D97-AF65-F5344CB8AC3E}">
        <p14:creationId xmlns:p14="http://schemas.microsoft.com/office/powerpoint/2010/main" val="3087105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Decker Removed</a:t>
            </a:r>
          </a:p>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26</a:t>
            </a:fld>
            <a:endParaRPr lang="en-US"/>
          </a:p>
        </p:txBody>
      </p:sp>
    </p:spTree>
    <p:extLst>
      <p:ext uri="{BB962C8B-B14F-4D97-AF65-F5344CB8AC3E}">
        <p14:creationId xmlns:p14="http://schemas.microsoft.com/office/powerpoint/2010/main" val="35275954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32</a:t>
            </a:fld>
            <a:endParaRPr lang="en-US"/>
          </a:p>
        </p:txBody>
      </p:sp>
    </p:spTree>
    <p:extLst>
      <p:ext uri="{BB962C8B-B14F-4D97-AF65-F5344CB8AC3E}">
        <p14:creationId xmlns:p14="http://schemas.microsoft.com/office/powerpoint/2010/main" val="1830822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33</a:t>
            </a:fld>
            <a:endParaRPr lang="en-US"/>
          </a:p>
        </p:txBody>
      </p:sp>
    </p:spTree>
    <p:extLst>
      <p:ext uri="{BB962C8B-B14F-4D97-AF65-F5344CB8AC3E}">
        <p14:creationId xmlns:p14="http://schemas.microsoft.com/office/powerpoint/2010/main" val="36667861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35</a:t>
            </a:fld>
            <a:endParaRPr lang="en-US"/>
          </a:p>
        </p:txBody>
      </p:sp>
    </p:spTree>
    <p:extLst>
      <p:ext uri="{BB962C8B-B14F-4D97-AF65-F5344CB8AC3E}">
        <p14:creationId xmlns:p14="http://schemas.microsoft.com/office/powerpoint/2010/main" val="37431662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36</a:t>
            </a:fld>
            <a:endParaRPr lang="en-US"/>
          </a:p>
        </p:txBody>
      </p:sp>
    </p:spTree>
    <p:extLst>
      <p:ext uri="{BB962C8B-B14F-4D97-AF65-F5344CB8AC3E}">
        <p14:creationId xmlns:p14="http://schemas.microsoft.com/office/powerpoint/2010/main" val="940691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37</a:t>
            </a:fld>
            <a:endParaRPr lang="en-US"/>
          </a:p>
        </p:txBody>
      </p:sp>
    </p:spTree>
    <p:extLst>
      <p:ext uri="{BB962C8B-B14F-4D97-AF65-F5344CB8AC3E}">
        <p14:creationId xmlns:p14="http://schemas.microsoft.com/office/powerpoint/2010/main" val="212474528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A772613F-3576-4EE9-945C-25503B987A39}" type="slidenum">
              <a:rPr lang="en-US" smtClean="0"/>
              <a:t>39</a:t>
            </a:fld>
            <a:endParaRPr lang="en-US"/>
          </a:p>
        </p:txBody>
      </p:sp>
    </p:spTree>
    <p:extLst>
      <p:ext uri="{BB962C8B-B14F-4D97-AF65-F5344CB8AC3E}">
        <p14:creationId xmlns:p14="http://schemas.microsoft.com/office/powerpoint/2010/main" val="41218199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45</a:t>
            </a:fld>
            <a:endParaRPr lang="en-US"/>
          </a:p>
        </p:txBody>
      </p:sp>
    </p:spTree>
    <p:extLst>
      <p:ext uri="{BB962C8B-B14F-4D97-AF65-F5344CB8AC3E}">
        <p14:creationId xmlns:p14="http://schemas.microsoft.com/office/powerpoint/2010/main" val="23267589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62AC51D-6DAA-4455-8EA7-D54B64909A85}" type="slidenum">
              <a:rPr lang="en-US" smtClean="0"/>
              <a:t>47</a:t>
            </a:fld>
            <a:endParaRPr lang="en-US"/>
          </a:p>
        </p:txBody>
      </p:sp>
    </p:spTree>
    <p:extLst>
      <p:ext uri="{BB962C8B-B14F-4D97-AF65-F5344CB8AC3E}">
        <p14:creationId xmlns:p14="http://schemas.microsoft.com/office/powerpoint/2010/main" val="41858603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62AC51D-6DAA-4455-8EA7-D54B64909A85}" type="slidenum">
              <a:rPr lang="en-US" smtClean="0"/>
              <a:t>48</a:t>
            </a:fld>
            <a:endParaRPr lang="en-US"/>
          </a:p>
        </p:txBody>
      </p:sp>
    </p:spTree>
    <p:extLst>
      <p:ext uri="{BB962C8B-B14F-4D97-AF65-F5344CB8AC3E}">
        <p14:creationId xmlns:p14="http://schemas.microsoft.com/office/powerpoint/2010/main" val="4015323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5</a:t>
            </a:fld>
            <a:endParaRPr lang="en-US"/>
          </a:p>
        </p:txBody>
      </p:sp>
    </p:spTree>
    <p:extLst>
      <p:ext uri="{BB962C8B-B14F-4D97-AF65-F5344CB8AC3E}">
        <p14:creationId xmlns:p14="http://schemas.microsoft.com/office/powerpoint/2010/main" val="1380076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50</a:t>
            </a:fld>
            <a:endParaRPr lang="en-US"/>
          </a:p>
        </p:txBody>
      </p:sp>
    </p:spTree>
    <p:extLst>
      <p:ext uri="{BB962C8B-B14F-4D97-AF65-F5344CB8AC3E}">
        <p14:creationId xmlns:p14="http://schemas.microsoft.com/office/powerpoint/2010/main" val="38859593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9</a:t>
            </a:fld>
            <a:endParaRPr lang="en-US"/>
          </a:p>
        </p:txBody>
      </p:sp>
    </p:spTree>
    <p:extLst>
      <p:ext uri="{BB962C8B-B14F-4D97-AF65-F5344CB8AC3E}">
        <p14:creationId xmlns:p14="http://schemas.microsoft.com/office/powerpoint/2010/main" val="1450170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Avg</a:t>
            </a:r>
            <a:r>
              <a:rPr lang="en-US" baseline="0"/>
              <a:t> Reg Up adjustment for wind is 1.2MW</a:t>
            </a:r>
          </a:p>
          <a:p>
            <a:pPr defTabSz="966612">
              <a:defRPr/>
            </a:pPr>
            <a:r>
              <a:rPr lang="en-US"/>
              <a:t>Avg</a:t>
            </a:r>
            <a:r>
              <a:rPr lang="en-US" baseline="0"/>
              <a:t> Reg Down adjustment for wind is 1.2 MW</a:t>
            </a:r>
            <a:endParaRPr lang="en-US"/>
          </a:p>
          <a:p>
            <a:endParaRPr lang="en-US"/>
          </a:p>
        </p:txBody>
      </p:sp>
      <p:sp>
        <p:nvSpPr>
          <p:cNvPr id="4" name="Slide Number Placeholder 3"/>
          <p:cNvSpPr>
            <a:spLocks noGrp="1"/>
          </p:cNvSpPr>
          <p:nvPr>
            <p:ph type="sldNum" sz="quarter" idx="10"/>
          </p:nvPr>
        </p:nvSpPr>
        <p:spPr/>
        <p:txBody>
          <a:bodyPr/>
          <a:lstStyle/>
          <a:p>
            <a:fld id="{A772613F-3576-4EE9-945C-25503B987A39}" type="slidenum">
              <a:rPr lang="en-US" smtClean="0"/>
              <a:t>12</a:t>
            </a:fld>
            <a:endParaRPr lang="en-US"/>
          </a:p>
        </p:txBody>
      </p:sp>
    </p:spTree>
    <p:extLst>
      <p:ext uri="{BB962C8B-B14F-4D97-AF65-F5344CB8AC3E}">
        <p14:creationId xmlns:p14="http://schemas.microsoft.com/office/powerpoint/2010/main" val="22415481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13</a:t>
            </a:fld>
            <a:endParaRPr lang="en-US"/>
          </a:p>
        </p:txBody>
      </p:sp>
    </p:spTree>
    <p:extLst>
      <p:ext uri="{BB962C8B-B14F-4D97-AF65-F5344CB8AC3E}">
        <p14:creationId xmlns:p14="http://schemas.microsoft.com/office/powerpoint/2010/main" val="5240058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A772613F-3576-4EE9-945C-25503B987A39}" type="slidenum">
              <a:rPr lang="en-US" smtClean="0"/>
              <a:t>14</a:t>
            </a:fld>
            <a:endParaRPr lang="en-US"/>
          </a:p>
        </p:txBody>
      </p:sp>
    </p:spTree>
    <p:extLst>
      <p:ext uri="{BB962C8B-B14F-4D97-AF65-F5344CB8AC3E}">
        <p14:creationId xmlns:p14="http://schemas.microsoft.com/office/powerpoint/2010/main" val="1372386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OY2022 IFRO – 412 MW/0.1 Hz | Limit 1,240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OY2023 IFRO – 463 MW/0.1 Hz | Limit 1,390 MW</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OY2024 IFRO – 395 MW/0.1 Hz | Limit 1,185 MW</a:t>
            </a:r>
          </a:p>
          <a:p>
            <a:endParaRPr lang="en-US" b="1"/>
          </a:p>
        </p:txBody>
      </p:sp>
      <p:sp>
        <p:nvSpPr>
          <p:cNvPr id="4" name="Slide Number Placeholder 3"/>
          <p:cNvSpPr>
            <a:spLocks noGrp="1"/>
          </p:cNvSpPr>
          <p:nvPr>
            <p:ph type="sldNum" sz="quarter" idx="10"/>
          </p:nvPr>
        </p:nvSpPr>
        <p:spPr/>
        <p:txBody>
          <a:bodyPr/>
          <a:lstStyle/>
          <a:p>
            <a:fld id="{A772613F-3576-4EE9-945C-25503B987A39}" type="slidenum">
              <a:rPr lang="en-US" smtClean="0"/>
              <a:t>18</a:t>
            </a:fld>
            <a:endParaRPr lang="en-US"/>
          </a:p>
        </p:txBody>
      </p:sp>
    </p:spTree>
    <p:extLst>
      <p:ext uri="{BB962C8B-B14F-4D97-AF65-F5344CB8AC3E}">
        <p14:creationId xmlns:p14="http://schemas.microsoft.com/office/powerpoint/2010/main" val="32730195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RRS quantity for 2024 decrease between 2 MW (320 GW.s case) and 61 MW (150 GW.s case)</a:t>
            </a:r>
          </a:p>
        </p:txBody>
      </p:sp>
      <p:sp>
        <p:nvSpPr>
          <p:cNvPr id="4" name="Slide Number Placeholder 3"/>
          <p:cNvSpPr>
            <a:spLocks noGrp="1"/>
          </p:cNvSpPr>
          <p:nvPr>
            <p:ph type="sldNum" sz="quarter" idx="10"/>
          </p:nvPr>
        </p:nvSpPr>
        <p:spPr/>
        <p:txBody>
          <a:bodyPr/>
          <a:lstStyle/>
          <a:p>
            <a:fld id="{A772613F-3576-4EE9-945C-25503B987A39}" type="slidenum">
              <a:rPr lang="en-US" smtClean="0"/>
              <a:t>19</a:t>
            </a:fld>
            <a:endParaRPr lang="en-US"/>
          </a:p>
        </p:txBody>
      </p:sp>
    </p:spTree>
    <p:extLst>
      <p:ext uri="{BB962C8B-B14F-4D97-AF65-F5344CB8AC3E}">
        <p14:creationId xmlns:p14="http://schemas.microsoft.com/office/powerpoint/2010/main" val="41222697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change was to recognize the fact that during ECRS deployments that are triggered by unit trips, initially both Regulation and ECRS will be relied on to recover frequency and then ECRS will be used to recover deployed Regulation.</a:t>
            </a:r>
          </a:p>
        </p:txBody>
      </p:sp>
      <p:sp>
        <p:nvSpPr>
          <p:cNvPr id="4" name="Slide Number Placeholder 3"/>
          <p:cNvSpPr>
            <a:spLocks noGrp="1"/>
          </p:cNvSpPr>
          <p:nvPr>
            <p:ph type="sldNum" sz="quarter" idx="5"/>
          </p:nvPr>
        </p:nvSpPr>
        <p:spPr/>
        <p:txBody>
          <a:bodyPr/>
          <a:lstStyle/>
          <a:p>
            <a:fld id="{A772613F-3576-4EE9-945C-25503B987A39}" type="slidenum">
              <a:rPr lang="en-US" smtClean="0"/>
              <a:t>25</a:t>
            </a:fld>
            <a:endParaRPr lang="en-US"/>
          </a:p>
        </p:txBody>
      </p:sp>
    </p:spTree>
    <p:extLst>
      <p:ext uri="{BB962C8B-B14F-4D97-AF65-F5344CB8AC3E}">
        <p14:creationId xmlns:p14="http://schemas.microsoft.com/office/powerpoint/2010/main" val="38412399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bg>
      <p:bgPr>
        <a:solidFill>
          <a:schemeClr val="bg1"/>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US">
                <a:solidFill>
                  <a:prstClr val="black">
                    <a:tint val="75000"/>
                  </a:prstClr>
                </a:solidFill>
              </a:rPr>
              <a:t>Footer text goes here.</a:t>
            </a:r>
          </a:p>
        </p:txBody>
      </p:sp>
      <p:sp>
        <p:nvSpPr>
          <p:cNvPr id="7" name="Slide Number Placeholder 5"/>
          <p:cNvSpPr>
            <a:spLocks noGrp="1"/>
          </p:cNvSpPr>
          <p:nvPr>
            <p:ph type="sldNum" sz="quarter" idx="4"/>
          </p:nvPr>
        </p:nvSpPr>
        <p:spPr>
          <a:xfrm>
            <a:off x="8229600" y="6569075"/>
            <a:ext cx="457200" cy="212725"/>
          </a:xfrm>
          <a:prstGeom prst="rect">
            <a:avLst/>
          </a:prstGeom>
        </p:spPr>
        <p:txBody>
          <a:bodyPr vert="horz" lIns="91440" tIns="45720" rIns="91440" bIns="45720" rtlCol="0" anchor="ctr"/>
          <a:lstStyle>
            <a:lvl1pPr algn="ctr">
              <a:defRPr sz="9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a:solidFill>
                <a:prstClr val="black">
                  <a:tint val="75000"/>
                </a:prstClr>
              </a:solidFill>
            </a:endParaRPr>
          </a:p>
        </p:txBody>
      </p:sp>
      <p:cxnSp>
        <p:nvCxnSpPr>
          <p:cNvPr id="8" name="Straight Connector 7"/>
          <p:cNvCxnSpPr/>
          <p:nvPr userDrawn="1"/>
        </p:nvCxnSpPr>
        <p:spPr>
          <a:xfrm>
            <a:off x="1428750" y="2625326"/>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userDrawn="1"/>
        </p:nvCxnSpPr>
        <p:spPr>
          <a:xfrm>
            <a:off x="1428750" y="4232673"/>
            <a:ext cx="62865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p:cNvSpPr>
            <a:spLocks noGrp="1"/>
          </p:cNvSpPr>
          <p:nvPr>
            <p:ph idx="16"/>
          </p:nvPr>
        </p:nvSpPr>
        <p:spPr>
          <a:xfrm>
            <a:off x="1428750" y="2895600"/>
            <a:ext cx="6286500" cy="990600"/>
          </a:xfrm>
          <a:prstGeom prst="rect">
            <a:avLst/>
          </a:prstGeom>
        </p:spPr>
        <p:txBody>
          <a:bodyPr/>
          <a:lstStyle>
            <a:lvl1pPr marL="0" indent="0" algn="ctr">
              <a:buNone/>
              <a:defRPr sz="3200" b="1" cap="small"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p:txBody>
      </p:sp>
    </p:spTree>
    <p:extLst>
      <p:ext uri="{BB962C8B-B14F-4D97-AF65-F5344CB8AC3E}">
        <p14:creationId xmlns:p14="http://schemas.microsoft.com/office/powerpoint/2010/main" val="25648147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
        <p:nvSpPr>
          <p:cNvPr id="3" name="Content Placeholder 2"/>
          <p:cNvSpPr>
            <a:spLocks noGrp="1"/>
          </p:cNvSpPr>
          <p:nvPr>
            <p:ph idx="1"/>
          </p:nvPr>
        </p:nvSpPr>
        <p:spPr>
          <a:xfrm>
            <a:off x="304800" y="855406"/>
            <a:ext cx="853440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6"/>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sp>
        <p:nvSpPr>
          <p:cNvPr id="8"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cxnSp>
        <p:nvCxnSpPr>
          <p:cNvPr id="5" name="Straight Connector 4"/>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9" name="Slide Number Placeholder 5"/>
          <p:cNvSpPr>
            <a:spLocks noGrp="1"/>
          </p:cNvSpPr>
          <p:nvPr>
            <p:ph type="sldNum" sz="quarter" idx="4"/>
          </p:nvPr>
        </p:nvSpPr>
        <p:spPr>
          <a:xfrm>
            <a:off x="8219768" y="6553200"/>
            <a:ext cx="457200" cy="212725"/>
          </a:xfrm>
          <a:prstGeom prst="rect">
            <a:avLst/>
          </a:prstGeom>
        </p:spPr>
        <p:txBody>
          <a:bodyPr vert="horz" lIns="91440" tIns="45720" rIns="91440" bIns="45720" rtlCol="0" anchor="ctr"/>
          <a:lstStyle>
            <a:lvl1pPr algn="ctr">
              <a:defRPr sz="900">
                <a:solidFill>
                  <a:schemeClr val="bg1"/>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1342695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lvl1pPr>
              <a:defRPr>
                <a:solidFill>
                  <a:schemeClr val="bg1"/>
                </a:solidFill>
              </a:defRPr>
            </a:lvl1pPr>
          </a:lstStyle>
          <a:p>
            <a:fld id="{CDB75BAC-74D7-43DA-9DE7-3912ED22B407}" type="slidenum">
              <a:rPr lang="en-US" smtClean="0"/>
              <a:pPr/>
              <a:t>‹#›</a:t>
            </a:fld>
            <a:endParaRPr lang="en-US"/>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p:nvPr>
        </p:nvSpPr>
        <p:spPr>
          <a:xfrm>
            <a:off x="4636008" y="86334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2"/>
          <p:cNvSpPr>
            <a:spLocks noGrp="1"/>
          </p:cNvSpPr>
          <p:nvPr>
            <p:ph idx="1"/>
          </p:nvPr>
        </p:nvSpPr>
        <p:spPr>
          <a:xfrm>
            <a:off x="304800" y="85540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
        <p:nvSpPr>
          <p:cNvPr id="13"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spTree>
    <p:extLst>
      <p:ext uri="{BB962C8B-B14F-4D97-AF65-F5344CB8AC3E}">
        <p14:creationId xmlns:p14="http://schemas.microsoft.com/office/powerpoint/2010/main" val="2374833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lvl1pPr>
              <a:defRPr>
                <a:solidFill>
                  <a:schemeClr val="bg1"/>
                </a:solidFill>
              </a:defRPr>
            </a:lvl1pPr>
          </a:lstStyle>
          <a:p>
            <a:fld id="{0E7085C4-D6A8-46D9-A1BA-F87C2DEFFCDB}" type="slidenum">
              <a:rPr lang="en-US" smtClean="0"/>
              <a:pPr/>
              <a:t>‹#›</a:t>
            </a:fld>
            <a:endParaRPr lang="en-US"/>
          </a:p>
        </p:txBody>
      </p:sp>
      <p:sp>
        <p:nvSpPr>
          <p:cNvPr id="10" name="Rectangle 9"/>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11" name="Straight Connector 10"/>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3" name="Content Placeholder 2"/>
          <p:cNvSpPr>
            <a:spLocks noGrp="1"/>
          </p:cNvSpPr>
          <p:nvPr>
            <p:ph idx="13"/>
          </p:nvPr>
        </p:nvSpPr>
        <p:spPr>
          <a:xfrm>
            <a:off x="4636008" y="1695200"/>
            <a:ext cx="4206240" cy="4232773"/>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p:cNvSpPr>
            <a:spLocks noGrp="1"/>
          </p:cNvSpPr>
          <p:nvPr>
            <p:ph idx="14"/>
          </p:nvPr>
        </p:nvSpPr>
        <p:spPr>
          <a:xfrm>
            <a:off x="304800" y="1695200"/>
            <a:ext cx="4206240" cy="4224833"/>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p:cNvSpPr>
            <a:spLocks noGrp="1"/>
          </p:cNvSpPr>
          <p:nvPr>
            <p:ph idx="15"/>
          </p:nvPr>
        </p:nvSpPr>
        <p:spPr>
          <a:xfrm>
            <a:off x="4636008" y="863347"/>
            <a:ext cx="4206240" cy="730506"/>
          </a:xfrm>
          <a:prstGeom prst="rect">
            <a:avLst/>
          </a:prstGeom>
        </p:spPr>
        <p:txBody>
          <a:bodyPr/>
          <a:lstStyle>
            <a:lvl1pPr marL="0" marR="0" indent="0" algn="l" defTabSz="685800" rtl="0" eaLnBrk="1" fontAlgn="auto" latinLnBrk="0" hangingPunct="1">
              <a:lnSpc>
                <a:spcPct val="100000"/>
              </a:lnSpc>
              <a:spcBef>
                <a:spcPct val="20000"/>
              </a:spcBef>
              <a:spcAft>
                <a:spcPts val="0"/>
              </a:spcAft>
              <a:buClrTx/>
              <a:buSzTx/>
              <a:buFont typeface="Arial" panose="020B0604020202020204" pitchFamily="34" charset="0"/>
              <a:buNone/>
              <a:tabLst/>
              <a:defRPr sz="1800" b="1"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marL="0" marR="0" lvl="0" indent="0" algn="l" defTabSz="685800" rtl="0" eaLnBrk="1" fontAlgn="auto" latinLnBrk="0" hangingPunct="1">
              <a:lnSpc>
                <a:spcPct val="100000"/>
              </a:lnSpc>
              <a:spcBef>
                <a:spcPct val="20000"/>
              </a:spcBef>
              <a:spcAft>
                <a:spcPts val="0"/>
              </a:spcAft>
              <a:buClrTx/>
              <a:buSzTx/>
              <a:buFont typeface="Arial" panose="020B0604020202020204" pitchFamily="34" charset="0"/>
              <a:buNone/>
              <a:tabLst/>
              <a:defRPr/>
            </a:pPr>
            <a:r>
              <a:rPr lang="en-US"/>
              <a:t>Click to edit Master text styles</a:t>
            </a:r>
          </a:p>
        </p:txBody>
      </p:sp>
      <p:sp>
        <p:nvSpPr>
          <p:cNvPr id="16" name="Content Placeholder 2"/>
          <p:cNvSpPr>
            <a:spLocks noGrp="1"/>
          </p:cNvSpPr>
          <p:nvPr>
            <p:ph idx="16"/>
          </p:nvPr>
        </p:nvSpPr>
        <p:spPr>
          <a:xfrm>
            <a:off x="304800" y="855407"/>
            <a:ext cx="4206240" cy="730506"/>
          </a:xfrm>
          <a:prstGeom prst="rect">
            <a:avLst/>
          </a:prstGeom>
        </p:spPr>
        <p:txBody>
          <a:bodyPr/>
          <a:lstStyle>
            <a:lvl1pPr marL="0" indent="0">
              <a:buNone/>
              <a:defRPr sz="1800" b="1"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p:txBody>
      </p:sp>
      <p:sp>
        <p:nvSpPr>
          <p:cNvPr id="17"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sp>
        <p:nvSpPr>
          <p:cNvPr id="18"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Tree>
    <p:extLst>
      <p:ext uri="{BB962C8B-B14F-4D97-AF65-F5344CB8AC3E}">
        <p14:creationId xmlns:p14="http://schemas.microsoft.com/office/powerpoint/2010/main" val="316189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Bullets">
    <p:spTree>
      <p:nvGrpSpPr>
        <p:cNvPr id="1" name=""/>
        <p:cNvGrpSpPr/>
        <p:nvPr/>
      </p:nvGrpSpPr>
      <p:grpSpPr>
        <a:xfrm>
          <a:off x="0" y="0"/>
          <a:ext cx="0" cy="0"/>
          <a:chOff x="0" y="0"/>
          <a:chExt cx="0" cy="0"/>
        </a:xfrm>
      </p:grpSpPr>
      <p:sp>
        <p:nvSpPr>
          <p:cNvPr id="5" name="Rectangle 4"/>
          <p:cNvSpPr/>
          <p:nvPr userDrawn="1"/>
        </p:nvSpPr>
        <p:spPr>
          <a:xfrm>
            <a:off x="2814561" y="266304"/>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6" name="Straight Connector 5"/>
          <p:cNvCxnSpPr/>
          <p:nvPr userDrawn="1"/>
        </p:nvCxnSpPr>
        <p:spPr>
          <a:xfrm>
            <a:off x="2814561" y="266304"/>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7" name="Title 1"/>
          <p:cNvSpPr txBox="1">
            <a:spLocks/>
          </p:cNvSpPr>
          <p:nvPr userDrawn="1"/>
        </p:nvSpPr>
        <p:spPr>
          <a:xfrm>
            <a:off x="2898648" y="243682"/>
            <a:ext cx="6016752" cy="518318"/>
          </a:xfrm>
          <a:prstGeom prst="rect">
            <a:avLst/>
          </a:prstGeom>
        </p:spPr>
        <p:txBody>
          <a:bodyPr/>
          <a:lstStyle>
            <a:lvl1pPr algn="l" defTabSz="685800" rtl="0" eaLnBrk="1" latinLnBrk="0" hangingPunct="1">
              <a:spcBef>
                <a:spcPct val="0"/>
              </a:spcBef>
              <a:buNone/>
              <a:defRPr sz="3200" b="1" kern="1200">
                <a:solidFill>
                  <a:schemeClr val="accent1"/>
                </a:solidFill>
                <a:latin typeface="+mj-lt"/>
                <a:ea typeface="+mj-ea"/>
                <a:cs typeface="+mj-cs"/>
              </a:defRPr>
            </a:lvl1pPr>
          </a:lstStyle>
          <a:p>
            <a:r>
              <a:rPr lang="en-US"/>
              <a:t>Click to edit Master title style</a:t>
            </a:r>
          </a:p>
        </p:txBody>
      </p:sp>
      <p:sp>
        <p:nvSpPr>
          <p:cNvPr id="8" name="Content Placeholder 2"/>
          <p:cNvSpPr>
            <a:spLocks noGrp="1"/>
          </p:cNvSpPr>
          <p:nvPr>
            <p:ph idx="13"/>
          </p:nvPr>
        </p:nvSpPr>
        <p:spPr>
          <a:xfrm>
            <a:off x="301752" y="859536"/>
            <a:ext cx="8531352" cy="5065776"/>
          </a:xfrm>
          <a:prstGeom prst="rect">
            <a:avLst/>
          </a:prstGeom>
        </p:spPr>
        <p:txBody>
          <a:bodyPr/>
          <a:lstStyle>
            <a:lvl1pPr>
              <a:defRPr sz="1800" baseline="0">
                <a:solidFill>
                  <a:schemeClr val="tx2"/>
                </a:solidFill>
              </a:defRPr>
            </a:lvl1pPr>
            <a:lvl2pPr marL="557213" indent="-214313">
              <a:buClr>
                <a:schemeClr val="accent1"/>
              </a:buClr>
              <a:buFont typeface="Wingdings" panose="05000000000000000000" pitchFamily="2" charset="2"/>
              <a:buChar char="§"/>
              <a:defRPr sz="1800" baseline="0">
                <a:solidFill>
                  <a:schemeClr val="tx2"/>
                </a:solidFill>
              </a:defRPr>
            </a:lvl2pPr>
            <a:lvl3pPr marL="857250" indent="-171450">
              <a:buClr>
                <a:schemeClr val="tx2"/>
              </a:buClr>
              <a:buFont typeface="Courier New" panose="02070309020205020404" pitchFamily="49" charset="0"/>
              <a:buChar char="o"/>
              <a:defRPr sz="1600" baseline="0">
                <a:solidFill>
                  <a:schemeClr val="tx2"/>
                </a:solidFill>
              </a:defRPr>
            </a:lvl3pPr>
            <a:lvl4pPr>
              <a:buClr>
                <a:schemeClr val="accent1"/>
              </a:buCl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989775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mparison (Gray Title)">
    <p:spTree>
      <p:nvGrpSpPr>
        <p:cNvPr id="1" name=""/>
        <p:cNvGrpSpPr/>
        <p:nvPr/>
      </p:nvGrpSpPr>
      <p:grpSpPr>
        <a:xfrm>
          <a:off x="0" y="0"/>
          <a:ext cx="0" cy="0"/>
          <a:chOff x="0" y="0"/>
          <a:chExt cx="0" cy="0"/>
        </a:xfrm>
      </p:grpSpPr>
      <p:sp>
        <p:nvSpPr>
          <p:cNvPr id="4" name="Content Placeholder 2"/>
          <p:cNvSpPr>
            <a:spLocks noGrp="1"/>
          </p:cNvSpPr>
          <p:nvPr>
            <p:ph idx="1"/>
          </p:nvPr>
        </p:nvSpPr>
        <p:spPr>
          <a:xfrm>
            <a:off x="304800" y="762000"/>
            <a:ext cx="5181600" cy="5410200"/>
          </a:xfrm>
          <a:prstGeom prst="rect">
            <a:avLst/>
          </a:prstGeom>
        </p:spPr>
        <p:txBody>
          <a:bodyPr lIns="274320" tIns="274320" rIns="274320" bIns="274320"/>
          <a:lstStyle>
            <a:lvl1pPr marL="0" indent="0">
              <a:buNone/>
              <a:defRPr sz="2000" b="0">
                <a:solidFill>
                  <a:schemeClr val="tx1"/>
                </a:solidFill>
                <a:latin typeface="+mj-lt"/>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Content Placeholder 2">
            <a:extLst>
              <a:ext uri="{FF2B5EF4-FFF2-40B4-BE49-F238E27FC236}">
                <a16:creationId xmlns:a16="http://schemas.microsoft.com/office/drawing/2014/main" id="{A08BA54D-6CCD-C3E8-6751-1276B8364E6C}"/>
              </a:ext>
            </a:extLst>
          </p:cNvPr>
          <p:cNvSpPr>
            <a:spLocks noGrp="1"/>
          </p:cNvSpPr>
          <p:nvPr>
            <p:ph idx="10"/>
          </p:nvPr>
        </p:nvSpPr>
        <p:spPr>
          <a:xfrm>
            <a:off x="5486400" y="0"/>
            <a:ext cx="3657600" cy="6464808"/>
          </a:xfrm>
          <a:prstGeom prst="rect">
            <a:avLst/>
          </a:prstGeom>
          <a:solidFill>
            <a:srgbClr val="E6EBF0"/>
          </a:solidFill>
        </p:spPr>
        <p:txBody>
          <a:bodyPr lIns="274320" tIns="1051560" rIns="274320" bIns="731520"/>
          <a:lstStyle>
            <a:lvl1pPr marL="0" indent="0">
              <a:buNone/>
              <a:defRPr sz="2000" b="0">
                <a:solidFill>
                  <a:schemeClr val="tx1"/>
                </a:solidFill>
              </a:defRPr>
            </a:lvl1pPr>
            <a:lvl2pPr>
              <a:defRPr sz="1800">
                <a:solidFill>
                  <a:schemeClr val="tx2"/>
                </a:solidFill>
              </a:defRPr>
            </a:lvl2pPr>
            <a:lvl3pPr>
              <a:defRPr sz="1600">
                <a:solidFill>
                  <a:schemeClr val="tx2"/>
                </a:solidFill>
              </a:defRPr>
            </a:lvl3pPr>
            <a:lvl4pPr>
              <a:defRPr sz="1400">
                <a:solidFill>
                  <a:schemeClr val="tx2"/>
                </a:solidFill>
              </a:defRPr>
            </a:lvl4pPr>
            <a:lvl5pPr>
              <a:defRPr sz="12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Title 1">
            <a:extLst>
              <a:ext uri="{FF2B5EF4-FFF2-40B4-BE49-F238E27FC236}">
                <a16:creationId xmlns:a16="http://schemas.microsoft.com/office/drawing/2014/main" id="{4CC83710-C64D-1BD2-447D-28FF58823C70}"/>
              </a:ext>
            </a:extLst>
          </p:cNvPr>
          <p:cNvSpPr>
            <a:spLocks noGrp="1"/>
          </p:cNvSpPr>
          <p:nvPr>
            <p:ph type="title"/>
          </p:nvPr>
        </p:nvSpPr>
        <p:spPr>
          <a:xfrm>
            <a:off x="381000" y="243682"/>
            <a:ext cx="8458200" cy="518318"/>
          </a:xfrm>
          <a:prstGeom prst="rect">
            <a:avLst/>
          </a:prstGeom>
        </p:spPr>
        <p:txBody>
          <a:bodyPr/>
          <a:lstStyle>
            <a:lvl1pPr algn="l">
              <a:defRPr sz="2400" b="1">
                <a:solidFill>
                  <a:schemeClr val="accent1"/>
                </a:solidFill>
              </a:defRPr>
            </a:lvl1pPr>
          </a:lstStyle>
          <a:p>
            <a:r>
              <a:rPr lang="en-US"/>
              <a:t>Click to edit Master title style</a:t>
            </a:r>
          </a:p>
        </p:txBody>
      </p:sp>
      <p:sp>
        <p:nvSpPr>
          <p:cNvPr id="5" name="Rectangle 4">
            <a:extLst>
              <a:ext uri="{FF2B5EF4-FFF2-40B4-BE49-F238E27FC236}">
                <a16:creationId xmlns:a16="http://schemas.microsoft.com/office/drawing/2014/main" id="{08FF9252-B1FC-9936-53BB-BEE6DD5CEFBE}"/>
              </a:ext>
            </a:extLst>
          </p:cNvPr>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solidFill>
                <a:srgbClr val="FFFFFF"/>
              </a:solidFill>
            </a:endParaRPr>
          </a:p>
        </p:txBody>
      </p:sp>
      <p:cxnSp>
        <p:nvCxnSpPr>
          <p:cNvPr id="6" name="Straight Connector 5">
            <a:extLst>
              <a:ext uri="{FF2B5EF4-FFF2-40B4-BE49-F238E27FC236}">
                <a16:creationId xmlns:a16="http://schemas.microsoft.com/office/drawing/2014/main" id="{060D07C2-2A38-B953-E52E-4EBD6A8D19A2}"/>
              </a:ext>
            </a:extLst>
          </p:cNvPr>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8" name="Footer Placeholder 4">
            <a:extLst>
              <a:ext uri="{FF2B5EF4-FFF2-40B4-BE49-F238E27FC236}">
                <a16:creationId xmlns:a16="http://schemas.microsoft.com/office/drawing/2014/main" id="{0DBED4E2-E7A2-AE66-639C-4EE96FC0655C}"/>
              </a:ext>
            </a:extLst>
          </p:cNvPr>
          <p:cNvSpPr>
            <a:spLocks noGrp="1"/>
          </p:cNvSpPr>
          <p:nvPr>
            <p:ph type="ftr" sz="quarter" idx="11"/>
          </p:nvPr>
        </p:nvSpPr>
        <p:spPr>
          <a:xfrm>
            <a:off x="2743200" y="6553200"/>
            <a:ext cx="4038600" cy="228600"/>
          </a:xfrm>
        </p:spPr>
        <p:txBody>
          <a:bodyPr/>
          <a:lstStyle/>
          <a:p>
            <a:endParaRPr lang="en-US">
              <a:solidFill>
                <a:prstClr val="black">
                  <a:tint val="75000"/>
                </a:prstClr>
              </a:solidFill>
            </a:endParaRPr>
          </a:p>
        </p:txBody>
      </p:sp>
      <p:sp>
        <p:nvSpPr>
          <p:cNvPr id="9" name="Slide Number Placeholder 5">
            <a:extLst>
              <a:ext uri="{FF2B5EF4-FFF2-40B4-BE49-F238E27FC236}">
                <a16:creationId xmlns:a16="http://schemas.microsoft.com/office/drawing/2014/main" id="{78926B97-2A6D-A2E6-33E5-91F5C2A6F7BE}"/>
              </a:ext>
            </a:extLst>
          </p:cNvPr>
          <p:cNvSpPr>
            <a:spLocks noGrp="1"/>
          </p:cNvSpPr>
          <p:nvPr>
            <p:ph type="sldNum" sz="quarter" idx="4"/>
          </p:nvPr>
        </p:nvSpPr>
        <p:spPr>
          <a:xfrm>
            <a:off x="8534402" y="6561138"/>
            <a:ext cx="485231" cy="220662"/>
          </a:xfrm>
          <a:prstGeom prst="rect">
            <a:avLst/>
          </a:prstGeom>
        </p:spPr>
        <p:txBody>
          <a:bodyPr vert="horz" lIns="91440" tIns="45720" rIns="91440" bIns="45720" rtlCol="0" anchor="ctr"/>
          <a:lstStyle>
            <a:lvl1pPr algn="ctr">
              <a:defRPr sz="1200">
                <a:solidFill>
                  <a:schemeClr val="accent2"/>
                </a:solidFill>
              </a:defRPr>
            </a:lvl1pPr>
          </a:lstStyle>
          <a:p>
            <a:fld id="{1D93BD3E-1E9A-4970-A6F7-E7AC52762E0C}" type="slidenum">
              <a:rPr lang="en-US" smtClean="0"/>
              <a:pPr/>
              <a:t>‹#›</a:t>
            </a:fld>
            <a:endParaRPr lang="en-US"/>
          </a:p>
        </p:txBody>
      </p:sp>
    </p:spTree>
    <p:extLst>
      <p:ext uri="{BB962C8B-B14F-4D97-AF65-F5344CB8AC3E}">
        <p14:creationId xmlns:p14="http://schemas.microsoft.com/office/powerpoint/2010/main" val="29403719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Text Placeholder 4"/>
          <p:cNvSpPr>
            <a:spLocks noGrp="1"/>
          </p:cNvSpPr>
          <p:nvPr>
            <p:ph type="body" sz="quarter" idx="3"/>
          </p:nvPr>
        </p:nvSpPr>
        <p:spPr>
          <a:xfrm>
            <a:off x="3550883" y="4837176"/>
            <a:ext cx="4465283" cy="649224"/>
          </a:xfrm>
          <a:prstGeom prst="rect">
            <a:avLst/>
          </a:prstGeom>
        </p:spPr>
        <p:txBody>
          <a:bodyPr anchor="t" anchorCtr="0">
            <a:noAutofit/>
          </a:bodyPr>
          <a:lstStyle>
            <a:lvl1pPr marL="0" indent="0">
              <a:lnSpc>
                <a:spcPct val="100000"/>
              </a:lnSpc>
              <a:spcBef>
                <a:spcPts val="0"/>
              </a:spcBef>
              <a:buNone/>
              <a:defRPr sz="1800" b="1" cap="sm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Text Placeholder 4"/>
          <p:cNvSpPr>
            <a:spLocks noGrp="1"/>
          </p:cNvSpPr>
          <p:nvPr>
            <p:ph type="body" sz="quarter" idx="10"/>
          </p:nvPr>
        </p:nvSpPr>
        <p:spPr>
          <a:xfrm>
            <a:off x="3547872" y="3429000"/>
            <a:ext cx="4465283" cy="923544"/>
          </a:xfrm>
          <a:prstGeom prst="rect">
            <a:avLst/>
          </a:prstGeom>
        </p:spPr>
        <p:txBody>
          <a:bodyPr anchor="t" anchorCtr="0">
            <a:noAutofit/>
          </a:bodyPr>
          <a:lstStyle>
            <a:lvl1pPr marL="0" indent="0">
              <a:lnSpc>
                <a:spcPct val="100000"/>
              </a:lnSpc>
              <a:spcBef>
                <a:spcPts val="0"/>
              </a:spcBef>
              <a:buNone/>
              <a:defRPr sz="1800" b="0" cap="none"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8" name="Text Placeholder 4"/>
          <p:cNvSpPr>
            <a:spLocks noGrp="1"/>
          </p:cNvSpPr>
          <p:nvPr>
            <p:ph type="body" sz="quarter" idx="11"/>
          </p:nvPr>
        </p:nvSpPr>
        <p:spPr>
          <a:xfrm>
            <a:off x="3547872" y="1325880"/>
            <a:ext cx="5519928" cy="2304288"/>
          </a:xfrm>
          <a:prstGeom prst="rect">
            <a:avLst/>
          </a:prstGeom>
        </p:spPr>
        <p:txBody>
          <a:bodyPr anchor="t" anchorCtr="0">
            <a:noAutofit/>
          </a:bodyPr>
          <a:lstStyle>
            <a:lvl1pPr marL="0" indent="0">
              <a:lnSpc>
                <a:spcPct val="100000"/>
              </a:lnSpc>
              <a:spcBef>
                <a:spcPts val="0"/>
              </a:spcBef>
              <a:buNone/>
              <a:defRPr sz="3600" b="1" cap="sm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Tree>
    <p:extLst>
      <p:ext uri="{BB962C8B-B14F-4D97-AF65-F5344CB8AC3E}">
        <p14:creationId xmlns:p14="http://schemas.microsoft.com/office/powerpoint/2010/main" val="3193213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Two Content">
    <p:spTree>
      <p:nvGrpSpPr>
        <p:cNvPr id="1" name=""/>
        <p:cNvGrpSpPr/>
        <p:nvPr/>
      </p:nvGrpSpPr>
      <p:grpSpPr>
        <a:xfrm>
          <a:off x="0" y="0"/>
          <a:ext cx="0" cy="0"/>
          <a:chOff x="0" y="0"/>
          <a:chExt cx="0" cy="0"/>
        </a:xfrm>
      </p:grpSpPr>
      <p:sp>
        <p:nvSpPr>
          <p:cNvPr id="5" name="Slide Number Placeholder 4"/>
          <p:cNvSpPr>
            <a:spLocks noGrp="1"/>
          </p:cNvSpPr>
          <p:nvPr>
            <p:ph type="sldNum" sz="quarter" idx="10"/>
          </p:nvPr>
        </p:nvSpPr>
        <p:spPr/>
        <p:txBody>
          <a:bodyPr/>
          <a:lstStyle>
            <a:lvl1pPr>
              <a:defRPr>
                <a:solidFill>
                  <a:schemeClr val="bg1"/>
                </a:solidFill>
              </a:defRPr>
            </a:lvl1pPr>
          </a:lstStyle>
          <a:p>
            <a:fld id="{CDB75BAC-74D7-43DA-9DE7-3912ED22B407}" type="slidenum">
              <a:rPr lang="en-US" smtClean="0"/>
              <a:pPr/>
              <a:t>‹#›</a:t>
            </a:fld>
            <a:endParaRPr lang="en-US"/>
          </a:p>
        </p:txBody>
      </p:sp>
      <p:sp>
        <p:nvSpPr>
          <p:cNvPr id="8" name="Rectangle 7"/>
          <p:cNvSpPr/>
          <p:nvPr userDrawn="1"/>
        </p:nvSpPr>
        <p:spPr>
          <a:xfrm>
            <a:off x="304800" y="243682"/>
            <a:ext cx="76200" cy="51831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rgbClr val="FFFFFF"/>
              </a:solidFill>
            </a:endParaRPr>
          </a:p>
        </p:txBody>
      </p:sp>
      <p:cxnSp>
        <p:nvCxnSpPr>
          <p:cNvPr id="9" name="Straight Connector 8"/>
          <p:cNvCxnSpPr/>
          <p:nvPr userDrawn="1"/>
        </p:nvCxnSpPr>
        <p:spPr>
          <a:xfrm>
            <a:off x="304800" y="243682"/>
            <a:ext cx="99060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
        <p:nvSpPr>
          <p:cNvPr id="10" name="Content Placeholder 2"/>
          <p:cNvSpPr>
            <a:spLocks noGrp="1"/>
          </p:cNvSpPr>
          <p:nvPr>
            <p:ph idx="13"/>
          </p:nvPr>
        </p:nvSpPr>
        <p:spPr>
          <a:xfrm>
            <a:off x="4636008" y="86334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2"/>
          <p:cNvSpPr>
            <a:spLocks noGrp="1"/>
          </p:cNvSpPr>
          <p:nvPr>
            <p:ph idx="1"/>
          </p:nvPr>
        </p:nvSpPr>
        <p:spPr>
          <a:xfrm>
            <a:off x="304800" y="855406"/>
            <a:ext cx="4206240" cy="5064627"/>
          </a:xfrm>
          <a:prstGeom prst="rect">
            <a:avLst/>
          </a:prstGeom>
        </p:spPr>
        <p:txBody>
          <a:bodyPr/>
          <a:lstStyle>
            <a:lvl1pPr>
              <a:defRPr sz="1800" baseline="0">
                <a:solidFill>
                  <a:schemeClr val="tx2"/>
                </a:solidFill>
              </a:defRPr>
            </a:lvl1pPr>
            <a:lvl2pPr>
              <a:defRPr sz="1800" baseline="0">
                <a:solidFill>
                  <a:schemeClr val="tx2"/>
                </a:solidFill>
              </a:defRPr>
            </a:lvl2pPr>
            <a:lvl3pPr>
              <a:defRPr sz="1600" baseline="0">
                <a:solidFill>
                  <a:schemeClr val="tx2"/>
                </a:solidFill>
              </a:defRPr>
            </a:lvl3pPr>
            <a:lvl4pPr>
              <a:defRPr sz="1600" baseline="0">
                <a:solidFill>
                  <a:schemeClr val="tx2"/>
                </a:solidFill>
              </a:defRPr>
            </a:lvl4pPr>
            <a:lvl5pPr>
              <a:defRPr sz="1400" baseline="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itle 1"/>
          <p:cNvSpPr>
            <a:spLocks noGrp="1"/>
          </p:cNvSpPr>
          <p:nvPr>
            <p:ph type="title"/>
          </p:nvPr>
        </p:nvSpPr>
        <p:spPr>
          <a:xfrm>
            <a:off x="381000" y="243682"/>
            <a:ext cx="8458200" cy="518318"/>
          </a:xfrm>
          <a:prstGeom prst="rect">
            <a:avLst/>
          </a:prstGeom>
        </p:spPr>
        <p:txBody>
          <a:bodyPr/>
          <a:lstStyle>
            <a:lvl1pPr algn="l">
              <a:defRPr sz="3200" b="1">
                <a:solidFill>
                  <a:schemeClr val="accent1"/>
                </a:solidFill>
              </a:defRPr>
            </a:lvl1pPr>
          </a:lstStyle>
          <a:p>
            <a:r>
              <a:rPr lang="en-US"/>
              <a:t>Click to edit Master title style</a:t>
            </a:r>
          </a:p>
        </p:txBody>
      </p:sp>
      <p:sp>
        <p:nvSpPr>
          <p:cNvPr id="13" name="Footer Placeholder 4"/>
          <p:cNvSpPr>
            <a:spLocks noGrp="1"/>
          </p:cNvSpPr>
          <p:nvPr>
            <p:ph type="ftr" sz="quarter" idx="11"/>
          </p:nvPr>
        </p:nvSpPr>
        <p:spPr>
          <a:xfrm>
            <a:off x="2743200" y="6553200"/>
            <a:ext cx="4038600" cy="228600"/>
          </a:xfrm>
        </p:spPr>
        <p:txBody>
          <a:bodyPr/>
          <a:lstStyle/>
          <a:p>
            <a:r>
              <a:rPr lang="en-US">
                <a:solidFill>
                  <a:prstClr val="black">
                    <a:tint val="75000"/>
                  </a:prstClr>
                </a:solidFill>
              </a:rPr>
              <a:t>Footer text goes here.</a:t>
            </a:r>
          </a:p>
        </p:txBody>
      </p:sp>
    </p:spTree>
    <p:extLst>
      <p:ext uri="{BB962C8B-B14F-4D97-AF65-F5344CB8AC3E}">
        <p14:creationId xmlns:p14="http://schemas.microsoft.com/office/powerpoint/2010/main" val="34936244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4" name="Content Placeholder 2"/>
          <p:cNvSpPr>
            <a:spLocks noGrp="1"/>
          </p:cNvSpPr>
          <p:nvPr>
            <p:ph idx="1"/>
          </p:nvPr>
        </p:nvSpPr>
        <p:spPr>
          <a:xfrm>
            <a:off x="1828800" y="685800"/>
            <a:ext cx="6324600" cy="5486400"/>
          </a:xfrm>
          <a:prstGeom prst="rect">
            <a:avLst/>
          </a:prstGeom>
        </p:spPr>
        <p:txBody>
          <a:bodyPr/>
          <a:lstStyle>
            <a:lvl1pPr>
              <a:defRPr sz="1800">
                <a:solidFill>
                  <a:schemeClr val="tx2"/>
                </a:solidFill>
              </a:defRPr>
            </a:lvl1pPr>
            <a:lvl2pPr>
              <a:defRPr sz="1800">
                <a:solidFill>
                  <a:schemeClr val="tx2"/>
                </a:solidFill>
              </a:defRPr>
            </a:lvl2pPr>
            <a:lvl3pPr>
              <a:defRPr sz="1600">
                <a:solidFill>
                  <a:schemeClr val="tx2"/>
                </a:solidFill>
              </a:defRPr>
            </a:lvl3pPr>
            <a:lvl4pPr>
              <a:defRPr sz="1600">
                <a:solidFill>
                  <a:schemeClr val="tx2"/>
                </a:solidFill>
              </a:defRPr>
            </a:lvl4pPr>
            <a:lvl5pPr>
              <a:defRPr sz="1400">
                <a:solidFill>
                  <a:schemeClr val="tx2"/>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4023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8.xml"/><Relationship Id="rId1" Type="http://schemas.openxmlformats.org/officeDocument/2006/relationships/slideLayout" Target="../slideLayouts/slideLayout7.xml"/><Relationship Id="rId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3.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2743200" y="6553200"/>
            <a:ext cx="4038600" cy="228600"/>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solidFill>
                  <a:prstClr val="black">
                    <a:tint val="75000"/>
                  </a:prstClr>
                </a:solidFill>
              </a:rPr>
              <a:t>Footer text goes here.</a:t>
            </a:r>
          </a:p>
        </p:txBody>
      </p:sp>
      <p:sp>
        <p:nvSpPr>
          <p:cNvPr id="6" name="Slide Number Placeholder 5"/>
          <p:cNvSpPr>
            <a:spLocks noGrp="1"/>
          </p:cNvSpPr>
          <p:nvPr>
            <p:ph type="sldNum" sz="quarter" idx="4"/>
          </p:nvPr>
        </p:nvSpPr>
        <p:spPr>
          <a:xfrm>
            <a:off x="8207477" y="6561137"/>
            <a:ext cx="457200" cy="220663"/>
          </a:xfrm>
          <a:prstGeom prst="rect">
            <a:avLst/>
          </a:prstGeom>
        </p:spPr>
        <p:txBody>
          <a:bodyPr vert="horz" lIns="91440" tIns="45720" rIns="91440" bIns="45720" rtlCol="0" anchor="ctr"/>
          <a:lstStyle>
            <a:lvl1pPr algn="ctr">
              <a:defRPr sz="900">
                <a:solidFill>
                  <a:schemeClr val="tx1">
                    <a:tint val="75000"/>
                  </a:schemeClr>
                </a:solidFill>
              </a:defRPr>
            </a:lvl1pPr>
          </a:lstStyle>
          <a:p>
            <a:fld id="{1D93BD3E-1E9A-4970-A6F7-E7AC52762E0C}" type="slidenum">
              <a:rPr lang="en-US" smtClean="0">
                <a:solidFill>
                  <a:prstClr val="black">
                    <a:tint val="75000"/>
                  </a:prstClr>
                </a:solidFill>
              </a:rPr>
              <a:pPr/>
              <a:t>‹#›</a:t>
            </a:fld>
            <a:endParaRPr lang="en-US">
              <a:solidFill>
                <a:prstClr val="black">
                  <a:tint val="75000"/>
                </a:prstClr>
              </a:solidFill>
            </a:endParaRPr>
          </a:p>
        </p:txBody>
      </p:sp>
      <p:cxnSp>
        <p:nvCxnSpPr>
          <p:cNvPr id="7" name="Straight Connector 6"/>
          <p:cNvCxnSpPr/>
          <p:nvPr userDrawn="1"/>
        </p:nvCxnSpPr>
        <p:spPr>
          <a:xfrm>
            <a:off x="76200" y="6477000"/>
            <a:ext cx="594360"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a:xfrm>
            <a:off x="2194560" y="6477002"/>
            <a:ext cx="6858000" cy="1"/>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838200" y="6248400"/>
            <a:ext cx="1181868" cy="457200"/>
          </a:xfrm>
          <a:prstGeom prst="rect">
            <a:avLst/>
          </a:prstGeom>
        </p:spPr>
      </p:pic>
      <p:sp>
        <p:nvSpPr>
          <p:cNvPr id="9" name="TextBox 8"/>
          <p:cNvSpPr txBox="1"/>
          <p:nvPr userDrawn="1"/>
        </p:nvSpPr>
        <p:spPr>
          <a:xfrm>
            <a:off x="54676" y="6553201"/>
            <a:ext cx="707325" cy="207749"/>
          </a:xfrm>
          <a:prstGeom prst="rect">
            <a:avLst/>
          </a:prstGeom>
          <a:noFill/>
        </p:spPr>
        <p:txBody>
          <a:bodyPr wrap="square" rtlCol="0">
            <a:spAutoFit/>
          </a:bodyPr>
          <a:lstStyle/>
          <a:p>
            <a:r>
              <a:rPr lang="en-US" sz="750" b="1">
                <a:solidFill>
                  <a:srgbClr val="5B6770"/>
                </a:solidFill>
              </a:rPr>
              <a:t>PUBLIC</a:t>
            </a:r>
          </a:p>
        </p:txBody>
      </p:sp>
      <p:sp>
        <p:nvSpPr>
          <p:cNvPr id="11" name="Slide Number Placeholder 8"/>
          <p:cNvSpPr txBox="1">
            <a:spLocks/>
          </p:cNvSpPr>
          <p:nvPr userDrawn="1"/>
        </p:nvSpPr>
        <p:spPr>
          <a:xfrm>
            <a:off x="8664677" y="6561137"/>
            <a:ext cx="387883" cy="212725"/>
          </a:xfrm>
          <a:prstGeom prst="rect">
            <a:avLst/>
          </a:prstGeom>
        </p:spPr>
        <p:txBody>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0E7085C4-D6A8-46D9-A1BA-F87C2DEFFCDB}" type="slidenum">
              <a:rPr lang="en-US" sz="900" smtClean="0">
                <a:solidFill>
                  <a:schemeClr val="bg1">
                    <a:lumMod val="75000"/>
                  </a:schemeClr>
                </a:solidFill>
              </a:rPr>
              <a:pPr/>
              <a:t>‹#›</a:t>
            </a:fld>
            <a:endParaRPr lang="en-US" sz="900">
              <a:solidFill>
                <a:schemeClr val="bg1">
                  <a:lumMod val="75000"/>
                </a:schemeClr>
              </a:solidFill>
            </a:endParaRPr>
          </a:p>
        </p:txBody>
      </p:sp>
    </p:spTree>
    <p:extLst>
      <p:ext uri="{BB962C8B-B14F-4D97-AF65-F5344CB8AC3E}">
        <p14:creationId xmlns:p14="http://schemas.microsoft.com/office/powerpoint/2010/main" val="1500750949"/>
      </p:ext>
    </p:extLst>
  </p:cSld>
  <p:clrMap bg1="lt1" tx1="dk1" bg2="lt2" tx2="dk2" accent1="accent1" accent2="accent2" accent3="accent3" accent4="accent4" accent5="accent5" accent6="accent6" hlink="hlink" folHlink="folHlink"/>
  <p:sldLayoutIdLst>
    <p:sldLayoutId id="2147483698" r:id="rId1"/>
    <p:sldLayoutId id="2147483664" r:id="rId2"/>
    <p:sldLayoutId id="2147483690" r:id="rId3"/>
    <p:sldLayoutId id="2147483691" r:id="rId4"/>
    <p:sldLayoutId id="2147483682" r:id="rId5"/>
    <p:sldLayoutId id="2147483705" r:id="rId6"/>
  </p:sldLayoutIdLst>
  <p:hf hdr="0" ftr="0" dt="0"/>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6"/>
          <p:cNvSpPr/>
          <p:nvPr userDrawn="1"/>
        </p:nvSpPr>
        <p:spPr>
          <a:xfrm>
            <a:off x="3505200" y="0"/>
            <a:ext cx="5638800" cy="6858000"/>
          </a:xfrm>
          <a:prstGeom prst="rect">
            <a:avLst/>
          </a:prstGeom>
          <a:solidFill>
            <a:srgbClr val="D7DCD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42814" y="2876277"/>
            <a:ext cx="2857586" cy="1105445"/>
          </a:xfrm>
          <a:prstGeom prst="rect">
            <a:avLst/>
          </a:prstGeom>
        </p:spPr>
      </p:pic>
    </p:spTree>
    <p:extLst>
      <p:ext uri="{BB962C8B-B14F-4D97-AF65-F5344CB8AC3E}">
        <p14:creationId xmlns:p14="http://schemas.microsoft.com/office/powerpoint/2010/main" val="3638841176"/>
      </p:ext>
    </p:extLst>
  </p:cSld>
  <p:clrMap bg1="lt1" tx1="dk1" bg2="lt2" tx2="dk2" accent1="accent1" accent2="accent2" accent3="accent3" accent4="accent4" accent5="accent5" accent6="accent6" hlink="hlink" folHlink="folHlink"/>
  <p:sldLayoutIdLst>
    <p:sldLayoutId id="2147483701" r:id="rId1"/>
    <p:sldLayoutId id="2147483704"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cxnSp>
        <p:nvCxnSpPr>
          <p:cNvPr id="7" name="Straight Connector 6"/>
          <p:cNvCxnSpPr/>
          <p:nvPr userDrawn="1"/>
        </p:nvCxnSpPr>
        <p:spPr>
          <a:xfrm flipH="1">
            <a:off x="914400" y="1"/>
            <a:ext cx="1" cy="4952999"/>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pic>
        <p:nvPicPr>
          <p:cNvPr id="11" name="Picture 10"/>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23466" y="5257800"/>
            <a:ext cx="1181868" cy="457200"/>
          </a:xfrm>
          <a:prstGeom prst="rect">
            <a:avLst/>
          </a:prstGeom>
        </p:spPr>
      </p:pic>
      <p:cxnSp>
        <p:nvCxnSpPr>
          <p:cNvPr id="12" name="Straight Connector 11"/>
          <p:cNvCxnSpPr/>
          <p:nvPr userDrawn="1"/>
        </p:nvCxnSpPr>
        <p:spPr>
          <a:xfrm flipH="1">
            <a:off x="914400" y="6019800"/>
            <a:ext cx="1" cy="82296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37503856"/>
      </p:ext>
    </p:extLst>
  </p:cSld>
  <p:clrMap bg1="lt1" tx1="dk1" bg2="lt2" tx2="dk2" accent1="accent1" accent2="accent2" accent3="accent3" accent4="accent4" accent5="accent5" accent6="accent6" hlink="hlink" folHlink="folHlink"/>
  <p:sldLayoutIdLst>
    <p:sldLayoutId id="2147483703" r:id="rId1"/>
  </p:sldLayoutIdLst>
  <p:hf sldNum="0"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chart" Target="../charts/chart3.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hyperlink" Target="https://www.ercot.com/calendar/04062023-RRS_PFR-Limits-Study-Workshop"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40.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45.png"/></Relationships>
</file>

<file path=ppt/slides/_rels/slide48.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1.emf"/><Relationship Id="rId5" Type="http://schemas.openxmlformats.org/officeDocument/2006/relationships/image" Target="../media/image10.emf"/><Relationship Id="rId4" Type="http://schemas.openxmlformats.org/officeDocument/2006/relationships/image" Target="../media/image9.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3"/>
          </p:nvPr>
        </p:nvSpPr>
        <p:spPr/>
        <p:txBody>
          <a:bodyPr/>
          <a:lstStyle/>
          <a:p>
            <a:r>
              <a:rPr lang="en-US"/>
              <a:t>October 6, 2023 WMWG</a:t>
            </a:r>
          </a:p>
          <a:p>
            <a:r>
              <a:rPr lang="en-US"/>
              <a:t>October 10, 2023 PDCWG</a:t>
            </a:r>
          </a:p>
        </p:txBody>
      </p:sp>
      <p:sp>
        <p:nvSpPr>
          <p:cNvPr id="2" name="Text Placeholder 1">
            <a:extLst>
              <a:ext uri="{FF2B5EF4-FFF2-40B4-BE49-F238E27FC236}">
                <a16:creationId xmlns:a16="http://schemas.microsoft.com/office/drawing/2014/main" id="{A2D59775-5B2B-520B-386A-6D2C260868D6}"/>
              </a:ext>
            </a:extLst>
          </p:cNvPr>
          <p:cNvSpPr>
            <a:spLocks noGrp="1"/>
          </p:cNvSpPr>
          <p:nvPr>
            <p:ph type="body" sz="quarter" idx="10"/>
          </p:nvPr>
        </p:nvSpPr>
        <p:spPr/>
        <p:txBody>
          <a:bodyPr/>
          <a:lstStyle/>
          <a:p>
            <a:r>
              <a:rPr lang="en-US"/>
              <a:t>Balancing Operations Planning Staff</a:t>
            </a:r>
          </a:p>
          <a:p>
            <a:endParaRPr lang="en-US"/>
          </a:p>
        </p:txBody>
      </p:sp>
      <p:sp>
        <p:nvSpPr>
          <p:cNvPr id="5" name="Text Placeholder 4"/>
          <p:cNvSpPr>
            <a:spLocks noGrp="1"/>
          </p:cNvSpPr>
          <p:nvPr>
            <p:ph type="body" sz="quarter" idx="11"/>
          </p:nvPr>
        </p:nvSpPr>
        <p:spPr/>
        <p:txBody>
          <a:bodyPr/>
          <a:lstStyle/>
          <a:p>
            <a:r>
              <a:rPr lang="en-US"/>
              <a:t>2024 Ancillary Service Methodology Discussion</a:t>
            </a:r>
          </a:p>
        </p:txBody>
      </p:sp>
    </p:spTree>
    <p:extLst>
      <p:ext uri="{BB962C8B-B14F-4D97-AF65-F5344CB8AC3E}">
        <p14:creationId xmlns:p14="http://schemas.microsoft.com/office/powerpoint/2010/main" val="2188054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t>Regulation Service Methodology</a:t>
            </a:r>
          </a:p>
        </p:txBody>
      </p:sp>
      <p:sp>
        <p:nvSpPr>
          <p:cNvPr id="2" name="Content Placeholder 1"/>
          <p:cNvSpPr>
            <a:spLocks noGrp="1"/>
          </p:cNvSpPr>
          <p:nvPr>
            <p:ph idx="1"/>
          </p:nvPr>
        </p:nvSpPr>
        <p:spPr>
          <a:xfrm>
            <a:off x="304800" y="855406"/>
            <a:ext cx="5553456" cy="5064627"/>
          </a:xfrm>
        </p:spPr>
        <p:txBody>
          <a:bodyPr/>
          <a:lstStyle/>
          <a:p>
            <a:pPr algn="just"/>
            <a:r>
              <a:rPr lang="en-US" sz="1600">
                <a:solidFill>
                  <a:schemeClr val="tx2"/>
                </a:solidFill>
              </a:rPr>
              <a:t>Regulation Service is reserved capacity that is deployed every 4 seconds to balance supply and demand and maintain frequency close to 60Hz between 5-minute SCED runs.</a:t>
            </a:r>
            <a:endParaRPr lang="en-US" sz="800">
              <a:solidFill>
                <a:schemeClr val="tx2"/>
              </a:solidFill>
            </a:endParaRPr>
          </a:p>
          <a:p>
            <a:pPr algn="just"/>
            <a:endParaRPr lang="en-US" sz="1600"/>
          </a:p>
          <a:p>
            <a:pPr algn="just"/>
            <a:r>
              <a:rPr lang="en-US" sz="1600"/>
              <a:t>ERCOT is not proposing any changes to the methodology used to compute the minimum Regulation Service requirements in 2024. </a:t>
            </a:r>
          </a:p>
          <a:p>
            <a:pPr lvl="1" algn="just"/>
            <a:r>
              <a:rPr lang="en-US" sz="1600"/>
              <a:t>To better reflect the balancing needs from the hour, ERCOT has updated the Net Load variability calculation to include additional accounting based on accumulated Area Control Error (ACE). </a:t>
            </a:r>
          </a:p>
          <a:p>
            <a:pPr marL="342900" lvl="1" indent="0" algn="just">
              <a:buNone/>
            </a:pPr>
            <a:endParaRPr lang="en-US" sz="1600"/>
          </a:p>
          <a:p>
            <a:pPr algn="just"/>
            <a:r>
              <a:rPr lang="en-US" sz="1600"/>
              <a:t>The preliminary Regulation quantities for January 2024 through August  2024 in subsequent slides have been computed using </a:t>
            </a:r>
            <a:r>
              <a:rPr lang="en-US" sz="1600" u="sng"/>
              <a:t>current methodology</a:t>
            </a:r>
            <a:r>
              <a:rPr lang="en-US" sz="1600"/>
              <a:t> (2022 and 2023 five-minute net load variability), </a:t>
            </a:r>
            <a:r>
              <a:rPr lang="en-US" sz="1600" u="sng"/>
              <a:t>updated Wind Adjustment tables</a:t>
            </a:r>
            <a:r>
              <a:rPr lang="en-US" sz="1600"/>
              <a:t> and the </a:t>
            </a:r>
            <a:r>
              <a:rPr lang="en-US" sz="1600" u="sng"/>
              <a:t>updated Solar Adjustment tables</a:t>
            </a:r>
            <a:r>
              <a:rPr lang="en-US" sz="1600"/>
              <a:t>.</a:t>
            </a:r>
          </a:p>
          <a:p>
            <a:pPr algn="just"/>
            <a:endParaRPr lang="en-US" sz="1600"/>
          </a:p>
          <a:p>
            <a:pPr marL="0" indent="0" algn="just">
              <a:buNone/>
            </a:pPr>
            <a:endParaRPr lang="en-US" sz="2400">
              <a:solidFill>
                <a:schemeClr val="tx1"/>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pPr/>
              <a:t>10</a:t>
            </a:fld>
            <a:endParaRPr lang="en-US"/>
          </a:p>
        </p:txBody>
      </p:sp>
      <p:pic>
        <p:nvPicPr>
          <p:cNvPr id="3" name="Chart 1" descr="image001">
            <a:extLst>
              <a:ext uri="{FF2B5EF4-FFF2-40B4-BE49-F238E27FC236}">
                <a16:creationId xmlns:a16="http://schemas.microsoft.com/office/drawing/2014/main" id="{6FF13AD7-3EA4-264A-B7D3-1C27CACD334A}"/>
              </a:ext>
            </a:extLst>
          </p:cNvPr>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328" t="2600" r="2498" b="2370"/>
          <a:stretch>
            <a:fillRect/>
          </a:stretch>
        </p:blipFill>
        <p:spPr bwMode="auto">
          <a:xfrm>
            <a:off x="6071616" y="926592"/>
            <a:ext cx="2986957" cy="1865376"/>
          </a:xfrm>
          <a:prstGeom prst="rect">
            <a:avLst/>
          </a:prstGeom>
          <a:noFill/>
          <a:ln w="15875">
            <a:solidFill>
              <a:schemeClr val="accent1"/>
            </a:solidFill>
            <a:miter lim="800000"/>
            <a:headEnd/>
            <a:tailEnd/>
          </a:ln>
          <a:extLst>
            <a:ext uri="{909E8E84-426E-40DD-AFC4-6F175D3DCCD1}">
              <a14:hiddenFill xmlns:a14="http://schemas.microsoft.com/office/drawing/2010/main">
                <a:solidFill>
                  <a:srgbClr val="FFFFFF"/>
                </a:solidFill>
              </a14:hiddenFill>
            </a:ext>
          </a:extLst>
        </p:spPr>
      </p:pic>
      <p:sp>
        <p:nvSpPr>
          <p:cNvPr id="6" name="Content Placeholder 5">
            <a:extLst>
              <a:ext uri="{FF2B5EF4-FFF2-40B4-BE49-F238E27FC236}">
                <a16:creationId xmlns:a16="http://schemas.microsoft.com/office/drawing/2014/main" id="{9189CE8B-AD8E-C810-C1EC-E22FFC5E2093}"/>
              </a:ext>
            </a:extLst>
          </p:cNvPr>
          <p:cNvSpPr txBox="1"/>
          <p:nvPr/>
        </p:nvSpPr>
        <p:spPr>
          <a:xfrm>
            <a:off x="6071616" y="926592"/>
            <a:ext cx="610167" cy="152349"/>
          </a:xfrm>
          <a:prstGeom prst="rect">
            <a:avLst/>
          </a:prstGeom>
          <a:solidFill>
            <a:schemeClr val="bg1">
              <a:lumMod val="50000"/>
            </a:schemeClr>
          </a:solidFill>
        </p:spPr>
        <p:txBody>
          <a:bodyPr wrap="none" lIns="6858" tIns="6858" rIns="6858" bIns="6858">
            <a:spAutoFit/>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en-US" sz="900" b="1">
                <a:solidFill>
                  <a:srgbClr val="FFFFFF"/>
                </a:solidFill>
              </a:rPr>
              <a:t>Regulation</a:t>
            </a:r>
          </a:p>
        </p:txBody>
      </p:sp>
    </p:spTree>
    <p:extLst>
      <p:ext uri="{BB962C8B-B14F-4D97-AF65-F5344CB8AC3E}">
        <p14:creationId xmlns:p14="http://schemas.microsoft.com/office/powerpoint/2010/main" val="26490119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B9F46-0750-4CA9-8718-B5E38FC716D7}"/>
              </a:ext>
            </a:extLst>
          </p:cNvPr>
          <p:cNvSpPr>
            <a:spLocks noGrp="1"/>
          </p:cNvSpPr>
          <p:nvPr>
            <p:ph type="title"/>
          </p:nvPr>
        </p:nvSpPr>
        <p:spPr/>
        <p:txBody>
          <a:bodyPr/>
          <a:lstStyle/>
          <a:p>
            <a:r>
              <a:rPr lang="en-US"/>
              <a:t>2024 Solar Adjustment Tables </a:t>
            </a:r>
          </a:p>
        </p:txBody>
      </p:sp>
      <p:sp>
        <p:nvSpPr>
          <p:cNvPr id="3" name="Content Placeholder 2">
            <a:extLst>
              <a:ext uri="{FF2B5EF4-FFF2-40B4-BE49-F238E27FC236}">
                <a16:creationId xmlns:a16="http://schemas.microsoft.com/office/drawing/2014/main" id="{371740EB-C3D9-43B6-89F5-51CFF135EC3E}"/>
              </a:ext>
            </a:extLst>
          </p:cNvPr>
          <p:cNvSpPr>
            <a:spLocks noGrp="1"/>
          </p:cNvSpPr>
          <p:nvPr>
            <p:ph idx="1"/>
          </p:nvPr>
        </p:nvSpPr>
        <p:spPr/>
        <p:txBody>
          <a:bodyPr/>
          <a:lstStyle/>
          <a:p>
            <a:pPr marL="0" indent="0">
              <a:buNone/>
            </a:pPr>
            <a:r>
              <a:rPr lang="en-US" sz="1600"/>
              <a:t>Solar Adjustment Tables track incremental MWs of Regulation needed to account for additional variability per 1000 MW increase in installed solar capacity.</a:t>
            </a:r>
            <a:endParaRPr lang="en-US" sz="1600" i="1"/>
          </a:p>
          <a:p>
            <a:pPr marL="0" indent="0">
              <a:buNone/>
            </a:pPr>
            <a:endParaRPr lang="en-US" sz="1600"/>
          </a:p>
          <a:p>
            <a:pPr marL="0" indent="0">
              <a:buNone/>
            </a:pPr>
            <a:endParaRPr lang="en-US"/>
          </a:p>
        </p:txBody>
      </p:sp>
      <p:sp>
        <p:nvSpPr>
          <p:cNvPr id="4" name="Slide Number Placeholder 3">
            <a:extLst>
              <a:ext uri="{FF2B5EF4-FFF2-40B4-BE49-F238E27FC236}">
                <a16:creationId xmlns:a16="http://schemas.microsoft.com/office/drawing/2014/main" id="{EBCC0E46-894F-410D-8A3E-3319B8F217F8}"/>
              </a:ext>
            </a:extLst>
          </p:cNvPr>
          <p:cNvSpPr>
            <a:spLocks noGrp="1"/>
          </p:cNvSpPr>
          <p:nvPr>
            <p:ph type="sldNum" sz="quarter" idx="4"/>
          </p:nvPr>
        </p:nvSpPr>
        <p:spPr/>
        <p:txBody>
          <a:bodyPr/>
          <a:lstStyle/>
          <a:p>
            <a:fld id="{1D93BD3E-1E9A-4970-A6F7-E7AC52762E0C}" type="slidenum">
              <a:rPr lang="en-US" smtClean="0"/>
              <a:pPr/>
              <a:t>11</a:t>
            </a:fld>
            <a:endParaRPr lang="en-US"/>
          </a:p>
        </p:txBody>
      </p:sp>
      <p:graphicFrame>
        <p:nvGraphicFramePr>
          <p:cNvPr id="10" name="Table 4">
            <a:extLst>
              <a:ext uri="{FF2B5EF4-FFF2-40B4-BE49-F238E27FC236}">
                <a16:creationId xmlns:a16="http://schemas.microsoft.com/office/drawing/2014/main" id="{ADA2ECCC-17FE-4032-A6AB-EA6ACBDB2224}"/>
              </a:ext>
            </a:extLst>
          </p:cNvPr>
          <p:cNvGraphicFramePr>
            <a:graphicFrameLocks noGrp="1"/>
          </p:cNvGraphicFramePr>
          <p:nvPr/>
        </p:nvGraphicFramePr>
        <p:xfrm>
          <a:off x="3049685" y="5274303"/>
          <a:ext cx="3120830" cy="1133092"/>
        </p:xfrm>
        <a:graphic>
          <a:graphicData uri="http://schemas.openxmlformats.org/drawingml/2006/table">
            <a:tbl>
              <a:tblPr firstRow="1" bandRow="1">
                <a:tableStyleId>{5C22544A-7EE6-4342-B048-85BDC9FD1C3A}</a:tableStyleId>
              </a:tblPr>
              <a:tblGrid>
                <a:gridCol w="1095829">
                  <a:extLst>
                    <a:ext uri="{9D8B030D-6E8A-4147-A177-3AD203B41FA5}">
                      <a16:colId xmlns:a16="http://schemas.microsoft.com/office/drawing/2014/main" val="2119510708"/>
                    </a:ext>
                  </a:extLst>
                </a:gridCol>
                <a:gridCol w="609600">
                  <a:extLst>
                    <a:ext uri="{9D8B030D-6E8A-4147-A177-3AD203B41FA5}">
                      <a16:colId xmlns:a16="http://schemas.microsoft.com/office/drawing/2014/main" val="2548856872"/>
                    </a:ext>
                  </a:extLst>
                </a:gridCol>
                <a:gridCol w="587828">
                  <a:extLst>
                    <a:ext uri="{9D8B030D-6E8A-4147-A177-3AD203B41FA5}">
                      <a16:colId xmlns:a16="http://schemas.microsoft.com/office/drawing/2014/main" val="1635201852"/>
                    </a:ext>
                  </a:extLst>
                </a:gridCol>
                <a:gridCol w="827573">
                  <a:extLst>
                    <a:ext uri="{9D8B030D-6E8A-4147-A177-3AD203B41FA5}">
                      <a16:colId xmlns:a16="http://schemas.microsoft.com/office/drawing/2014/main" val="3176084866"/>
                    </a:ext>
                  </a:extLst>
                </a:gridCol>
              </a:tblGrid>
              <a:tr h="227338">
                <a:tc>
                  <a:txBody>
                    <a:bodyPr/>
                    <a:lstStyle/>
                    <a:p>
                      <a:pPr algn="ctr"/>
                      <a:endParaRPr lang="en-US" sz="1200"/>
                    </a:p>
                  </a:txBody>
                  <a:tcPr anchor="ctr"/>
                </a:tc>
                <a:tc>
                  <a:txBody>
                    <a:bodyPr/>
                    <a:lstStyle/>
                    <a:p>
                      <a:pPr algn="ctr"/>
                      <a:r>
                        <a:rPr lang="en-US" sz="1200"/>
                        <a:t>Min</a:t>
                      </a:r>
                    </a:p>
                    <a:p>
                      <a:pPr algn="ctr"/>
                      <a:r>
                        <a:rPr lang="en-US" sz="1200"/>
                        <a:t>(MW)</a:t>
                      </a:r>
                    </a:p>
                  </a:txBody>
                  <a:tcPr anchor="ctr"/>
                </a:tc>
                <a:tc>
                  <a:txBody>
                    <a:bodyPr/>
                    <a:lstStyle/>
                    <a:p>
                      <a:pPr algn="ctr"/>
                      <a:r>
                        <a:rPr lang="en-US" sz="1200"/>
                        <a:t>Max</a:t>
                      </a:r>
                    </a:p>
                    <a:p>
                      <a:pPr algn="ctr"/>
                      <a:r>
                        <a:rPr lang="en-US" sz="1200"/>
                        <a:t>(MW)</a:t>
                      </a:r>
                    </a:p>
                  </a:txBody>
                  <a:tcPr anchor="ctr"/>
                </a:tc>
                <a:tc>
                  <a:txBody>
                    <a:bodyPr/>
                    <a:lstStyle/>
                    <a:p>
                      <a:pPr algn="ctr"/>
                      <a:r>
                        <a:rPr lang="en-US" sz="1200">
                          <a:solidFill>
                            <a:schemeClr val="bg2"/>
                          </a:solidFill>
                        </a:rPr>
                        <a:t>Average</a:t>
                      </a:r>
                    </a:p>
                    <a:p>
                      <a:pPr algn="ctr"/>
                      <a:r>
                        <a:rPr lang="en-US" sz="1200">
                          <a:solidFill>
                            <a:schemeClr val="bg2"/>
                          </a:solidFill>
                        </a:rPr>
                        <a:t>(MW)</a:t>
                      </a:r>
                    </a:p>
                  </a:txBody>
                  <a:tcPr anchor="ctr"/>
                </a:tc>
                <a:extLst>
                  <a:ext uri="{0D108BD9-81ED-4DB2-BD59-A6C34878D82A}">
                    <a16:rowId xmlns:a16="http://schemas.microsoft.com/office/drawing/2014/main" val="530250454"/>
                  </a:ext>
                </a:extLst>
              </a:tr>
              <a:tr h="256438">
                <a:tc>
                  <a:txBody>
                    <a:bodyPr/>
                    <a:lstStyle/>
                    <a:p>
                      <a:pPr algn="ctr"/>
                      <a:r>
                        <a:rPr lang="en-US" sz="1200"/>
                        <a:t>Reg Up</a:t>
                      </a:r>
                    </a:p>
                  </a:txBody>
                  <a:tcPr anchor="ctr"/>
                </a:tc>
                <a:tc>
                  <a:txBody>
                    <a:bodyPr/>
                    <a:lstStyle/>
                    <a:p>
                      <a:pPr algn="ctr"/>
                      <a:r>
                        <a:rPr lang="en-US" sz="1200"/>
                        <a:t>0</a:t>
                      </a:r>
                    </a:p>
                  </a:txBody>
                  <a:tcPr anchor="ctr"/>
                </a:tc>
                <a:tc>
                  <a:txBody>
                    <a:bodyPr/>
                    <a:lstStyle/>
                    <a:p>
                      <a:pPr algn="ctr"/>
                      <a:r>
                        <a:rPr lang="en-US" sz="1200"/>
                        <a:t>18</a:t>
                      </a:r>
                    </a:p>
                  </a:txBody>
                  <a:tcPr anchor="ctr"/>
                </a:tc>
                <a:tc>
                  <a:txBody>
                    <a:bodyPr/>
                    <a:lstStyle/>
                    <a:p>
                      <a:pPr algn="ctr"/>
                      <a:r>
                        <a:rPr lang="en-US" sz="1200"/>
                        <a:t>7.8</a:t>
                      </a:r>
                    </a:p>
                  </a:txBody>
                  <a:tcPr anchor="ctr"/>
                </a:tc>
                <a:extLst>
                  <a:ext uri="{0D108BD9-81ED-4DB2-BD59-A6C34878D82A}">
                    <a16:rowId xmlns:a16="http://schemas.microsoft.com/office/drawing/2014/main" val="2691255007"/>
                  </a:ext>
                </a:extLst>
              </a:tr>
              <a:tr h="401572">
                <a:tc>
                  <a:txBody>
                    <a:bodyPr/>
                    <a:lstStyle/>
                    <a:p>
                      <a:pPr algn="ctr"/>
                      <a:r>
                        <a:rPr lang="en-US" sz="1200"/>
                        <a:t>Reg Down</a:t>
                      </a:r>
                    </a:p>
                  </a:txBody>
                  <a:tcPr anchor="ctr"/>
                </a:tc>
                <a:tc>
                  <a:txBody>
                    <a:bodyPr/>
                    <a:lstStyle/>
                    <a:p>
                      <a:pPr algn="ctr"/>
                      <a:r>
                        <a:rPr lang="en-US" sz="1200"/>
                        <a:t>0</a:t>
                      </a:r>
                    </a:p>
                  </a:txBody>
                  <a:tcPr anchor="ctr"/>
                </a:tc>
                <a:tc>
                  <a:txBody>
                    <a:bodyPr/>
                    <a:lstStyle/>
                    <a:p>
                      <a:pPr algn="ctr"/>
                      <a:r>
                        <a:rPr lang="en-US" sz="1200"/>
                        <a:t>20</a:t>
                      </a:r>
                    </a:p>
                  </a:txBody>
                  <a:tcPr anchor="ctr"/>
                </a:tc>
                <a:tc>
                  <a:txBody>
                    <a:bodyPr/>
                    <a:lstStyle/>
                    <a:p>
                      <a:pPr algn="ctr"/>
                      <a:r>
                        <a:rPr lang="en-US" sz="1200"/>
                        <a:t>7.7</a:t>
                      </a:r>
                    </a:p>
                  </a:txBody>
                  <a:tcPr anchor="ctr"/>
                </a:tc>
                <a:extLst>
                  <a:ext uri="{0D108BD9-81ED-4DB2-BD59-A6C34878D82A}">
                    <a16:rowId xmlns:a16="http://schemas.microsoft.com/office/drawing/2014/main" val="810201912"/>
                  </a:ext>
                </a:extLst>
              </a:tr>
            </a:tbl>
          </a:graphicData>
        </a:graphic>
      </p:graphicFrame>
      <p:pic>
        <p:nvPicPr>
          <p:cNvPr id="7" name="Picture 6">
            <a:extLst>
              <a:ext uri="{FF2B5EF4-FFF2-40B4-BE49-F238E27FC236}">
                <a16:creationId xmlns:a16="http://schemas.microsoft.com/office/drawing/2014/main" id="{142C6F76-6D10-1AD0-602A-395029A1D463}"/>
              </a:ext>
            </a:extLst>
          </p:cNvPr>
          <p:cNvPicPr>
            <a:picLocks noChangeAspect="1"/>
          </p:cNvPicPr>
          <p:nvPr/>
        </p:nvPicPr>
        <p:blipFill>
          <a:blip r:embed="rId2"/>
          <a:stretch>
            <a:fillRect/>
          </a:stretch>
        </p:blipFill>
        <p:spPr>
          <a:xfrm>
            <a:off x="79159" y="1860484"/>
            <a:ext cx="4833544" cy="3625158"/>
          </a:xfrm>
          <a:prstGeom prst="rect">
            <a:avLst/>
          </a:prstGeom>
        </p:spPr>
      </p:pic>
      <p:pic>
        <p:nvPicPr>
          <p:cNvPr id="9" name="Picture 8">
            <a:extLst>
              <a:ext uri="{FF2B5EF4-FFF2-40B4-BE49-F238E27FC236}">
                <a16:creationId xmlns:a16="http://schemas.microsoft.com/office/drawing/2014/main" id="{D02DBD73-5116-A71C-AE57-7A8FC1490D9E}"/>
              </a:ext>
            </a:extLst>
          </p:cNvPr>
          <p:cNvPicPr>
            <a:picLocks noChangeAspect="1"/>
          </p:cNvPicPr>
          <p:nvPr/>
        </p:nvPicPr>
        <p:blipFill>
          <a:blip r:embed="rId3"/>
          <a:stretch>
            <a:fillRect/>
          </a:stretch>
        </p:blipFill>
        <p:spPr>
          <a:xfrm>
            <a:off x="4310456" y="1860484"/>
            <a:ext cx="4833544" cy="3625158"/>
          </a:xfrm>
          <a:prstGeom prst="rect">
            <a:avLst/>
          </a:prstGeom>
        </p:spPr>
      </p:pic>
    </p:spTree>
    <p:extLst>
      <p:ext uri="{BB962C8B-B14F-4D97-AF65-F5344CB8AC3E}">
        <p14:creationId xmlns:p14="http://schemas.microsoft.com/office/powerpoint/2010/main" val="280192373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2024 Wind Adjustment Tables</a:t>
            </a:r>
          </a:p>
        </p:txBody>
      </p:sp>
      <p:sp>
        <p:nvSpPr>
          <p:cNvPr id="3" name="Content Placeholder 2">
            <a:extLst>
              <a:ext uri="{FF2B5EF4-FFF2-40B4-BE49-F238E27FC236}">
                <a16:creationId xmlns:a16="http://schemas.microsoft.com/office/drawing/2014/main" id="{D981CE3D-4238-4A4E-A825-5634CED16829}"/>
              </a:ext>
            </a:extLst>
          </p:cNvPr>
          <p:cNvSpPr>
            <a:spLocks noGrp="1"/>
          </p:cNvSpPr>
          <p:nvPr>
            <p:ph idx="1"/>
          </p:nvPr>
        </p:nvSpPr>
        <p:spPr/>
        <p:txBody>
          <a:bodyPr/>
          <a:lstStyle/>
          <a:p>
            <a:pPr marL="0" indent="0">
              <a:buNone/>
            </a:pPr>
            <a:r>
              <a:rPr lang="en-US" sz="1400"/>
              <a:t>Wind Adjustment Tables track incremental MWs of Regulation needed to account for additional variability per 1000 MW increase in installed wind capacity. </a:t>
            </a:r>
          </a:p>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12</a:t>
            </a:fld>
            <a:endParaRPr lang="en-US"/>
          </a:p>
        </p:txBody>
      </p:sp>
      <p:graphicFrame>
        <p:nvGraphicFramePr>
          <p:cNvPr id="9" name="Chart 8">
            <a:extLst>
              <a:ext uri="{FF2B5EF4-FFF2-40B4-BE49-F238E27FC236}">
                <a16:creationId xmlns:a16="http://schemas.microsoft.com/office/drawing/2014/main" id="{BD5D55DA-1908-48A1-B6F8-6A2A10B57153}"/>
              </a:ext>
            </a:extLst>
          </p:cNvPr>
          <p:cNvGraphicFramePr>
            <a:graphicFrameLocks/>
          </p:cNvGraphicFramePr>
          <p:nvPr/>
        </p:nvGraphicFramePr>
        <p:xfrm>
          <a:off x="232338" y="1358087"/>
          <a:ext cx="8763000" cy="23332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0" name="Chart 9">
            <a:extLst>
              <a:ext uri="{FF2B5EF4-FFF2-40B4-BE49-F238E27FC236}">
                <a16:creationId xmlns:a16="http://schemas.microsoft.com/office/drawing/2014/main" id="{D3B03819-93AA-4DEB-B6FD-34CDC7794DC6}"/>
              </a:ext>
            </a:extLst>
          </p:cNvPr>
          <p:cNvGraphicFramePr>
            <a:graphicFrameLocks/>
          </p:cNvGraphicFramePr>
          <p:nvPr/>
        </p:nvGraphicFramePr>
        <p:xfrm>
          <a:off x="304801" y="3630624"/>
          <a:ext cx="8606862" cy="273138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7158899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B1977-3865-45B3-9599-8F41569C143C}"/>
              </a:ext>
            </a:extLst>
          </p:cNvPr>
          <p:cNvSpPr>
            <a:spLocks noGrp="1"/>
          </p:cNvSpPr>
          <p:nvPr>
            <p:ph type="title"/>
          </p:nvPr>
        </p:nvSpPr>
        <p:spPr/>
        <p:txBody>
          <a:bodyPr/>
          <a:lstStyle/>
          <a:p>
            <a:r>
              <a:rPr lang="en-US" sz="2400"/>
              <a:t>Hourly Average Regulation Comparison</a:t>
            </a:r>
          </a:p>
        </p:txBody>
      </p:sp>
      <p:sp>
        <p:nvSpPr>
          <p:cNvPr id="4" name="Slide Number Placeholder 3">
            <a:extLst>
              <a:ext uri="{FF2B5EF4-FFF2-40B4-BE49-F238E27FC236}">
                <a16:creationId xmlns:a16="http://schemas.microsoft.com/office/drawing/2014/main" id="{6DAA8D61-CF4D-452E-81E4-E76A2F6D825D}"/>
              </a:ext>
            </a:extLst>
          </p:cNvPr>
          <p:cNvSpPr>
            <a:spLocks noGrp="1"/>
          </p:cNvSpPr>
          <p:nvPr>
            <p:ph type="sldNum" sz="quarter" idx="4"/>
          </p:nvPr>
        </p:nvSpPr>
        <p:spPr/>
        <p:txBody>
          <a:bodyPr/>
          <a:lstStyle/>
          <a:p>
            <a:fld id="{1D93BD3E-1E9A-4970-A6F7-E7AC52762E0C}" type="slidenum">
              <a:rPr lang="en-US" smtClean="0"/>
              <a:pPr/>
              <a:t>13</a:t>
            </a:fld>
            <a:endParaRPr lang="en-US"/>
          </a:p>
        </p:txBody>
      </p:sp>
      <p:pic>
        <p:nvPicPr>
          <p:cNvPr id="3" name="Picture 2">
            <a:extLst>
              <a:ext uri="{FF2B5EF4-FFF2-40B4-BE49-F238E27FC236}">
                <a16:creationId xmlns:a16="http://schemas.microsoft.com/office/drawing/2014/main" id="{FF873F90-E910-8471-D442-23976CC2D80E}"/>
              </a:ext>
            </a:extLst>
          </p:cNvPr>
          <p:cNvPicPr>
            <a:picLocks noChangeAspect="1"/>
          </p:cNvPicPr>
          <p:nvPr/>
        </p:nvPicPr>
        <p:blipFill>
          <a:blip r:embed="rId3"/>
          <a:stretch>
            <a:fillRect/>
          </a:stretch>
        </p:blipFill>
        <p:spPr>
          <a:xfrm>
            <a:off x="491599" y="729403"/>
            <a:ext cx="8077900" cy="2822693"/>
          </a:xfrm>
          <a:prstGeom prst="rect">
            <a:avLst/>
          </a:prstGeom>
        </p:spPr>
      </p:pic>
      <p:pic>
        <p:nvPicPr>
          <p:cNvPr id="7" name="Picture 6">
            <a:extLst>
              <a:ext uri="{FF2B5EF4-FFF2-40B4-BE49-F238E27FC236}">
                <a16:creationId xmlns:a16="http://schemas.microsoft.com/office/drawing/2014/main" id="{76056EA1-3A32-FF01-AB0D-6ED68840E1BB}"/>
              </a:ext>
            </a:extLst>
          </p:cNvPr>
          <p:cNvPicPr>
            <a:picLocks noChangeAspect="1"/>
          </p:cNvPicPr>
          <p:nvPr/>
        </p:nvPicPr>
        <p:blipFill>
          <a:blip r:embed="rId4"/>
          <a:stretch>
            <a:fillRect/>
          </a:stretch>
        </p:blipFill>
        <p:spPr>
          <a:xfrm>
            <a:off x="491599" y="3552096"/>
            <a:ext cx="8077900" cy="2822693"/>
          </a:xfrm>
          <a:prstGeom prst="rect">
            <a:avLst/>
          </a:prstGeom>
        </p:spPr>
      </p:pic>
    </p:spTree>
    <p:extLst>
      <p:ext uri="{BB962C8B-B14F-4D97-AF65-F5344CB8AC3E}">
        <p14:creationId xmlns:p14="http://schemas.microsoft.com/office/powerpoint/2010/main" val="4031393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a:t>Regulation Comparison January</a:t>
            </a:r>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fld id="{1D93BD3E-1E9A-4970-A6F7-E7AC52762E0C}" type="slidenum">
              <a:rPr lang="en-US" smtClean="0"/>
              <a:pPr/>
              <a:t>14</a:t>
            </a:fld>
            <a:endParaRPr lang="en-US"/>
          </a:p>
        </p:txBody>
      </p:sp>
      <p:pic>
        <p:nvPicPr>
          <p:cNvPr id="10" name="Picture 9">
            <a:extLst>
              <a:ext uri="{FF2B5EF4-FFF2-40B4-BE49-F238E27FC236}">
                <a16:creationId xmlns:a16="http://schemas.microsoft.com/office/drawing/2014/main" id="{E7CBFE33-BC11-725B-0E20-D0CC977E1D5A}"/>
              </a:ext>
            </a:extLst>
          </p:cNvPr>
          <p:cNvPicPr>
            <a:picLocks noChangeAspect="1"/>
          </p:cNvPicPr>
          <p:nvPr/>
        </p:nvPicPr>
        <p:blipFill>
          <a:blip r:embed="rId3"/>
          <a:stretch>
            <a:fillRect/>
          </a:stretch>
        </p:blipFill>
        <p:spPr>
          <a:xfrm>
            <a:off x="272122" y="762000"/>
            <a:ext cx="8599756" cy="2779776"/>
          </a:xfrm>
          <a:prstGeom prst="rect">
            <a:avLst/>
          </a:prstGeom>
        </p:spPr>
      </p:pic>
      <p:pic>
        <p:nvPicPr>
          <p:cNvPr id="11" name="Picture 10">
            <a:extLst>
              <a:ext uri="{FF2B5EF4-FFF2-40B4-BE49-F238E27FC236}">
                <a16:creationId xmlns:a16="http://schemas.microsoft.com/office/drawing/2014/main" id="{0D48BDDF-3C7B-2FD8-5AE2-168EA1DCD263}"/>
              </a:ext>
            </a:extLst>
          </p:cNvPr>
          <p:cNvPicPr>
            <a:picLocks noChangeAspect="1"/>
          </p:cNvPicPr>
          <p:nvPr/>
        </p:nvPicPr>
        <p:blipFill>
          <a:blip r:embed="rId4"/>
          <a:stretch>
            <a:fillRect/>
          </a:stretch>
        </p:blipFill>
        <p:spPr>
          <a:xfrm>
            <a:off x="272122" y="3541776"/>
            <a:ext cx="8577111" cy="2770632"/>
          </a:xfrm>
          <a:prstGeom prst="rect">
            <a:avLst/>
          </a:prstGeom>
        </p:spPr>
      </p:pic>
    </p:spTree>
    <p:extLst>
      <p:ext uri="{BB962C8B-B14F-4D97-AF65-F5344CB8AC3E}">
        <p14:creationId xmlns:p14="http://schemas.microsoft.com/office/powerpoint/2010/main" val="3258155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a:t>Regulation Comparison April</a:t>
            </a:r>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fld id="{1D93BD3E-1E9A-4970-A6F7-E7AC52762E0C}" type="slidenum">
              <a:rPr lang="en-US" smtClean="0"/>
              <a:pPr/>
              <a:t>15</a:t>
            </a:fld>
            <a:endParaRPr lang="en-US"/>
          </a:p>
        </p:txBody>
      </p:sp>
      <p:pic>
        <p:nvPicPr>
          <p:cNvPr id="3" name="Picture 2">
            <a:extLst>
              <a:ext uri="{FF2B5EF4-FFF2-40B4-BE49-F238E27FC236}">
                <a16:creationId xmlns:a16="http://schemas.microsoft.com/office/drawing/2014/main" id="{5C0C89E5-A5FF-EDB0-22BF-469E1623D53F}"/>
              </a:ext>
            </a:extLst>
          </p:cNvPr>
          <p:cNvPicPr>
            <a:picLocks noChangeAspect="1"/>
          </p:cNvPicPr>
          <p:nvPr/>
        </p:nvPicPr>
        <p:blipFill>
          <a:blip r:embed="rId2"/>
          <a:stretch>
            <a:fillRect/>
          </a:stretch>
        </p:blipFill>
        <p:spPr>
          <a:xfrm>
            <a:off x="304800" y="762000"/>
            <a:ext cx="8599075" cy="2779556"/>
          </a:xfrm>
          <a:prstGeom prst="rect">
            <a:avLst/>
          </a:prstGeom>
        </p:spPr>
      </p:pic>
      <p:pic>
        <p:nvPicPr>
          <p:cNvPr id="7" name="Picture 6">
            <a:extLst>
              <a:ext uri="{FF2B5EF4-FFF2-40B4-BE49-F238E27FC236}">
                <a16:creationId xmlns:a16="http://schemas.microsoft.com/office/drawing/2014/main" id="{77F73E48-3DA5-36F1-3E00-69E243A93F95}"/>
              </a:ext>
            </a:extLst>
          </p:cNvPr>
          <p:cNvPicPr>
            <a:picLocks noChangeAspect="1"/>
          </p:cNvPicPr>
          <p:nvPr/>
        </p:nvPicPr>
        <p:blipFill>
          <a:blip r:embed="rId3"/>
          <a:stretch>
            <a:fillRect/>
          </a:stretch>
        </p:blipFill>
        <p:spPr>
          <a:xfrm>
            <a:off x="304800" y="3429000"/>
            <a:ext cx="8604738" cy="2779556"/>
          </a:xfrm>
          <a:prstGeom prst="rect">
            <a:avLst/>
          </a:prstGeom>
        </p:spPr>
      </p:pic>
    </p:spTree>
    <p:extLst>
      <p:ext uri="{BB962C8B-B14F-4D97-AF65-F5344CB8AC3E}">
        <p14:creationId xmlns:p14="http://schemas.microsoft.com/office/powerpoint/2010/main" val="14031634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046D9E-EB17-4961-848A-CEC90EE18845}"/>
              </a:ext>
            </a:extLst>
          </p:cNvPr>
          <p:cNvSpPr>
            <a:spLocks noGrp="1"/>
          </p:cNvSpPr>
          <p:nvPr>
            <p:ph type="title"/>
          </p:nvPr>
        </p:nvSpPr>
        <p:spPr/>
        <p:txBody>
          <a:bodyPr/>
          <a:lstStyle/>
          <a:p>
            <a:r>
              <a:rPr lang="en-US"/>
              <a:t>Regulation Comparison August</a:t>
            </a:r>
          </a:p>
        </p:txBody>
      </p:sp>
      <p:sp>
        <p:nvSpPr>
          <p:cNvPr id="4" name="Slide Number Placeholder 3">
            <a:extLst>
              <a:ext uri="{FF2B5EF4-FFF2-40B4-BE49-F238E27FC236}">
                <a16:creationId xmlns:a16="http://schemas.microsoft.com/office/drawing/2014/main" id="{837EC8A6-DA02-4E2B-A1CC-3C73719BFE35}"/>
              </a:ext>
            </a:extLst>
          </p:cNvPr>
          <p:cNvSpPr>
            <a:spLocks noGrp="1"/>
          </p:cNvSpPr>
          <p:nvPr>
            <p:ph type="sldNum" sz="quarter" idx="4"/>
          </p:nvPr>
        </p:nvSpPr>
        <p:spPr/>
        <p:txBody>
          <a:bodyPr/>
          <a:lstStyle/>
          <a:p>
            <a:fld id="{1D93BD3E-1E9A-4970-A6F7-E7AC52762E0C}" type="slidenum">
              <a:rPr lang="en-US" smtClean="0"/>
              <a:pPr/>
              <a:t>16</a:t>
            </a:fld>
            <a:endParaRPr lang="en-US"/>
          </a:p>
        </p:txBody>
      </p:sp>
      <p:pic>
        <p:nvPicPr>
          <p:cNvPr id="3" name="Picture 2">
            <a:extLst>
              <a:ext uri="{FF2B5EF4-FFF2-40B4-BE49-F238E27FC236}">
                <a16:creationId xmlns:a16="http://schemas.microsoft.com/office/drawing/2014/main" id="{ECCCF3AD-9EC6-429F-E1CE-51DA45189EFB}"/>
              </a:ext>
            </a:extLst>
          </p:cNvPr>
          <p:cNvPicPr>
            <a:picLocks noChangeAspect="1"/>
          </p:cNvPicPr>
          <p:nvPr/>
        </p:nvPicPr>
        <p:blipFill>
          <a:blip r:embed="rId2"/>
          <a:stretch>
            <a:fillRect/>
          </a:stretch>
        </p:blipFill>
        <p:spPr>
          <a:xfrm>
            <a:off x="321544" y="784546"/>
            <a:ext cx="8571467" cy="2770632"/>
          </a:xfrm>
          <a:prstGeom prst="rect">
            <a:avLst/>
          </a:prstGeom>
        </p:spPr>
      </p:pic>
      <p:pic>
        <p:nvPicPr>
          <p:cNvPr id="6" name="Picture 5">
            <a:extLst>
              <a:ext uri="{FF2B5EF4-FFF2-40B4-BE49-F238E27FC236}">
                <a16:creationId xmlns:a16="http://schemas.microsoft.com/office/drawing/2014/main" id="{5C3CF736-EB69-26EB-1CF4-0220E32494B6}"/>
              </a:ext>
            </a:extLst>
          </p:cNvPr>
          <p:cNvPicPr>
            <a:picLocks noChangeAspect="1"/>
          </p:cNvPicPr>
          <p:nvPr/>
        </p:nvPicPr>
        <p:blipFill>
          <a:blip r:embed="rId3"/>
          <a:stretch>
            <a:fillRect/>
          </a:stretch>
        </p:blipFill>
        <p:spPr>
          <a:xfrm>
            <a:off x="315900" y="3555178"/>
            <a:ext cx="8577111" cy="2770632"/>
          </a:xfrm>
          <a:prstGeom prst="rect">
            <a:avLst/>
          </a:prstGeom>
        </p:spPr>
      </p:pic>
    </p:spTree>
    <p:extLst>
      <p:ext uri="{BB962C8B-B14F-4D97-AF65-F5344CB8AC3E}">
        <p14:creationId xmlns:p14="http://schemas.microsoft.com/office/powerpoint/2010/main" val="36303459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39FBEC-1526-4AC2-4BF0-98D670CA4A89}"/>
              </a:ext>
            </a:extLst>
          </p:cNvPr>
          <p:cNvSpPr>
            <a:spLocks noGrp="1"/>
          </p:cNvSpPr>
          <p:nvPr>
            <p:ph type="title"/>
          </p:nvPr>
        </p:nvSpPr>
        <p:spPr/>
        <p:txBody>
          <a:bodyPr/>
          <a:lstStyle/>
          <a:p>
            <a:r>
              <a:rPr lang="en-US"/>
              <a:t>Responsive Reserve Service Feedback</a:t>
            </a:r>
          </a:p>
        </p:txBody>
      </p:sp>
      <p:sp>
        <p:nvSpPr>
          <p:cNvPr id="3" name="Content Placeholder 2">
            <a:extLst>
              <a:ext uri="{FF2B5EF4-FFF2-40B4-BE49-F238E27FC236}">
                <a16:creationId xmlns:a16="http://schemas.microsoft.com/office/drawing/2014/main" id="{58C0EB43-437D-20BE-22C4-C164512AA323}"/>
              </a:ext>
            </a:extLst>
          </p:cNvPr>
          <p:cNvSpPr>
            <a:spLocks noGrp="1"/>
          </p:cNvSpPr>
          <p:nvPr>
            <p:ph idx="1"/>
          </p:nvPr>
        </p:nvSpPr>
        <p:spPr/>
        <p:txBody>
          <a:bodyPr/>
          <a:lstStyle/>
          <a:p>
            <a:pPr marL="0" marR="0">
              <a:spcBef>
                <a:spcPts val="0"/>
              </a:spcBef>
              <a:spcAft>
                <a:spcPts val="0"/>
              </a:spcAft>
            </a:pPr>
            <a:r>
              <a:rPr lang="en-US" sz="1600" b="1"/>
              <a:t>Responsive Reserve Service</a:t>
            </a:r>
          </a:p>
          <a:p>
            <a:pPr marL="771525" lvl="2" indent="-342900">
              <a:spcBef>
                <a:spcPts val="0"/>
              </a:spcBef>
            </a:pPr>
            <a:r>
              <a:rPr lang="en-US"/>
              <a:t>Is any RRS adjustment needed for telemetry errors that may impact PRC?</a:t>
            </a:r>
          </a:p>
          <a:p>
            <a:pPr marL="471488" lvl="1" indent="-342900">
              <a:spcBef>
                <a:spcPts val="0"/>
              </a:spcBef>
              <a:buFont typeface="+mj-lt"/>
              <a:buAutoNum type="arabicPeriod"/>
            </a:pPr>
            <a:endParaRPr lang="en-US" sz="800"/>
          </a:p>
          <a:p>
            <a:r>
              <a:rPr lang="en-US" sz="1600" b="1"/>
              <a:t>Response</a:t>
            </a:r>
          </a:p>
          <a:p>
            <a:pPr lvl="1">
              <a:buFont typeface="Arial" panose="020B0604020202020204" pitchFamily="34" charset="0"/>
              <a:buChar char="•"/>
            </a:pPr>
            <a:r>
              <a:rPr lang="en-US" sz="1600"/>
              <a:t>The additional 500MW were included in 2022 AS Methodology RRS during peak hours to maintain sufficient level of PRC. In 2022 Q4 ERCOT implemented NPRR989 to improve accounting of PRC from Energy Storage Resources (ESRs). </a:t>
            </a:r>
          </a:p>
          <a:p>
            <a:pPr lvl="2"/>
            <a:r>
              <a:rPr lang="en-US"/>
              <a:t>Specifically with this change ESRs can contribute higher capacity as long as it can be sustained for 15min into PRC based on their verified droop. Prior to this change, PRC from ESRs was limited to 20% of their capacity. </a:t>
            </a:r>
          </a:p>
          <a:p>
            <a:pPr lvl="1">
              <a:buFont typeface="Arial" panose="020B0604020202020204" pitchFamily="34" charset="0"/>
              <a:buChar char="•"/>
            </a:pPr>
            <a:r>
              <a:rPr lang="en-US" sz="1600"/>
              <a:t>With regards to telemetry errors, ERCOT is still in the process of conducting post event analysis of PRC to determine the primary causes of telemetry errors that impacted PRC during the September 6 EEA event, similar to the one conducted post Winter Storm Uri in 2021. </a:t>
            </a:r>
          </a:p>
          <a:p>
            <a:pPr lvl="1">
              <a:buFont typeface="Arial" panose="020B0604020202020204" pitchFamily="34" charset="0"/>
              <a:buChar char="•"/>
            </a:pPr>
            <a:r>
              <a:rPr lang="en-US" sz="1600"/>
              <a:t>The RRS studies use a 100mHz margin to account for differences between study setup and Real Time. Further, the analysis on RRS Limits that was shared by ERCOT and GE at </a:t>
            </a:r>
            <a:r>
              <a:rPr lang="en-US" sz="1600">
                <a:hlinkClick r:id="rId2"/>
              </a:rPr>
              <a:t>April 6 Workshop</a:t>
            </a:r>
            <a:r>
              <a:rPr lang="en-US" sz="1600"/>
              <a:t> is also relevant. Specifically, that analysis provides a methodology to establish limits on RRS provision based on impact of performance failures. ERCOT is reviewing the recommendations from this study and expects to file NPRR(s) to adopt these as appropriate.</a:t>
            </a:r>
          </a:p>
          <a:p>
            <a:endParaRPr lang="en-US"/>
          </a:p>
        </p:txBody>
      </p:sp>
      <p:sp>
        <p:nvSpPr>
          <p:cNvPr id="4" name="Slide Number Placeholder 3">
            <a:extLst>
              <a:ext uri="{FF2B5EF4-FFF2-40B4-BE49-F238E27FC236}">
                <a16:creationId xmlns:a16="http://schemas.microsoft.com/office/drawing/2014/main" id="{4DE15911-32CA-D9CF-F8D9-D3EBC52C707B}"/>
              </a:ext>
            </a:extLst>
          </p:cNvPr>
          <p:cNvSpPr>
            <a:spLocks noGrp="1"/>
          </p:cNvSpPr>
          <p:nvPr>
            <p:ph type="sldNum" sz="quarter" idx="4"/>
          </p:nvPr>
        </p:nvSpPr>
        <p:spPr/>
        <p:txBody>
          <a:bodyPr/>
          <a:lstStyle/>
          <a:p>
            <a:fld id="{1D93BD3E-1E9A-4970-A6F7-E7AC52762E0C}" type="slidenum">
              <a:rPr lang="en-US" smtClean="0"/>
              <a:pPr/>
              <a:t>17</a:t>
            </a:fld>
            <a:endParaRPr lang="en-US"/>
          </a:p>
        </p:txBody>
      </p:sp>
    </p:spTree>
    <p:extLst>
      <p:ext uri="{BB962C8B-B14F-4D97-AF65-F5344CB8AC3E}">
        <p14:creationId xmlns:p14="http://schemas.microsoft.com/office/powerpoint/2010/main" val="9206039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sz="2400"/>
              <a:t>Responsive Reserve Service (RRS) Methodology</a:t>
            </a:r>
          </a:p>
        </p:txBody>
      </p:sp>
      <p:sp>
        <p:nvSpPr>
          <p:cNvPr id="2" name="Content Placeholder 1"/>
          <p:cNvSpPr>
            <a:spLocks noGrp="1"/>
          </p:cNvSpPr>
          <p:nvPr>
            <p:ph idx="1"/>
          </p:nvPr>
        </p:nvSpPr>
        <p:spPr>
          <a:xfrm>
            <a:off x="304800" y="855406"/>
            <a:ext cx="5803392" cy="5064627"/>
          </a:xfrm>
        </p:spPr>
        <p:txBody>
          <a:bodyPr/>
          <a:lstStyle/>
          <a:p>
            <a:r>
              <a:rPr lang="en-US" sz="1400">
                <a:solidFill>
                  <a:schemeClr val="tx2"/>
                </a:solidFill>
              </a:rPr>
              <a:t>Responsive Reserve Service (RRS) </a:t>
            </a:r>
            <a:r>
              <a:rPr lang="en-US" sz="1400"/>
              <a:t>is r</a:t>
            </a:r>
            <a:r>
              <a:rPr lang="en-US" sz="1400">
                <a:solidFill>
                  <a:schemeClr val="tx2"/>
                </a:solidFill>
              </a:rPr>
              <a:t>eserved capacity that is procured to respond to low frequency events typically triggered by generating unit trips.</a:t>
            </a:r>
          </a:p>
          <a:p>
            <a:endParaRPr lang="en-US" sz="800"/>
          </a:p>
          <a:p>
            <a:r>
              <a:rPr lang="en-US" sz="1400"/>
              <a:t>ERCOT is proposing one change in the methodology used to compute RRS requirements in 2024.</a:t>
            </a:r>
          </a:p>
          <a:p>
            <a:pPr lvl="1"/>
            <a:r>
              <a:rPr lang="en-US" sz="1400"/>
              <a:t>ERCOT is proposing to remove the 2,800 MW floor that is applied during summer peak hours. A minimum of 2,300 MW of RRS will continue to be procured in all hours. </a:t>
            </a:r>
          </a:p>
          <a:p>
            <a:pPr marL="0" indent="0" algn="just">
              <a:buNone/>
            </a:pPr>
            <a:endParaRPr lang="en-US"/>
          </a:p>
        </p:txBody>
      </p:sp>
      <p:pic>
        <p:nvPicPr>
          <p:cNvPr id="3" name="Picture 3">
            <a:extLst>
              <a:ext uri="{FF2B5EF4-FFF2-40B4-BE49-F238E27FC236}">
                <a16:creationId xmlns:a16="http://schemas.microsoft.com/office/drawing/2014/main" id="{0E6D277A-26E6-AF07-D0D0-E8F877CA2F67}"/>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047231" y="855406"/>
            <a:ext cx="2998851" cy="1856678"/>
          </a:xfrm>
          <a:prstGeom prst="rect">
            <a:avLst/>
          </a:prstGeom>
          <a:noFill/>
          <a:ln w="158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ontent Placeholder 5">
            <a:extLst>
              <a:ext uri="{FF2B5EF4-FFF2-40B4-BE49-F238E27FC236}">
                <a16:creationId xmlns:a16="http://schemas.microsoft.com/office/drawing/2014/main" id="{F52DB5D7-7BCF-3F23-E617-EC3DF21817E9}"/>
              </a:ext>
            </a:extLst>
          </p:cNvPr>
          <p:cNvSpPr txBox="1"/>
          <p:nvPr/>
        </p:nvSpPr>
        <p:spPr>
          <a:xfrm>
            <a:off x="6047231" y="840865"/>
            <a:ext cx="784052" cy="152349"/>
          </a:xfrm>
          <a:prstGeom prst="rect">
            <a:avLst/>
          </a:prstGeom>
          <a:solidFill>
            <a:schemeClr val="bg1">
              <a:lumMod val="50000"/>
            </a:schemeClr>
          </a:solidFill>
        </p:spPr>
        <p:txBody>
          <a:bodyPr wrap="square" lIns="6858" tIns="6858" rIns="6858" bIns="6858">
            <a:spAutoFit/>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marL="0" indent="0">
              <a:buNone/>
            </a:pPr>
            <a:r>
              <a:rPr lang="en-US" sz="900" b="1">
                <a:solidFill>
                  <a:srgbClr val="FFFFFF"/>
                </a:solidFill>
              </a:rPr>
              <a:t>Responsive</a:t>
            </a:r>
          </a:p>
        </p:txBody>
      </p:sp>
      <p:sp>
        <p:nvSpPr>
          <p:cNvPr id="8" name="Content Placeholder 1">
            <a:extLst>
              <a:ext uri="{FF2B5EF4-FFF2-40B4-BE49-F238E27FC236}">
                <a16:creationId xmlns:a16="http://schemas.microsoft.com/office/drawing/2014/main" id="{E2ED4BEC-AA8B-B3AE-567B-182EC3BA2689}"/>
              </a:ext>
            </a:extLst>
          </p:cNvPr>
          <p:cNvSpPr txBox="1">
            <a:spLocks/>
          </p:cNvSpPr>
          <p:nvPr/>
        </p:nvSpPr>
        <p:spPr>
          <a:xfrm>
            <a:off x="380999" y="2860991"/>
            <a:ext cx="8665083" cy="3369122"/>
          </a:xfrm>
          <a:prstGeom prst="rect">
            <a:avLst/>
          </a:prstGeom>
        </p:spPr>
        <p:txBody>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baseline="0">
                <a:solidFill>
                  <a:schemeClr val="tx2"/>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pPr lvl="1"/>
            <a:r>
              <a:rPr lang="en-US" sz="1400"/>
              <a:t>The additional 500 MW RRS during Summer peak helped in maintaining sufficient amount of Physical Responsive Capability (PRC) during these hours. The implementation of NPRR 989 that improved accounting of PRC from Energy Storage Resources (ESRs) and the recent implementation of ERCOT Contingency Reserve Service (ECRS) are helping in maintaining PRC.</a:t>
            </a:r>
          </a:p>
          <a:p>
            <a:endParaRPr lang="en-US" sz="800"/>
          </a:p>
          <a:p>
            <a:r>
              <a:rPr lang="en-US" sz="1400"/>
              <a:t>NERC’s preliminary BAL-003 Interconnection Frequency Response Obligation (IFRO) for Operating Year (OY) 2024 assessment for ERCOT shows a decrease in ERCOT’s IFRO. In order to align with ERCOT’s new IFRO, the minimum RRS-PFR limit for 2024 will change to 1,185 MW.</a:t>
            </a:r>
          </a:p>
          <a:p>
            <a:endParaRPr lang="en-US" sz="800"/>
          </a:p>
          <a:p>
            <a:pPr algn="just"/>
            <a:r>
              <a:rPr lang="en-US" sz="1400"/>
              <a:t>The preliminary RRS quantities for January 2024 through August 2024 in subsequent slides have been computed using </a:t>
            </a:r>
            <a:r>
              <a:rPr lang="en-US" sz="1400" u="sng"/>
              <a:t>2022 and 2023 system inertia conditions</a:t>
            </a:r>
            <a:r>
              <a:rPr lang="en-US" sz="1400"/>
              <a:t> and </a:t>
            </a:r>
            <a:r>
              <a:rPr lang="en-US" sz="1400" u="sng"/>
              <a:t>updated RRS table</a:t>
            </a:r>
            <a:r>
              <a:rPr lang="en-US" sz="1400"/>
              <a:t>.</a:t>
            </a:r>
          </a:p>
          <a:p>
            <a:pPr lvl="1"/>
            <a:r>
              <a:rPr lang="en-US" sz="1400"/>
              <a:t>The RRS table tracks RRS requirements for different inertia conditions. This table was updated in 2024 to use a minimum RRS-PFR limit of 1,185 MW. </a:t>
            </a:r>
            <a:endParaRPr lang="en-US"/>
          </a:p>
          <a:p>
            <a:pPr marL="0" indent="0" algn="just">
              <a:buFont typeface="Arial" panose="020B0604020202020204" pitchFamily="34" charset="0"/>
              <a:buNone/>
            </a:pPr>
            <a:r>
              <a:rPr lang="en-US" sz="2400"/>
              <a:t> </a:t>
            </a:r>
            <a:r>
              <a:rPr lang="en-US" sz="1000" i="1">
                <a:solidFill>
                  <a:schemeClr val="accent6"/>
                </a:solidFill>
              </a:rPr>
              <a:t>No change in slides 20 to 25 since last presentation. August data has been included in Slide 22.</a:t>
            </a:r>
            <a:endParaRPr lang="en-US" sz="1000"/>
          </a:p>
          <a:p>
            <a:pPr algn="just"/>
            <a:endParaRPr lang="en-US" sz="2400"/>
          </a:p>
          <a:p>
            <a:pPr marL="0" indent="0" algn="just">
              <a:buFont typeface="Arial" panose="020B0604020202020204" pitchFamily="34" charset="0"/>
              <a:buNone/>
            </a:pPr>
            <a:endParaRPr lang="en-US" sz="2400"/>
          </a:p>
          <a:p>
            <a:pPr marL="0" indent="0" algn="just">
              <a:buFont typeface="Arial" panose="020B0604020202020204" pitchFamily="34" charset="0"/>
              <a:buNone/>
            </a:pPr>
            <a:endParaRPr lang="en-US"/>
          </a:p>
        </p:txBody>
      </p:sp>
    </p:spTree>
    <p:extLst>
      <p:ext uri="{BB962C8B-B14F-4D97-AF65-F5344CB8AC3E}">
        <p14:creationId xmlns:p14="http://schemas.microsoft.com/office/powerpoint/2010/main" val="39789948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2024 RRS Table</a:t>
            </a:r>
          </a:p>
        </p:txBody>
      </p:sp>
      <p:graphicFrame>
        <p:nvGraphicFramePr>
          <p:cNvPr id="6" name="Table 5"/>
          <p:cNvGraphicFramePr>
            <a:graphicFrameLocks noGrp="1"/>
          </p:cNvGraphicFramePr>
          <p:nvPr>
            <p:extLst>
              <p:ext uri="{D42A27DB-BD31-4B8C-83A1-F6EECF244321}">
                <p14:modId xmlns:p14="http://schemas.microsoft.com/office/powerpoint/2010/main" val="3804299274"/>
              </p:ext>
            </p:extLst>
          </p:nvPr>
        </p:nvGraphicFramePr>
        <p:xfrm>
          <a:off x="278892" y="855406"/>
          <a:ext cx="7936877" cy="2195888"/>
        </p:xfrm>
        <a:graphic>
          <a:graphicData uri="http://schemas.openxmlformats.org/drawingml/2006/table">
            <a:tbl>
              <a:tblPr/>
              <a:tblGrid>
                <a:gridCol w="610529">
                  <a:extLst>
                    <a:ext uri="{9D8B030D-6E8A-4147-A177-3AD203B41FA5}">
                      <a16:colId xmlns:a16="http://schemas.microsoft.com/office/drawing/2014/main" val="20000"/>
                    </a:ext>
                  </a:extLst>
                </a:gridCol>
                <a:gridCol w="610529">
                  <a:extLst>
                    <a:ext uri="{9D8B030D-6E8A-4147-A177-3AD203B41FA5}">
                      <a16:colId xmlns:a16="http://schemas.microsoft.com/office/drawing/2014/main" val="20001"/>
                    </a:ext>
                  </a:extLst>
                </a:gridCol>
                <a:gridCol w="610529">
                  <a:extLst>
                    <a:ext uri="{9D8B030D-6E8A-4147-A177-3AD203B41FA5}">
                      <a16:colId xmlns:a16="http://schemas.microsoft.com/office/drawing/2014/main" val="20002"/>
                    </a:ext>
                  </a:extLst>
                </a:gridCol>
                <a:gridCol w="610529">
                  <a:extLst>
                    <a:ext uri="{9D8B030D-6E8A-4147-A177-3AD203B41FA5}">
                      <a16:colId xmlns:a16="http://schemas.microsoft.com/office/drawing/2014/main" val="20003"/>
                    </a:ext>
                  </a:extLst>
                </a:gridCol>
                <a:gridCol w="610529">
                  <a:extLst>
                    <a:ext uri="{9D8B030D-6E8A-4147-A177-3AD203B41FA5}">
                      <a16:colId xmlns:a16="http://schemas.microsoft.com/office/drawing/2014/main" val="20004"/>
                    </a:ext>
                  </a:extLst>
                </a:gridCol>
                <a:gridCol w="610529">
                  <a:extLst>
                    <a:ext uri="{9D8B030D-6E8A-4147-A177-3AD203B41FA5}">
                      <a16:colId xmlns:a16="http://schemas.microsoft.com/office/drawing/2014/main" val="20005"/>
                    </a:ext>
                  </a:extLst>
                </a:gridCol>
                <a:gridCol w="610529">
                  <a:extLst>
                    <a:ext uri="{9D8B030D-6E8A-4147-A177-3AD203B41FA5}">
                      <a16:colId xmlns:a16="http://schemas.microsoft.com/office/drawing/2014/main" val="20006"/>
                    </a:ext>
                  </a:extLst>
                </a:gridCol>
                <a:gridCol w="610529">
                  <a:extLst>
                    <a:ext uri="{9D8B030D-6E8A-4147-A177-3AD203B41FA5}">
                      <a16:colId xmlns:a16="http://schemas.microsoft.com/office/drawing/2014/main" val="20007"/>
                    </a:ext>
                  </a:extLst>
                </a:gridCol>
                <a:gridCol w="610529">
                  <a:extLst>
                    <a:ext uri="{9D8B030D-6E8A-4147-A177-3AD203B41FA5}">
                      <a16:colId xmlns:a16="http://schemas.microsoft.com/office/drawing/2014/main" val="20008"/>
                    </a:ext>
                  </a:extLst>
                </a:gridCol>
                <a:gridCol w="610529">
                  <a:extLst>
                    <a:ext uri="{9D8B030D-6E8A-4147-A177-3AD203B41FA5}">
                      <a16:colId xmlns:a16="http://schemas.microsoft.com/office/drawing/2014/main" val="20009"/>
                    </a:ext>
                  </a:extLst>
                </a:gridCol>
                <a:gridCol w="610529">
                  <a:extLst>
                    <a:ext uri="{9D8B030D-6E8A-4147-A177-3AD203B41FA5}">
                      <a16:colId xmlns:a16="http://schemas.microsoft.com/office/drawing/2014/main" val="20010"/>
                    </a:ext>
                  </a:extLst>
                </a:gridCol>
                <a:gridCol w="610529">
                  <a:extLst>
                    <a:ext uri="{9D8B030D-6E8A-4147-A177-3AD203B41FA5}">
                      <a16:colId xmlns:a16="http://schemas.microsoft.com/office/drawing/2014/main" val="20011"/>
                    </a:ext>
                  </a:extLst>
                </a:gridCol>
                <a:gridCol w="610529">
                  <a:extLst>
                    <a:ext uri="{9D8B030D-6E8A-4147-A177-3AD203B41FA5}">
                      <a16:colId xmlns:a16="http://schemas.microsoft.com/office/drawing/2014/main" val="20012"/>
                    </a:ext>
                  </a:extLst>
                </a:gridCol>
              </a:tblGrid>
              <a:tr h="303274">
                <a:tc>
                  <a:txBody>
                    <a:bodyPr/>
                    <a:lstStyle/>
                    <a:p>
                      <a:pPr algn="ctr" rtl="0" fontAlgn="ctr"/>
                      <a:r>
                        <a:rPr lang="en-US" sz="1000" b="1" i="0" u="none" strike="noStrike">
                          <a:solidFill>
                            <a:srgbClr val="FFFFFF"/>
                          </a:solidFill>
                          <a:effectLst/>
                          <a:latin typeface="Arial" panose="020B0604020202020204" pitchFamily="34" charset="0"/>
                        </a:rPr>
                        <a:t> </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4</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5</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6</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7</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8</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9</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10</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11</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12</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algn="ctr" rtl="0" fontAlgn="ctr"/>
                      <a:r>
                        <a:rPr lang="en-US" sz="900" b="1" i="0" u="none" strike="noStrike">
                          <a:solidFill>
                            <a:srgbClr val="000000"/>
                          </a:solidFill>
                          <a:effectLst/>
                          <a:latin typeface="Arial" panose="020B0604020202020204" pitchFamily="34" charset="0"/>
                        </a:rPr>
                        <a:t>LR/PFR</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2.35:1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2.06:1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1.94:1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1.83:1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1.74:1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1.58:1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1.51:1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1.44:1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1.39:1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1.33:1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65760">
                <a:tc>
                  <a:txBody>
                    <a:bodyPr/>
                    <a:lstStyle/>
                    <a:p>
                      <a:pPr algn="ctr" rtl="0" fontAlgn="ctr"/>
                      <a:r>
                        <a:rPr lang="en-US" sz="900" b="1" i="0" u="none" strike="noStrike">
                          <a:solidFill>
                            <a:srgbClr val="000000"/>
                          </a:solidFill>
                          <a:effectLst/>
                          <a:latin typeface="Arial" panose="020B0604020202020204" pitchFamily="34" charset="0"/>
                        </a:rPr>
                        <a:t>Inertia (GW∙s)</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130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algn="ctr" rtl="0" fontAlgn="ctr"/>
                      <a:r>
                        <a:rPr lang="en-US" sz="900" b="1" i="0" u="none" strike="noStrike">
                          <a:solidFill>
                            <a:srgbClr val="000000"/>
                          </a:solidFill>
                          <a:effectLst/>
                          <a:latin typeface="Arial" panose="020B0604020202020204" pitchFamily="34" charset="0"/>
                        </a:rPr>
                        <a:t>PFR Req.</a:t>
                      </a:r>
                      <a:r>
                        <a:rPr lang="en-US" sz="900" b="1" i="0" u="none" strike="noStrike" baseline="0">
                          <a:solidFill>
                            <a:srgbClr val="000000"/>
                          </a:solidFill>
                          <a:effectLst/>
                          <a:latin typeface="Arial" panose="020B0604020202020204" pitchFamily="34" charset="0"/>
                        </a:rPr>
                        <a:t> </a:t>
                      </a:r>
                      <a:r>
                        <a:rPr lang="en-US" sz="900" b="1" i="0" u="none" strike="noStrike">
                          <a:solidFill>
                            <a:srgbClr val="000000"/>
                          </a:solidFill>
                          <a:effectLst/>
                          <a:latin typeface="Arial" panose="020B0604020202020204" pitchFamily="34" charset="0"/>
                        </a:rPr>
                        <a:t>(no LR)</a:t>
                      </a:r>
                    </a:p>
                    <a:p>
                      <a:pPr algn="ctr" rtl="0" fontAlgn="ctr"/>
                      <a:r>
                        <a:rPr lang="en-US" sz="900" b="1" i="0" u="none" strike="noStrike">
                          <a:solidFill>
                            <a:srgbClr val="000000"/>
                          </a:solidFill>
                          <a:effectLst/>
                          <a:latin typeface="Arial" panose="020B0604020202020204" pitchFamily="34" charset="0"/>
                        </a:rPr>
                        <a:t>(MW)</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5960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5563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5200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4892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4622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4329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4114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3920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3744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3522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3314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3139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Curr</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3335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3287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3239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3195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3156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3079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3041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2991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2949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2871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2774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2705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a:t>
                      </a:r>
                      <a:r>
                        <a:rPr lang="en-US" sz="900" b="1" i="0" u="none" strike="noStrike" err="1">
                          <a:solidFill>
                            <a:srgbClr val="000000"/>
                          </a:solidFill>
                          <a:effectLst/>
                          <a:latin typeface="Arial" panose="020B0604020202020204" pitchFamily="34" charset="0"/>
                        </a:rPr>
                        <a:t>Upd</a:t>
                      </a:r>
                      <a:r>
                        <a:rPr lang="en-US" sz="900" b="1" i="0" u="none" strike="noStrike">
                          <a:solidFill>
                            <a:srgbClr val="000000"/>
                          </a:solidFill>
                          <a:effectLst/>
                          <a:latin typeface="Arial" panose="020B0604020202020204" pitchFamily="34" charset="0"/>
                        </a:rPr>
                        <a:t>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b"/>
                      <a:r>
                        <a:rPr lang="en-US" sz="1100" b="1" i="0" u="none" strike="noStrike">
                          <a:solidFill>
                            <a:srgbClr val="000000"/>
                          </a:solidFill>
                          <a:effectLst/>
                          <a:latin typeface="Calibri" panose="020F0502020204030204" pitchFamily="34" charset="0"/>
                        </a:rPr>
                        <a:t>3293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3234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3178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3128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3086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2998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2960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2916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2880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2808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2716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2654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graphicFrame>
        <p:nvGraphicFramePr>
          <p:cNvPr id="19" name="Table 18"/>
          <p:cNvGraphicFramePr>
            <a:graphicFrameLocks noGrp="1"/>
          </p:cNvGraphicFramePr>
          <p:nvPr>
            <p:extLst>
              <p:ext uri="{D42A27DB-BD31-4B8C-83A1-F6EECF244321}">
                <p14:modId xmlns:p14="http://schemas.microsoft.com/office/powerpoint/2010/main" val="1274032231"/>
              </p:ext>
            </p:extLst>
          </p:nvPr>
        </p:nvGraphicFramePr>
        <p:xfrm>
          <a:off x="278892" y="3218255"/>
          <a:ext cx="8577072" cy="2166265"/>
        </p:xfrm>
        <a:graphic>
          <a:graphicData uri="http://schemas.openxmlformats.org/drawingml/2006/table">
            <a:tbl>
              <a:tblPr/>
              <a:tblGrid>
                <a:gridCol w="612648">
                  <a:extLst>
                    <a:ext uri="{9D8B030D-6E8A-4147-A177-3AD203B41FA5}">
                      <a16:colId xmlns:a16="http://schemas.microsoft.com/office/drawing/2014/main" val="20000"/>
                    </a:ext>
                  </a:extLst>
                </a:gridCol>
                <a:gridCol w="612648">
                  <a:extLst>
                    <a:ext uri="{9D8B030D-6E8A-4147-A177-3AD203B41FA5}">
                      <a16:colId xmlns:a16="http://schemas.microsoft.com/office/drawing/2014/main" val="20001"/>
                    </a:ext>
                  </a:extLst>
                </a:gridCol>
                <a:gridCol w="612648">
                  <a:extLst>
                    <a:ext uri="{9D8B030D-6E8A-4147-A177-3AD203B41FA5}">
                      <a16:colId xmlns:a16="http://schemas.microsoft.com/office/drawing/2014/main" val="20002"/>
                    </a:ext>
                  </a:extLst>
                </a:gridCol>
                <a:gridCol w="612648">
                  <a:extLst>
                    <a:ext uri="{9D8B030D-6E8A-4147-A177-3AD203B41FA5}">
                      <a16:colId xmlns:a16="http://schemas.microsoft.com/office/drawing/2014/main" val="20003"/>
                    </a:ext>
                  </a:extLst>
                </a:gridCol>
                <a:gridCol w="612648">
                  <a:extLst>
                    <a:ext uri="{9D8B030D-6E8A-4147-A177-3AD203B41FA5}">
                      <a16:colId xmlns:a16="http://schemas.microsoft.com/office/drawing/2014/main" val="20004"/>
                    </a:ext>
                  </a:extLst>
                </a:gridCol>
                <a:gridCol w="612648">
                  <a:extLst>
                    <a:ext uri="{9D8B030D-6E8A-4147-A177-3AD203B41FA5}">
                      <a16:colId xmlns:a16="http://schemas.microsoft.com/office/drawing/2014/main" val="20005"/>
                    </a:ext>
                  </a:extLst>
                </a:gridCol>
                <a:gridCol w="612648">
                  <a:extLst>
                    <a:ext uri="{9D8B030D-6E8A-4147-A177-3AD203B41FA5}">
                      <a16:colId xmlns:a16="http://schemas.microsoft.com/office/drawing/2014/main" val="20006"/>
                    </a:ext>
                  </a:extLst>
                </a:gridCol>
                <a:gridCol w="612648">
                  <a:extLst>
                    <a:ext uri="{9D8B030D-6E8A-4147-A177-3AD203B41FA5}">
                      <a16:colId xmlns:a16="http://schemas.microsoft.com/office/drawing/2014/main" val="20007"/>
                    </a:ext>
                  </a:extLst>
                </a:gridCol>
                <a:gridCol w="612648">
                  <a:extLst>
                    <a:ext uri="{9D8B030D-6E8A-4147-A177-3AD203B41FA5}">
                      <a16:colId xmlns:a16="http://schemas.microsoft.com/office/drawing/2014/main" val="20008"/>
                    </a:ext>
                  </a:extLst>
                </a:gridCol>
                <a:gridCol w="612648">
                  <a:extLst>
                    <a:ext uri="{9D8B030D-6E8A-4147-A177-3AD203B41FA5}">
                      <a16:colId xmlns:a16="http://schemas.microsoft.com/office/drawing/2014/main" val="20009"/>
                    </a:ext>
                  </a:extLst>
                </a:gridCol>
                <a:gridCol w="612648">
                  <a:extLst>
                    <a:ext uri="{9D8B030D-6E8A-4147-A177-3AD203B41FA5}">
                      <a16:colId xmlns:a16="http://schemas.microsoft.com/office/drawing/2014/main" val="20010"/>
                    </a:ext>
                  </a:extLst>
                </a:gridCol>
                <a:gridCol w="612648">
                  <a:extLst>
                    <a:ext uri="{9D8B030D-6E8A-4147-A177-3AD203B41FA5}">
                      <a16:colId xmlns:a16="http://schemas.microsoft.com/office/drawing/2014/main" val="20011"/>
                    </a:ext>
                  </a:extLst>
                </a:gridCol>
                <a:gridCol w="612648">
                  <a:extLst>
                    <a:ext uri="{9D8B030D-6E8A-4147-A177-3AD203B41FA5}">
                      <a16:colId xmlns:a16="http://schemas.microsoft.com/office/drawing/2014/main" val="20012"/>
                    </a:ext>
                  </a:extLst>
                </a:gridCol>
                <a:gridCol w="612648">
                  <a:extLst>
                    <a:ext uri="{9D8B030D-6E8A-4147-A177-3AD203B41FA5}">
                      <a16:colId xmlns:a16="http://schemas.microsoft.com/office/drawing/2014/main" val="20013"/>
                    </a:ext>
                  </a:extLst>
                </a:gridCol>
              </a:tblGrid>
              <a:tr h="252721">
                <a:tc>
                  <a:txBody>
                    <a:bodyPr/>
                    <a:lstStyle/>
                    <a:p>
                      <a:pPr algn="ctr" rtl="0" fontAlgn="ctr"/>
                      <a:r>
                        <a:rPr lang="en-US" sz="900" b="1" i="0" u="none" strike="noStrike">
                          <a:solidFill>
                            <a:srgbClr val="FFFFFF"/>
                          </a:solidFill>
                          <a:effectLst/>
                          <a:latin typeface="Arial" panose="020B0604020202020204" pitchFamily="34" charset="0"/>
                        </a:rPr>
                        <a:t>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algn="ctr" rtl="0" fontAlgn="ctr"/>
                      <a:r>
                        <a:rPr lang="en-US" sz="1000" b="1" i="0" u="none" strike="noStrike">
                          <a:solidFill>
                            <a:srgbClr val="FFFFFF"/>
                          </a:solidFill>
                          <a:effectLst/>
                          <a:latin typeface="Arial" panose="020B0604020202020204" pitchFamily="34" charset="0"/>
                        </a:rPr>
                        <a:t>Scenario 13</a:t>
                      </a:r>
                    </a:p>
                  </a:txBody>
                  <a:tcPr marL="8284" marR="8284" marT="8284"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16</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17</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18</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19</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20</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21</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22</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23</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24</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tc>
                  <a:txBody>
                    <a:bodyPr/>
                    <a:lstStyle/>
                    <a:p>
                      <a:pPr marL="0" algn="ctr" defTabSz="685800" rtl="0" eaLnBrk="1" fontAlgn="ctr" latinLnBrk="0" hangingPunct="1"/>
                      <a:r>
                        <a:rPr lang="en-US" sz="1000" b="1" i="0" u="none" strike="noStrike" kern="1200">
                          <a:solidFill>
                            <a:srgbClr val="FFFFFF"/>
                          </a:solidFill>
                          <a:effectLst/>
                          <a:latin typeface="Arial" panose="020B0604020202020204" pitchFamily="34" charset="0"/>
                          <a:ea typeface="+mn-ea"/>
                          <a:cs typeface="+mn-cs"/>
                        </a:rPr>
                        <a:t>Scenario 25</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000000"/>
                    </a:solidFill>
                  </a:tcPr>
                </a:tc>
                <a:extLst>
                  <a:ext uri="{0D108BD9-81ED-4DB2-BD59-A6C34878D82A}">
                    <a16:rowId xmlns:a16="http://schemas.microsoft.com/office/drawing/2014/main" val="10000"/>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LR/PFR</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1.28:1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1.24:1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1.08:1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1.04:1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1.01:1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1:1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1"/>
                  </a:ext>
                </a:extLst>
              </a:tr>
              <a:tr h="334943">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Inertia (GW∙s)</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250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280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320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340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350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370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2"/>
                  </a:ext>
                </a:extLst>
              </a:tr>
              <a:tr h="365760">
                <a:tc>
                  <a:txBody>
                    <a:bodyPr/>
                    <a:lstStyle/>
                    <a:p>
                      <a:pPr marL="0" algn="ctr" defTabSz="685800" rtl="0" eaLnBrk="1" fontAlgn="ctr" latinLnBrk="0" hangingPunct="1"/>
                      <a:r>
                        <a:rPr lang="en-US" sz="900" b="1" i="0" u="none" strike="noStrike" kern="1200">
                          <a:solidFill>
                            <a:srgbClr val="000000"/>
                          </a:solidFill>
                          <a:effectLst/>
                          <a:latin typeface="Arial" panose="020B0604020202020204" pitchFamily="34" charset="0"/>
                          <a:ea typeface="+mn-ea"/>
                          <a:cs typeface="+mn-cs"/>
                        </a:rPr>
                        <a:t>PFR Req. (no LR) (MW) </a:t>
                      </a:r>
                    </a:p>
                  </a:txBody>
                  <a:tcPr marL="8881" marR="8881" marT="8881"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rtl="0" fontAlgn="ctr"/>
                      <a:r>
                        <a:rPr lang="en-US" sz="1000" b="1" i="0" u="none" strike="noStrike">
                          <a:solidFill>
                            <a:srgbClr val="000000"/>
                          </a:solidFill>
                          <a:effectLst/>
                          <a:latin typeface="Arial" panose="020B0604020202020204" pitchFamily="34" charset="0"/>
                        </a:rPr>
                        <a:t>3004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2890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2784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2686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2595</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2510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2421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000000"/>
                          </a:solidFill>
                          <a:effectLst/>
                          <a:latin typeface="Arial" panose="020B0604020202020204" pitchFamily="34" charset="0"/>
                        </a:rPr>
                        <a:t>2353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2290</a:t>
                      </a:r>
                      <a:r>
                        <a:rPr lang="en-US" sz="1000">
                          <a:solidFill>
                            <a:srgbClr val="FF0000"/>
                          </a:solidFill>
                        </a:rPr>
                        <a:t>***</a:t>
                      </a:r>
                      <a:endParaRPr lang="en-US" sz="1000" b="1" i="0" u="none" strike="noStrike">
                        <a:solidFill>
                          <a:srgbClr val="FF0000"/>
                        </a:solidFill>
                        <a:effectLst/>
                        <a:latin typeface="Arial" panose="020B0604020202020204" pitchFamily="34" charset="0"/>
                      </a:endParaRP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rtl="0" fontAlgn="ctr"/>
                      <a:r>
                        <a:rPr lang="en-US" sz="1000" b="1" i="0" u="none" strike="noStrike">
                          <a:solidFill>
                            <a:srgbClr val="FF0000"/>
                          </a:solidFill>
                          <a:effectLst/>
                          <a:latin typeface="Arial" panose="020B0604020202020204" pitchFamily="34" charset="0"/>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3"/>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Curr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2651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2600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2562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2517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2466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2427</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2381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000000"/>
                          </a:solidFill>
                          <a:effectLst/>
                          <a:latin typeface="Arial" panose="020B0604020202020204" pitchFamily="34" charset="0"/>
                          <a:ea typeface="+mn-ea"/>
                          <a:cs typeface="+mn-cs"/>
                        </a:rPr>
                        <a:t>2344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marL="0" algn="ctr" defTabSz="685800" rtl="0" eaLnBrk="1" fontAlgn="ctr" latinLnBrk="0" hangingPunct="1"/>
                      <a:r>
                        <a:rPr lang="en-US" sz="1000" b="1" i="0" u="none" strike="noStrike" kern="1200">
                          <a:solidFill>
                            <a:srgbClr val="FF0000"/>
                          </a:solidFill>
                          <a:effectLst/>
                          <a:latin typeface="Arial" panose="020B0604020202020204" pitchFamily="34" charset="0"/>
                          <a:ea typeface="+mn-ea"/>
                          <a:cs typeface="+mn-cs"/>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4"/>
                  </a:ext>
                </a:extLst>
              </a:tr>
              <a:tr h="365760">
                <a:tc>
                  <a:txBody>
                    <a:bodyPr/>
                    <a:lstStyle/>
                    <a:p>
                      <a:pPr algn="ctr" rtl="0" fontAlgn="ctr"/>
                      <a:r>
                        <a:rPr lang="en-US" sz="900" b="1" i="0" u="none" strike="noStrike">
                          <a:solidFill>
                            <a:srgbClr val="FF0000"/>
                          </a:solidFill>
                          <a:effectLst/>
                          <a:latin typeface="Arial" panose="020B0604020202020204" pitchFamily="34" charset="0"/>
                        </a:rPr>
                        <a:t>**</a:t>
                      </a:r>
                      <a:r>
                        <a:rPr lang="en-US" sz="900" b="1" i="0" u="none" strike="noStrike">
                          <a:solidFill>
                            <a:srgbClr val="000000"/>
                          </a:solidFill>
                          <a:effectLst/>
                          <a:latin typeface="Arial" panose="020B0604020202020204" pitchFamily="34" charset="0"/>
                        </a:rPr>
                        <a:t>RRS Upd IFRO (MW)</a:t>
                      </a:r>
                      <a:endParaRPr lang="en-US" sz="900" b="1" i="0" u="none" strike="noStrike">
                        <a:solidFill>
                          <a:srgbClr val="FF0000"/>
                        </a:solidFill>
                        <a:effectLst/>
                        <a:latin typeface="Arial" panose="020B0604020202020204" pitchFamily="34" charset="0"/>
                      </a:endParaRPr>
                    </a:p>
                  </a:txBody>
                  <a:tcPr marL="6350" marR="6350" marT="635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CBCBCB"/>
                    </a:solidFill>
                  </a:tcPr>
                </a:tc>
                <a:tc>
                  <a:txBody>
                    <a:bodyPr/>
                    <a:lstStyle/>
                    <a:p>
                      <a:pPr algn="ctr" fontAlgn="b"/>
                      <a:r>
                        <a:rPr lang="en-US" sz="1100" b="1" i="0" u="none" strike="noStrike">
                          <a:solidFill>
                            <a:srgbClr val="000000"/>
                          </a:solidFill>
                          <a:effectLst/>
                          <a:latin typeface="Calibri" panose="020F0502020204030204" pitchFamily="34" charset="0"/>
                        </a:rPr>
                        <a:t>2606</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2560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2529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2491</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2444</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2412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2373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000000"/>
                          </a:solidFill>
                          <a:effectLst/>
                          <a:latin typeface="Calibri" panose="020F0502020204030204" pitchFamily="34" charset="0"/>
                        </a:rPr>
                        <a:t>2342</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2290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2230</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2173</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2119</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tc>
                  <a:txBody>
                    <a:bodyPr/>
                    <a:lstStyle/>
                    <a:p>
                      <a:pPr algn="ctr" fontAlgn="b"/>
                      <a:r>
                        <a:rPr lang="en-US" sz="1100" b="1" i="0" u="none" strike="noStrike">
                          <a:solidFill>
                            <a:srgbClr val="FF0000"/>
                          </a:solidFill>
                          <a:effectLst/>
                          <a:latin typeface="Calibri" panose="020F0502020204030204" pitchFamily="34" charset="0"/>
                        </a:rPr>
                        <a:t>2068</a:t>
                      </a:r>
                    </a:p>
                  </a:txBody>
                  <a:tcPr marL="9525" marR="9525" marT="9525"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E7E7E7"/>
                    </a:solidFill>
                  </a:tcPr>
                </a:tc>
                <a:extLst>
                  <a:ext uri="{0D108BD9-81ED-4DB2-BD59-A6C34878D82A}">
                    <a16:rowId xmlns:a16="http://schemas.microsoft.com/office/drawing/2014/main" val="10005"/>
                  </a:ext>
                </a:extLst>
              </a:tr>
            </a:tbl>
          </a:graphicData>
        </a:graphic>
      </p:graphicFrame>
      <p:sp>
        <p:nvSpPr>
          <p:cNvPr id="7" name="Rectangle 6"/>
          <p:cNvSpPr/>
          <p:nvPr/>
        </p:nvSpPr>
        <p:spPr>
          <a:xfrm>
            <a:off x="288036" y="5612256"/>
            <a:ext cx="8531352" cy="646331"/>
          </a:xfrm>
          <a:prstGeom prst="rect">
            <a:avLst/>
          </a:prstGeom>
        </p:spPr>
        <p:txBody>
          <a:bodyPr wrap="square">
            <a:spAutoFit/>
          </a:bodyPr>
          <a:lstStyle/>
          <a:p>
            <a:r>
              <a:rPr lang="en-US" sz="1200" i="1">
                <a:solidFill>
                  <a:srgbClr val="FF0000"/>
                </a:solidFill>
              </a:rPr>
              <a:t>*</a:t>
            </a:r>
            <a:r>
              <a:rPr lang="en-US" sz="1000" i="1"/>
              <a:t>RRS quantity is calculated for RCC of 2805 with limit of 60% limit on LRs and min RRS-PFR limit of 1,390 MW. </a:t>
            </a:r>
          </a:p>
          <a:p>
            <a:r>
              <a:rPr lang="en-US" sz="1200" i="1">
                <a:solidFill>
                  <a:srgbClr val="FF0000"/>
                </a:solidFill>
              </a:rPr>
              <a:t>**</a:t>
            </a:r>
            <a:r>
              <a:rPr lang="en-US" sz="1000" i="1"/>
              <a:t>RRS quantity is calculated for RCC of 2805 with limit of 60% limit on LRs and min RRS-PFR limit of 1,185 MW.</a:t>
            </a:r>
          </a:p>
          <a:p>
            <a:r>
              <a:rPr lang="en-US" sz="1200" i="1">
                <a:solidFill>
                  <a:srgbClr val="FF0000"/>
                </a:solidFill>
              </a:rPr>
              <a:t>***</a:t>
            </a:r>
            <a:r>
              <a:rPr lang="en-US" sz="1000" i="1"/>
              <a:t>Red font in table above identifies study scenario where RRS needed &lt; 2300 MW. RRS requirement during these is based on the applicable floor.</a:t>
            </a:r>
          </a:p>
        </p:txBody>
      </p:sp>
    </p:spTree>
    <p:extLst>
      <p:ext uri="{BB962C8B-B14F-4D97-AF65-F5344CB8AC3E}">
        <p14:creationId xmlns:p14="http://schemas.microsoft.com/office/powerpoint/2010/main" val="35732256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16EFC-C6BA-4321-8293-C3B40C9F73E0}"/>
              </a:ext>
            </a:extLst>
          </p:cNvPr>
          <p:cNvSpPr>
            <a:spLocks noGrp="1"/>
          </p:cNvSpPr>
          <p:nvPr>
            <p:ph type="title"/>
          </p:nvPr>
        </p:nvSpPr>
        <p:spPr/>
        <p:txBody>
          <a:bodyPr/>
          <a:lstStyle/>
          <a:p>
            <a:r>
              <a:rPr lang="en-US"/>
              <a:t>Discussion Scope for Today</a:t>
            </a:r>
          </a:p>
        </p:txBody>
      </p:sp>
      <p:sp>
        <p:nvSpPr>
          <p:cNvPr id="3" name="Content Placeholder 2">
            <a:extLst>
              <a:ext uri="{FF2B5EF4-FFF2-40B4-BE49-F238E27FC236}">
                <a16:creationId xmlns:a16="http://schemas.microsoft.com/office/drawing/2014/main" id="{FEE60E96-ECFB-4688-9D3E-E0963B973198}"/>
              </a:ext>
            </a:extLst>
          </p:cNvPr>
          <p:cNvSpPr>
            <a:spLocks noGrp="1"/>
          </p:cNvSpPr>
          <p:nvPr>
            <p:ph idx="1"/>
          </p:nvPr>
        </p:nvSpPr>
        <p:spPr/>
        <p:txBody>
          <a:bodyPr lIns="91440" tIns="45720" rIns="91440" bIns="45720" anchor="t"/>
          <a:lstStyle/>
          <a:p>
            <a:r>
              <a:rPr lang="en-US" sz="1400"/>
              <a:t>This presentation will discuss the proposed methodology to determine Ancillary Service (A/S) quantities for 2024.</a:t>
            </a:r>
          </a:p>
          <a:p>
            <a:pPr marL="556895" lvl="1" indent="-213995"/>
            <a:r>
              <a:rPr lang="en-US" sz="1200"/>
              <a:t>ERCOT is not proposing any changes in the methodology used for computing Regulation Service. To better reflect the balancing needs from the hour, ERCOT has updated the Net Load variability calculation to include additional accounting based on accumulated Area Control Error (ACE).</a:t>
            </a:r>
            <a:endParaRPr lang="en-US" sz="1200">
              <a:cs typeface="Arial"/>
            </a:endParaRPr>
          </a:p>
          <a:p>
            <a:pPr marL="556895" lvl="1" indent="-213995"/>
            <a:endParaRPr lang="en-US" sz="400">
              <a:cs typeface="Arial"/>
            </a:endParaRPr>
          </a:p>
          <a:p>
            <a:pPr marL="556895" lvl="1" indent="-213995"/>
            <a:r>
              <a:rPr lang="en-US" sz="1200"/>
              <a:t>ERCOT is proposing one change in the methodology for computing Responsive Reserve Service (RRS). ERCOT is proposing to remove the 2,800 MW RRS floor that is applied to summer peak hours for 2024. A Minimum 2,300 MW of RRS will apply to all hours.</a:t>
            </a:r>
            <a:endParaRPr lang="en-US" sz="1200">
              <a:cs typeface="Arial"/>
            </a:endParaRPr>
          </a:p>
          <a:p>
            <a:pPr marL="556895" lvl="1" indent="-213995"/>
            <a:endParaRPr lang="en-US" sz="400">
              <a:cs typeface="Arial"/>
            </a:endParaRPr>
          </a:p>
          <a:p>
            <a:pPr marL="556895" lvl="1" indent="-213995"/>
            <a:r>
              <a:rPr lang="en-US" sz="1200"/>
              <a:t>NERC’s preliminary BAL-003 Interconnection Frequency Response Obligation (IFRO) for Operating Year (OY) 2024 assessment for ERCOT shows a decrease in ERCOT’s IFRO. In order to align with ERCOT’s new IFRO, the minimum RRS-PFR limit for 2024 will change to 1,185 MW.</a:t>
            </a:r>
            <a:endParaRPr lang="en-US" sz="1200">
              <a:cs typeface="Arial"/>
            </a:endParaRPr>
          </a:p>
          <a:p>
            <a:pPr marL="556895" lvl="1" indent="-213995"/>
            <a:endParaRPr lang="en-US" sz="400">
              <a:cs typeface="Arial"/>
            </a:endParaRPr>
          </a:p>
          <a:p>
            <a:pPr marL="556895" lvl="1" indent="-213995" algn="just"/>
            <a:r>
              <a:rPr lang="en-US" sz="1200"/>
              <a:t>ERCOT is proposing three changes in the methodology used to compute ERCOT Contingency Reserve Service (ECRS) for 2024.</a:t>
            </a:r>
            <a:endParaRPr lang="en-US" sz="1200">
              <a:cs typeface="Arial"/>
            </a:endParaRPr>
          </a:p>
          <a:p>
            <a:pPr marL="556895" lvl="1" indent="-213995" algn="just"/>
            <a:endParaRPr lang="en-US" sz="400">
              <a:cs typeface="Arial"/>
            </a:endParaRPr>
          </a:p>
          <a:p>
            <a:pPr marL="556895" lvl="1" indent="-213995" algn="just"/>
            <a:r>
              <a:rPr lang="en-US" sz="1200"/>
              <a:t>ERCOT is proposing one change in the methodology used to compute Non-Spinning Reserve Service (Non-Spin).</a:t>
            </a:r>
          </a:p>
          <a:p>
            <a:pPr marL="556895" lvl="1" indent="-213995" algn="just"/>
            <a:endParaRPr lang="en-US" sz="400">
              <a:cs typeface="Arial"/>
            </a:endParaRPr>
          </a:p>
          <a:p>
            <a:pPr lvl="1" algn="just"/>
            <a:r>
              <a:rPr lang="en-US" sz="1200">
                <a:solidFill>
                  <a:schemeClr val="accent2"/>
                </a:solidFill>
                <a:cs typeface="Arial"/>
              </a:rPr>
              <a:t>Note that, while the quantities of each AS are set based on an analysis of certain risks, these are not necessarily the only reasons why each AS is needed.</a:t>
            </a:r>
          </a:p>
          <a:p>
            <a:pPr lvl="1" algn="just"/>
            <a:endParaRPr lang="en-US" sz="400">
              <a:solidFill>
                <a:schemeClr val="accent2"/>
              </a:solidFill>
              <a:cs typeface="Arial"/>
            </a:endParaRPr>
          </a:p>
          <a:p>
            <a:pPr algn="just"/>
            <a:r>
              <a:rPr lang="en-US" sz="1400">
                <a:solidFill>
                  <a:schemeClr val="accent2"/>
                </a:solidFill>
                <a:cs typeface="Arial"/>
              </a:rPr>
              <a:t>The Ancillary Service (A/S) quantities for 2024 contained in this presentation are based on the methodology that was approved in December 2022.  The quantities for 2024 reflect moving forward the historic data on which these are based, unless otherwise noted. </a:t>
            </a:r>
          </a:p>
          <a:p>
            <a:r>
              <a:rPr lang="en-US" sz="1400">
                <a:solidFill>
                  <a:schemeClr val="accent2"/>
                </a:solidFill>
                <a:cs typeface="Arial"/>
              </a:rPr>
              <a:t>Slides responding to comments from previous stakeholder meetings are included.</a:t>
            </a:r>
          </a:p>
          <a:p>
            <a:r>
              <a:rPr lang="en-US" sz="1400">
                <a:solidFill>
                  <a:schemeClr val="accent2"/>
                </a:solidFill>
                <a:cs typeface="Arial"/>
              </a:rPr>
              <a:t>ERCOT is seeking stakeholder feedback on these proposes changes for the 2024 A/S Methodology. </a:t>
            </a:r>
            <a:endParaRPr lang="en-US" sz="1400">
              <a:cs typeface="Arial"/>
            </a:endParaRPr>
          </a:p>
        </p:txBody>
      </p:sp>
      <p:sp>
        <p:nvSpPr>
          <p:cNvPr id="4" name="Slide Number Placeholder 3">
            <a:extLst>
              <a:ext uri="{FF2B5EF4-FFF2-40B4-BE49-F238E27FC236}">
                <a16:creationId xmlns:a16="http://schemas.microsoft.com/office/drawing/2014/main" id="{5A68E052-6A20-4956-A66D-2E4B52AB55DE}"/>
              </a:ext>
            </a:extLst>
          </p:cNvPr>
          <p:cNvSpPr>
            <a:spLocks noGrp="1"/>
          </p:cNvSpPr>
          <p:nvPr>
            <p:ph type="sldNum" sz="quarter" idx="4"/>
          </p:nvPr>
        </p:nvSpPr>
        <p:spPr/>
        <p:txBody>
          <a:bodyPr/>
          <a:lstStyle/>
          <a:p>
            <a:fld id="{1D93BD3E-1E9A-4970-A6F7-E7AC52762E0C}" type="slidenum">
              <a:rPr lang="en-US" smtClean="0"/>
              <a:pPr/>
              <a:t>2</a:t>
            </a:fld>
            <a:endParaRPr lang="en-US"/>
          </a:p>
        </p:txBody>
      </p:sp>
    </p:spTree>
    <p:extLst>
      <p:ext uri="{BB962C8B-B14F-4D97-AF65-F5344CB8AC3E}">
        <p14:creationId xmlns:p14="http://schemas.microsoft.com/office/powerpoint/2010/main" val="18132374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51AA58-C98D-6744-EF53-1DBF2105F7C0}"/>
              </a:ext>
            </a:extLst>
          </p:cNvPr>
          <p:cNvSpPr>
            <a:spLocks noGrp="1"/>
          </p:cNvSpPr>
          <p:nvPr>
            <p:ph type="title"/>
          </p:nvPr>
        </p:nvSpPr>
        <p:spPr/>
        <p:txBody>
          <a:bodyPr/>
          <a:lstStyle/>
          <a:p>
            <a:r>
              <a:rPr lang="en-US" sz="3200"/>
              <a:t>Hourly Average RRS Comparison</a:t>
            </a:r>
            <a:endParaRPr lang="en-US"/>
          </a:p>
        </p:txBody>
      </p:sp>
      <p:sp>
        <p:nvSpPr>
          <p:cNvPr id="4" name="Slide Number Placeholder 3">
            <a:extLst>
              <a:ext uri="{FF2B5EF4-FFF2-40B4-BE49-F238E27FC236}">
                <a16:creationId xmlns:a16="http://schemas.microsoft.com/office/drawing/2014/main" id="{EF9A77F9-1E3B-BB9D-2343-FDEEFC5A809A}"/>
              </a:ext>
            </a:extLst>
          </p:cNvPr>
          <p:cNvSpPr>
            <a:spLocks noGrp="1"/>
          </p:cNvSpPr>
          <p:nvPr>
            <p:ph type="sldNum" sz="quarter" idx="4"/>
          </p:nvPr>
        </p:nvSpPr>
        <p:spPr/>
        <p:txBody>
          <a:bodyPr/>
          <a:lstStyle/>
          <a:p>
            <a:fld id="{1D93BD3E-1E9A-4970-A6F7-E7AC52762E0C}" type="slidenum">
              <a:rPr lang="en-US" smtClean="0"/>
              <a:pPr/>
              <a:t>20</a:t>
            </a:fld>
            <a:endParaRPr lang="en-US"/>
          </a:p>
        </p:txBody>
      </p:sp>
      <p:pic>
        <p:nvPicPr>
          <p:cNvPr id="5" name="Picture 4">
            <a:extLst>
              <a:ext uri="{FF2B5EF4-FFF2-40B4-BE49-F238E27FC236}">
                <a16:creationId xmlns:a16="http://schemas.microsoft.com/office/drawing/2014/main" id="{42D30766-E6E7-8BD2-5836-5D256706AC95}"/>
              </a:ext>
            </a:extLst>
          </p:cNvPr>
          <p:cNvPicPr>
            <a:picLocks noChangeAspect="1"/>
          </p:cNvPicPr>
          <p:nvPr/>
        </p:nvPicPr>
        <p:blipFill>
          <a:blip r:embed="rId2"/>
          <a:stretch>
            <a:fillRect/>
          </a:stretch>
        </p:blipFill>
        <p:spPr>
          <a:xfrm>
            <a:off x="895582" y="1129284"/>
            <a:ext cx="7429036" cy="4599432"/>
          </a:xfrm>
          <a:prstGeom prst="rect">
            <a:avLst/>
          </a:prstGeom>
        </p:spPr>
      </p:pic>
    </p:spTree>
    <p:extLst>
      <p:ext uri="{BB962C8B-B14F-4D97-AF65-F5344CB8AC3E}">
        <p14:creationId xmlns:p14="http://schemas.microsoft.com/office/powerpoint/2010/main" val="8114136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a:t>RRS Comparison February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fld id="{1D93BD3E-1E9A-4970-A6F7-E7AC52762E0C}" type="slidenum">
              <a:rPr lang="en-US" smtClean="0"/>
              <a:pPr/>
              <a:t>21</a:t>
            </a:fld>
            <a:endParaRPr lang="en-US"/>
          </a:p>
        </p:txBody>
      </p:sp>
      <p:pic>
        <p:nvPicPr>
          <p:cNvPr id="6" name="Picture 5">
            <a:extLst>
              <a:ext uri="{FF2B5EF4-FFF2-40B4-BE49-F238E27FC236}">
                <a16:creationId xmlns:a16="http://schemas.microsoft.com/office/drawing/2014/main" id="{63197F97-F4E1-7D25-A65B-96629D479A96}"/>
              </a:ext>
            </a:extLst>
          </p:cNvPr>
          <p:cNvPicPr>
            <a:picLocks noChangeAspect="1"/>
          </p:cNvPicPr>
          <p:nvPr/>
        </p:nvPicPr>
        <p:blipFill>
          <a:blip r:embed="rId2"/>
          <a:stretch>
            <a:fillRect/>
          </a:stretch>
        </p:blipFill>
        <p:spPr>
          <a:xfrm>
            <a:off x="995801" y="1129284"/>
            <a:ext cx="7152398" cy="4599432"/>
          </a:xfrm>
          <a:prstGeom prst="rect">
            <a:avLst/>
          </a:prstGeom>
        </p:spPr>
      </p:pic>
    </p:spTree>
    <p:extLst>
      <p:ext uri="{BB962C8B-B14F-4D97-AF65-F5344CB8AC3E}">
        <p14:creationId xmlns:p14="http://schemas.microsoft.com/office/powerpoint/2010/main" val="274913773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a:t>RRS Comparison March</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fld id="{1D93BD3E-1E9A-4970-A6F7-E7AC52762E0C}" type="slidenum">
              <a:rPr lang="en-US" smtClean="0"/>
              <a:pPr/>
              <a:t>22</a:t>
            </a:fld>
            <a:endParaRPr lang="en-US"/>
          </a:p>
        </p:txBody>
      </p:sp>
      <p:pic>
        <p:nvPicPr>
          <p:cNvPr id="5" name="Picture 4">
            <a:extLst>
              <a:ext uri="{FF2B5EF4-FFF2-40B4-BE49-F238E27FC236}">
                <a16:creationId xmlns:a16="http://schemas.microsoft.com/office/drawing/2014/main" id="{1D565593-D217-E001-DC2F-8E2DAA61A723}"/>
              </a:ext>
            </a:extLst>
          </p:cNvPr>
          <p:cNvPicPr>
            <a:picLocks noChangeAspect="1"/>
          </p:cNvPicPr>
          <p:nvPr/>
        </p:nvPicPr>
        <p:blipFill>
          <a:blip r:embed="rId2"/>
          <a:stretch>
            <a:fillRect/>
          </a:stretch>
        </p:blipFill>
        <p:spPr>
          <a:xfrm>
            <a:off x="995801" y="1129284"/>
            <a:ext cx="7152398" cy="4599432"/>
          </a:xfrm>
          <a:prstGeom prst="rect">
            <a:avLst/>
          </a:prstGeom>
        </p:spPr>
      </p:pic>
    </p:spTree>
    <p:extLst>
      <p:ext uri="{BB962C8B-B14F-4D97-AF65-F5344CB8AC3E}">
        <p14:creationId xmlns:p14="http://schemas.microsoft.com/office/powerpoint/2010/main" val="2904963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CD1E3D-321C-D3B3-5936-E8B1DC39E517}"/>
              </a:ext>
            </a:extLst>
          </p:cNvPr>
          <p:cNvSpPr>
            <a:spLocks noGrp="1"/>
          </p:cNvSpPr>
          <p:nvPr>
            <p:ph type="title"/>
          </p:nvPr>
        </p:nvSpPr>
        <p:spPr/>
        <p:txBody>
          <a:bodyPr/>
          <a:lstStyle/>
          <a:p>
            <a:r>
              <a:rPr lang="en-US" dirty="0"/>
              <a:t>RRS Comparison July</a:t>
            </a:r>
          </a:p>
        </p:txBody>
      </p:sp>
      <p:sp>
        <p:nvSpPr>
          <p:cNvPr id="4" name="Slide Number Placeholder 3">
            <a:extLst>
              <a:ext uri="{FF2B5EF4-FFF2-40B4-BE49-F238E27FC236}">
                <a16:creationId xmlns:a16="http://schemas.microsoft.com/office/drawing/2014/main" id="{F30E9BB0-5617-DB73-256D-02D0DA8E0DBF}"/>
              </a:ext>
            </a:extLst>
          </p:cNvPr>
          <p:cNvSpPr>
            <a:spLocks noGrp="1"/>
          </p:cNvSpPr>
          <p:nvPr>
            <p:ph type="sldNum" sz="quarter" idx="4"/>
          </p:nvPr>
        </p:nvSpPr>
        <p:spPr/>
        <p:txBody>
          <a:bodyPr/>
          <a:lstStyle/>
          <a:p>
            <a:fld id="{1D93BD3E-1E9A-4970-A6F7-E7AC52762E0C}" type="slidenum">
              <a:rPr lang="en-US" smtClean="0"/>
              <a:pPr/>
              <a:t>23</a:t>
            </a:fld>
            <a:endParaRPr lang="en-US"/>
          </a:p>
        </p:txBody>
      </p:sp>
      <p:pic>
        <p:nvPicPr>
          <p:cNvPr id="5" name="Picture 4">
            <a:extLst>
              <a:ext uri="{FF2B5EF4-FFF2-40B4-BE49-F238E27FC236}">
                <a16:creationId xmlns:a16="http://schemas.microsoft.com/office/drawing/2014/main" id="{7EF08266-7E2B-1049-1104-82ED2DCC0B12}"/>
              </a:ext>
            </a:extLst>
          </p:cNvPr>
          <p:cNvPicPr>
            <a:picLocks noChangeAspect="1"/>
          </p:cNvPicPr>
          <p:nvPr/>
        </p:nvPicPr>
        <p:blipFill>
          <a:blip r:embed="rId2"/>
          <a:stretch>
            <a:fillRect/>
          </a:stretch>
        </p:blipFill>
        <p:spPr>
          <a:xfrm>
            <a:off x="995801" y="1129284"/>
            <a:ext cx="7152398" cy="4599432"/>
          </a:xfrm>
          <a:prstGeom prst="rect">
            <a:avLst/>
          </a:prstGeom>
        </p:spPr>
      </p:pic>
    </p:spTree>
    <p:extLst>
      <p:ext uri="{BB962C8B-B14F-4D97-AF65-F5344CB8AC3E}">
        <p14:creationId xmlns:p14="http://schemas.microsoft.com/office/powerpoint/2010/main" val="4453871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B6C3E7-CAF4-AF71-51F8-69BD23407515}"/>
              </a:ext>
            </a:extLst>
          </p:cNvPr>
          <p:cNvSpPr>
            <a:spLocks noGrp="1"/>
          </p:cNvSpPr>
          <p:nvPr>
            <p:ph type="title"/>
          </p:nvPr>
        </p:nvSpPr>
        <p:spPr/>
        <p:txBody>
          <a:bodyPr/>
          <a:lstStyle/>
          <a:p>
            <a:r>
              <a:rPr lang="en-US" sz="2400"/>
              <a:t>ERCOT Contingency Reserve Service (ECRS) Feedback </a:t>
            </a:r>
          </a:p>
        </p:txBody>
      </p:sp>
      <p:sp>
        <p:nvSpPr>
          <p:cNvPr id="3" name="Content Placeholder 2">
            <a:extLst>
              <a:ext uri="{FF2B5EF4-FFF2-40B4-BE49-F238E27FC236}">
                <a16:creationId xmlns:a16="http://schemas.microsoft.com/office/drawing/2014/main" id="{C2DE2137-D2D8-AF89-CD9C-E57B4625D5A9}"/>
              </a:ext>
            </a:extLst>
          </p:cNvPr>
          <p:cNvSpPr>
            <a:spLocks noGrp="1"/>
          </p:cNvSpPr>
          <p:nvPr>
            <p:ph idx="1"/>
          </p:nvPr>
        </p:nvSpPr>
        <p:spPr/>
        <p:txBody>
          <a:bodyPr/>
          <a:lstStyle/>
          <a:p>
            <a:pPr marL="0" marR="0">
              <a:spcBef>
                <a:spcPts val="0"/>
              </a:spcBef>
              <a:spcAft>
                <a:spcPts val="0"/>
              </a:spcAft>
            </a:pPr>
            <a:r>
              <a:rPr lang="en-US" sz="1600" b="1"/>
              <a:t>ERCOT Contingency Reserve Service</a:t>
            </a:r>
          </a:p>
          <a:p>
            <a:pPr marL="600075" lvl="2">
              <a:spcBef>
                <a:spcPts val="0"/>
              </a:spcBef>
            </a:pPr>
            <a:r>
              <a:rPr lang="en-US"/>
              <a:t>Review impacts of proposed approach during peak net load hours</a:t>
            </a:r>
          </a:p>
          <a:p>
            <a:pPr marL="600075" lvl="2">
              <a:spcBef>
                <a:spcPts val="0"/>
              </a:spcBef>
            </a:pPr>
            <a:endParaRPr lang="en-US"/>
          </a:p>
          <a:p>
            <a:pPr marL="600075" lvl="2">
              <a:spcBef>
                <a:spcPts val="0"/>
              </a:spcBef>
            </a:pPr>
            <a:endParaRPr lang="en-US"/>
          </a:p>
          <a:p>
            <a:pPr marL="600075" lvl="2">
              <a:spcBef>
                <a:spcPts val="0"/>
              </a:spcBef>
            </a:pPr>
            <a:endParaRPr lang="en-US"/>
          </a:p>
          <a:p>
            <a:pPr marL="371475" lvl="1" indent="-285750">
              <a:spcBef>
                <a:spcPts val="0"/>
              </a:spcBef>
              <a:buFont typeface="Arial" panose="020B0604020202020204" pitchFamily="34" charset="0"/>
              <a:buChar char="•"/>
            </a:pPr>
            <a:r>
              <a:rPr lang="en-US" sz="1600" b="1"/>
              <a:t>Response</a:t>
            </a:r>
          </a:p>
          <a:p>
            <a:pPr marL="600075" lvl="2">
              <a:spcBef>
                <a:spcPts val="0"/>
              </a:spcBef>
            </a:pPr>
            <a:r>
              <a:rPr lang="en-US"/>
              <a:t>ERCOT has revisited the underlying analysis and the risk factors used to compute ECRS quantities during the peak net load hours. ERCOT is proposing to update the methodology such that during the peak net load hours at least 90</a:t>
            </a:r>
            <a:r>
              <a:rPr lang="en-US" baseline="30000"/>
              <a:t>th</a:t>
            </a:r>
            <a:r>
              <a:rPr lang="en-US"/>
              <a:t> percentile risk is covered. </a:t>
            </a:r>
          </a:p>
          <a:p>
            <a:endParaRPr lang="en-US"/>
          </a:p>
        </p:txBody>
      </p:sp>
      <p:sp>
        <p:nvSpPr>
          <p:cNvPr id="4" name="Slide Number Placeholder 3">
            <a:extLst>
              <a:ext uri="{FF2B5EF4-FFF2-40B4-BE49-F238E27FC236}">
                <a16:creationId xmlns:a16="http://schemas.microsoft.com/office/drawing/2014/main" id="{AA64ACA8-C54A-E5C7-F973-223898045B72}"/>
              </a:ext>
            </a:extLst>
          </p:cNvPr>
          <p:cNvSpPr>
            <a:spLocks noGrp="1"/>
          </p:cNvSpPr>
          <p:nvPr>
            <p:ph type="sldNum" sz="quarter" idx="4"/>
          </p:nvPr>
        </p:nvSpPr>
        <p:spPr/>
        <p:txBody>
          <a:bodyPr/>
          <a:lstStyle/>
          <a:p>
            <a:fld id="{1D93BD3E-1E9A-4970-A6F7-E7AC52762E0C}" type="slidenum">
              <a:rPr lang="en-US" smtClean="0"/>
              <a:pPr/>
              <a:t>24</a:t>
            </a:fld>
            <a:endParaRPr lang="en-US"/>
          </a:p>
        </p:txBody>
      </p:sp>
    </p:spTree>
    <p:extLst>
      <p:ext uri="{BB962C8B-B14F-4D97-AF65-F5344CB8AC3E}">
        <p14:creationId xmlns:p14="http://schemas.microsoft.com/office/powerpoint/2010/main" val="27116469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6938D1-51E0-44D5-BD5A-48198FD810B9}"/>
              </a:ext>
            </a:extLst>
          </p:cNvPr>
          <p:cNvSpPr>
            <a:spLocks noGrp="1"/>
          </p:cNvSpPr>
          <p:nvPr>
            <p:ph type="title"/>
          </p:nvPr>
        </p:nvSpPr>
        <p:spPr/>
        <p:txBody>
          <a:bodyPr/>
          <a:lstStyle/>
          <a:p>
            <a:r>
              <a:rPr lang="en-US" sz="2000"/>
              <a:t>ERCOT Contingency Reserve Service (ECRS) Methodology </a:t>
            </a:r>
          </a:p>
        </p:txBody>
      </p:sp>
      <p:sp>
        <p:nvSpPr>
          <p:cNvPr id="3" name="Content Placeholder 2">
            <a:extLst>
              <a:ext uri="{FF2B5EF4-FFF2-40B4-BE49-F238E27FC236}">
                <a16:creationId xmlns:a16="http://schemas.microsoft.com/office/drawing/2014/main" id="{619995B8-2790-490E-97C7-8097AE09F658}"/>
              </a:ext>
            </a:extLst>
          </p:cNvPr>
          <p:cNvSpPr>
            <a:spLocks noGrp="1"/>
          </p:cNvSpPr>
          <p:nvPr>
            <p:ph idx="1"/>
          </p:nvPr>
        </p:nvSpPr>
        <p:spPr/>
        <p:txBody>
          <a:bodyPr/>
          <a:lstStyle/>
          <a:p>
            <a:r>
              <a:rPr lang="en-US" sz="1600" dirty="0">
                <a:solidFill>
                  <a:schemeClr val="tx2"/>
                </a:solidFill>
              </a:rPr>
              <a:t>ECRS is reserved capacity that can respond in 10 minutes to recover frequency, cover forecast errors or ramps and replace deployed reserves. </a:t>
            </a:r>
          </a:p>
          <a:p>
            <a:endParaRPr lang="en-US" sz="800" dirty="0"/>
          </a:p>
          <a:p>
            <a:r>
              <a:rPr lang="en-US" sz="1600" dirty="0">
                <a:solidFill>
                  <a:schemeClr val="tx2"/>
                </a:solidFill>
              </a:rPr>
              <a:t>ECRS requirements are computed as the sum of capacity needed to recover frequency following a large unit trip and capacity needed to support net load forecast errors during sustained net load ramps.</a:t>
            </a:r>
          </a:p>
          <a:p>
            <a:endParaRPr lang="en-US" sz="800" dirty="0">
              <a:solidFill>
                <a:schemeClr val="tx2"/>
              </a:solidFill>
            </a:endParaRPr>
          </a:p>
          <a:p>
            <a:r>
              <a:rPr lang="en-US" sz="1600" dirty="0"/>
              <a:t>For 2024, ERCOT is considering to make the following changes</a:t>
            </a:r>
          </a:p>
          <a:p>
            <a:pPr lvl="1"/>
            <a:r>
              <a:rPr lang="en-US" sz="1600" dirty="0"/>
              <a:t>Adjust the risk coverage during sunset hours to be at least 90</a:t>
            </a:r>
            <a:r>
              <a:rPr lang="en-US" sz="1600" baseline="30000" dirty="0"/>
              <a:t>th</a:t>
            </a:r>
            <a:r>
              <a:rPr lang="en-US" sz="1600" dirty="0"/>
              <a:t> percentile</a:t>
            </a:r>
          </a:p>
          <a:p>
            <a:pPr lvl="1"/>
            <a:r>
              <a:rPr lang="en-US" sz="1600" dirty="0"/>
              <a:t>Adjust the frequency recovery portion such that it (a) uses 2 years of historic information and cover 60% of historic net load and inertia conditions; and (b) adjust the quantity to account for Regulation requirement in the hour.</a:t>
            </a:r>
          </a:p>
          <a:p>
            <a:endParaRPr lang="en-US" sz="800" dirty="0">
              <a:solidFill>
                <a:schemeClr val="tx2"/>
              </a:solidFill>
            </a:endParaRPr>
          </a:p>
          <a:p>
            <a:pPr algn="just"/>
            <a:r>
              <a:rPr lang="en-US" sz="1600" dirty="0"/>
              <a:t>The preliminary ECRS quantities for January 2024 through August 2024 in subsequent slides have been computed using </a:t>
            </a:r>
            <a:r>
              <a:rPr lang="en-US" sz="1600" u="sng" dirty="0"/>
              <a:t>current methodology</a:t>
            </a:r>
            <a:r>
              <a:rPr lang="en-US" sz="1600" dirty="0"/>
              <a:t> (2021, 2022 and 2023 Intra-Hour Net load and Net load Forecast, 2022 and 2023 system inertia conditions ) and updated </a:t>
            </a:r>
            <a:r>
              <a:rPr lang="en-US" sz="1600" u="sng" dirty="0"/>
              <a:t>Intra-hour Solar Over-Forecast Error Adjustment table.</a:t>
            </a:r>
          </a:p>
          <a:p>
            <a:pPr lvl="1"/>
            <a:r>
              <a:rPr lang="en-US" sz="1600" dirty="0"/>
              <a:t>Intra-hour Solar Over-Forecast Error Adjustment Table tracks estimated increase in solar over forecast error per 1000 MW increase in installed solar capacity.</a:t>
            </a:r>
          </a:p>
        </p:txBody>
      </p:sp>
      <p:sp>
        <p:nvSpPr>
          <p:cNvPr id="4" name="Slide Number Placeholder 3">
            <a:extLst>
              <a:ext uri="{FF2B5EF4-FFF2-40B4-BE49-F238E27FC236}">
                <a16:creationId xmlns:a16="http://schemas.microsoft.com/office/drawing/2014/main" id="{37A1A8C8-501E-4701-AEDA-8ACBE2119D08}"/>
              </a:ext>
            </a:extLst>
          </p:cNvPr>
          <p:cNvSpPr>
            <a:spLocks noGrp="1"/>
          </p:cNvSpPr>
          <p:nvPr>
            <p:ph type="sldNum" sz="quarter" idx="4"/>
          </p:nvPr>
        </p:nvSpPr>
        <p:spPr/>
        <p:txBody>
          <a:bodyPr/>
          <a:lstStyle/>
          <a:p>
            <a:fld id="{1D93BD3E-1E9A-4970-A6F7-E7AC52762E0C}" type="slidenum">
              <a:rPr lang="en-US" smtClean="0"/>
              <a:pPr/>
              <a:t>25</a:t>
            </a:fld>
            <a:endParaRPr lang="en-US"/>
          </a:p>
        </p:txBody>
      </p:sp>
    </p:spTree>
    <p:extLst>
      <p:ext uri="{BB962C8B-B14F-4D97-AF65-F5344CB8AC3E}">
        <p14:creationId xmlns:p14="http://schemas.microsoft.com/office/powerpoint/2010/main" val="3640358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46BAB2-485A-3EBE-3986-131A805D0C5A}"/>
              </a:ext>
            </a:extLst>
          </p:cNvPr>
          <p:cNvSpPr>
            <a:spLocks noGrp="1"/>
          </p:cNvSpPr>
          <p:nvPr>
            <p:ph type="title"/>
          </p:nvPr>
        </p:nvSpPr>
        <p:spPr/>
        <p:txBody>
          <a:bodyPr/>
          <a:lstStyle/>
          <a:p>
            <a:r>
              <a:rPr lang="en-US" sz="2000"/>
              <a:t>Cold Start-up Time of OFFNS Resources in 2023</a:t>
            </a:r>
            <a:endParaRPr lang="en-US" sz="2000">
              <a:solidFill>
                <a:schemeClr val="accent6"/>
              </a:solidFill>
            </a:endParaRPr>
          </a:p>
        </p:txBody>
      </p:sp>
      <p:sp>
        <p:nvSpPr>
          <p:cNvPr id="3" name="Content Placeholder 2">
            <a:extLst>
              <a:ext uri="{FF2B5EF4-FFF2-40B4-BE49-F238E27FC236}">
                <a16:creationId xmlns:a16="http://schemas.microsoft.com/office/drawing/2014/main" id="{83E014C3-FADA-0E3F-73F9-72BDC74D1BDF}"/>
              </a:ext>
            </a:extLst>
          </p:cNvPr>
          <p:cNvSpPr>
            <a:spLocks noGrp="1"/>
          </p:cNvSpPr>
          <p:nvPr>
            <p:ph idx="1"/>
          </p:nvPr>
        </p:nvSpPr>
        <p:spPr/>
        <p:txBody>
          <a:bodyPr/>
          <a:lstStyle/>
          <a:p>
            <a:r>
              <a:rPr lang="en-US" sz="1600"/>
              <a:t>Cold Start time of units that were providing Non-Spin using OFFNS status was analyzed at 5-min resolution.</a:t>
            </a:r>
          </a:p>
        </p:txBody>
      </p:sp>
      <p:sp>
        <p:nvSpPr>
          <p:cNvPr id="4" name="Slide Number Placeholder 3">
            <a:extLst>
              <a:ext uri="{FF2B5EF4-FFF2-40B4-BE49-F238E27FC236}">
                <a16:creationId xmlns:a16="http://schemas.microsoft.com/office/drawing/2014/main" id="{525BED07-3D48-F7E6-474E-529B7830FEE1}"/>
              </a:ext>
            </a:extLst>
          </p:cNvPr>
          <p:cNvSpPr>
            <a:spLocks noGrp="1"/>
          </p:cNvSpPr>
          <p:nvPr>
            <p:ph type="sldNum" sz="quarter" idx="4"/>
          </p:nvPr>
        </p:nvSpPr>
        <p:spPr/>
        <p:txBody>
          <a:bodyPr/>
          <a:lstStyle/>
          <a:p>
            <a:fld id="{1D93BD3E-1E9A-4970-A6F7-E7AC52762E0C}" type="slidenum">
              <a:rPr lang="en-US" smtClean="0"/>
              <a:pPr/>
              <a:t>26</a:t>
            </a:fld>
            <a:endParaRPr lang="en-US"/>
          </a:p>
        </p:txBody>
      </p:sp>
      <p:graphicFrame>
        <p:nvGraphicFramePr>
          <p:cNvPr id="6" name="Table 5">
            <a:extLst>
              <a:ext uri="{FF2B5EF4-FFF2-40B4-BE49-F238E27FC236}">
                <a16:creationId xmlns:a16="http://schemas.microsoft.com/office/drawing/2014/main" id="{6B417274-3E1F-C2CF-C8E8-06B7521A796C}"/>
              </a:ext>
            </a:extLst>
          </p:cNvPr>
          <p:cNvGraphicFramePr>
            <a:graphicFrameLocks noGrp="1"/>
          </p:cNvGraphicFramePr>
          <p:nvPr>
            <p:extLst>
              <p:ext uri="{D42A27DB-BD31-4B8C-83A1-F6EECF244321}">
                <p14:modId xmlns:p14="http://schemas.microsoft.com/office/powerpoint/2010/main" val="2309688914"/>
              </p:ext>
            </p:extLst>
          </p:nvPr>
        </p:nvGraphicFramePr>
        <p:xfrm>
          <a:off x="1178065" y="1514460"/>
          <a:ext cx="6484884" cy="2106930"/>
        </p:xfrm>
        <a:graphic>
          <a:graphicData uri="http://schemas.openxmlformats.org/drawingml/2006/table">
            <a:tbl>
              <a:tblPr>
                <a:tableStyleId>{BC89EF96-8CEA-46FF-86C4-4CE0E7609802}</a:tableStyleId>
              </a:tblPr>
              <a:tblGrid>
                <a:gridCol w="1188720">
                  <a:extLst>
                    <a:ext uri="{9D8B030D-6E8A-4147-A177-3AD203B41FA5}">
                      <a16:colId xmlns:a16="http://schemas.microsoft.com/office/drawing/2014/main" val="1514742474"/>
                    </a:ext>
                  </a:extLst>
                </a:gridCol>
                <a:gridCol w="882694">
                  <a:extLst>
                    <a:ext uri="{9D8B030D-6E8A-4147-A177-3AD203B41FA5}">
                      <a16:colId xmlns:a16="http://schemas.microsoft.com/office/drawing/2014/main" val="3676695191"/>
                    </a:ext>
                  </a:extLst>
                </a:gridCol>
                <a:gridCol w="882694">
                  <a:extLst>
                    <a:ext uri="{9D8B030D-6E8A-4147-A177-3AD203B41FA5}">
                      <a16:colId xmlns:a16="http://schemas.microsoft.com/office/drawing/2014/main" val="304473194"/>
                    </a:ext>
                  </a:extLst>
                </a:gridCol>
                <a:gridCol w="882694">
                  <a:extLst>
                    <a:ext uri="{9D8B030D-6E8A-4147-A177-3AD203B41FA5}">
                      <a16:colId xmlns:a16="http://schemas.microsoft.com/office/drawing/2014/main" val="588007262"/>
                    </a:ext>
                  </a:extLst>
                </a:gridCol>
                <a:gridCol w="882694">
                  <a:extLst>
                    <a:ext uri="{9D8B030D-6E8A-4147-A177-3AD203B41FA5}">
                      <a16:colId xmlns:a16="http://schemas.microsoft.com/office/drawing/2014/main" val="1220885672"/>
                    </a:ext>
                  </a:extLst>
                </a:gridCol>
                <a:gridCol w="882694">
                  <a:extLst>
                    <a:ext uri="{9D8B030D-6E8A-4147-A177-3AD203B41FA5}">
                      <a16:colId xmlns:a16="http://schemas.microsoft.com/office/drawing/2014/main" val="630023935"/>
                    </a:ext>
                  </a:extLst>
                </a:gridCol>
                <a:gridCol w="882694">
                  <a:extLst>
                    <a:ext uri="{9D8B030D-6E8A-4147-A177-3AD203B41FA5}">
                      <a16:colId xmlns:a16="http://schemas.microsoft.com/office/drawing/2014/main" val="826490594"/>
                    </a:ext>
                  </a:extLst>
                </a:gridCol>
              </a:tblGrid>
              <a:tr h="155517">
                <a:tc>
                  <a:txBody>
                    <a:bodyPr/>
                    <a:lstStyle/>
                    <a:p>
                      <a:pPr algn="ctr" fontAlgn="b"/>
                      <a:r>
                        <a:rPr lang="en-US" sz="1200" b="1" u="none" strike="noStrike">
                          <a:solidFill>
                            <a:schemeClr val="tx2"/>
                          </a:solidFill>
                          <a:effectLst/>
                          <a:latin typeface="+mn-lt"/>
                        </a:rPr>
                        <a:t>80</a:t>
                      </a:r>
                      <a:r>
                        <a:rPr lang="en-US" sz="1200" b="1" u="none" strike="noStrike" baseline="30000">
                          <a:solidFill>
                            <a:schemeClr val="tx2"/>
                          </a:solidFill>
                          <a:effectLst/>
                          <a:latin typeface="+mn-lt"/>
                        </a:rPr>
                        <a:t>th</a:t>
                      </a:r>
                      <a:r>
                        <a:rPr lang="en-US" sz="1200" b="1" u="none" strike="noStrike">
                          <a:solidFill>
                            <a:schemeClr val="tx2"/>
                          </a:solidFill>
                          <a:effectLst/>
                          <a:latin typeface="+mn-lt"/>
                        </a:rPr>
                        <a:t> Percentile </a:t>
                      </a:r>
                      <a:endParaRPr lang="en-US" sz="1200" b="1" i="0" u="none" strike="noStrike">
                        <a:solidFill>
                          <a:schemeClr val="tx2"/>
                        </a:solidFill>
                        <a:effectLst/>
                        <a:latin typeface="+mn-lt"/>
                      </a:endParaRPr>
                    </a:p>
                  </a:txBody>
                  <a:tcPr marL="9525" marR="9525" marT="9525" marB="0" anchor="ctr">
                    <a:solidFill>
                      <a:schemeClr val="tx2">
                        <a:lumMod val="20000"/>
                        <a:lumOff val="80000"/>
                      </a:schemeClr>
                    </a:solidFill>
                  </a:tcPr>
                </a:tc>
                <a:tc>
                  <a:txBody>
                    <a:bodyPr/>
                    <a:lstStyle/>
                    <a:p>
                      <a:pPr algn="ctr" fontAlgn="b"/>
                      <a:r>
                        <a:rPr lang="en-US" sz="1200" b="1" u="none" strike="noStrike">
                          <a:solidFill>
                            <a:schemeClr val="tx2"/>
                          </a:solidFill>
                          <a:effectLst/>
                          <a:latin typeface="+mn-lt"/>
                        </a:rPr>
                        <a:t>a. HE1-2 &amp; HE23-24</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b. HE3-6</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c. HE7-10</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d. HE11-14</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e. HE15-18</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f. HE19-22</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2618328405"/>
                  </a:ext>
                </a:extLst>
              </a:tr>
              <a:tr h="152400">
                <a:tc>
                  <a:txBody>
                    <a:bodyPr/>
                    <a:lstStyle/>
                    <a:p>
                      <a:pPr algn="ctr" fontAlgn="b"/>
                      <a:r>
                        <a:rPr lang="en-US" sz="1200" b="1" u="none" strike="noStrike">
                          <a:solidFill>
                            <a:schemeClr val="tx2"/>
                          </a:solidFill>
                          <a:effectLst/>
                          <a:latin typeface="+mn-lt"/>
                        </a:rPr>
                        <a:t>1 – Jan</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extLst>
                  <a:ext uri="{0D108BD9-81ED-4DB2-BD59-A6C34878D82A}">
                    <a16:rowId xmlns:a16="http://schemas.microsoft.com/office/drawing/2014/main" val="3709365133"/>
                  </a:ext>
                </a:extLst>
              </a:tr>
              <a:tr h="152400">
                <a:tc>
                  <a:txBody>
                    <a:bodyPr/>
                    <a:lstStyle/>
                    <a:p>
                      <a:pPr algn="ctr" fontAlgn="b"/>
                      <a:r>
                        <a:rPr lang="en-US" sz="1200" b="1" u="none" strike="noStrike">
                          <a:solidFill>
                            <a:schemeClr val="tx2"/>
                          </a:solidFill>
                          <a:effectLst/>
                          <a:latin typeface="+mn-lt"/>
                        </a:rPr>
                        <a:t>2 – Feb</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extLst>
                  <a:ext uri="{0D108BD9-81ED-4DB2-BD59-A6C34878D82A}">
                    <a16:rowId xmlns:a16="http://schemas.microsoft.com/office/drawing/2014/main" val="2655543072"/>
                  </a:ext>
                </a:extLst>
              </a:tr>
              <a:tr h="152400">
                <a:tc>
                  <a:txBody>
                    <a:bodyPr/>
                    <a:lstStyle/>
                    <a:p>
                      <a:pPr algn="ctr" fontAlgn="b"/>
                      <a:r>
                        <a:rPr lang="en-US" sz="1200" b="1" u="none" strike="noStrike">
                          <a:solidFill>
                            <a:schemeClr val="tx2"/>
                          </a:solidFill>
                          <a:effectLst/>
                          <a:latin typeface="+mn-lt"/>
                        </a:rPr>
                        <a:t>3 – Mar</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extLst>
                  <a:ext uri="{0D108BD9-81ED-4DB2-BD59-A6C34878D82A}">
                    <a16:rowId xmlns:a16="http://schemas.microsoft.com/office/drawing/2014/main" val="1101776436"/>
                  </a:ext>
                </a:extLst>
              </a:tr>
              <a:tr h="152400">
                <a:tc>
                  <a:txBody>
                    <a:bodyPr/>
                    <a:lstStyle/>
                    <a:p>
                      <a:pPr algn="ctr" fontAlgn="b"/>
                      <a:r>
                        <a:rPr lang="en-US" sz="1200" b="1" u="none" strike="noStrike">
                          <a:solidFill>
                            <a:schemeClr val="tx2"/>
                          </a:solidFill>
                          <a:effectLst/>
                          <a:latin typeface="+mn-lt"/>
                        </a:rPr>
                        <a:t>4 – Apr</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1193367410"/>
                  </a:ext>
                </a:extLst>
              </a:tr>
              <a:tr h="152400">
                <a:tc>
                  <a:txBody>
                    <a:bodyPr/>
                    <a:lstStyle/>
                    <a:p>
                      <a:pPr algn="ctr" fontAlgn="b"/>
                      <a:r>
                        <a:rPr lang="en-US" sz="1200" b="1" u="none" strike="noStrike">
                          <a:solidFill>
                            <a:schemeClr val="tx2"/>
                          </a:solidFill>
                          <a:effectLst/>
                          <a:latin typeface="+mn-lt"/>
                        </a:rPr>
                        <a:t>5 – May</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extLst>
                  <a:ext uri="{0D108BD9-81ED-4DB2-BD59-A6C34878D82A}">
                    <a16:rowId xmlns:a16="http://schemas.microsoft.com/office/drawing/2014/main" val="3789654080"/>
                  </a:ext>
                </a:extLst>
              </a:tr>
              <a:tr h="152400">
                <a:tc>
                  <a:txBody>
                    <a:bodyPr/>
                    <a:lstStyle/>
                    <a:p>
                      <a:pPr algn="ctr" fontAlgn="b"/>
                      <a:r>
                        <a:rPr lang="en-US" sz="1200" b="1" u="none" strike="noStrike">
                          <a:solidFill>
                            <a:schemeClr val="tx2"/>
                          </a:solidFill>
                          <a:effectLst/>
                          <a:latin typeface="+mn-lt"/>
                        </a:rPr>
                        <a:t>6 – Jun</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573050495"/>
                  </a:ext>
                </a:extLst>
              </a:tr>
              <a:tr h="152400">
                <a:tc>
                  <a:txBody>
                    <a:bodyPr/>
                    <a:lstStyle/>
                    <a:p>
                      <a:pPr algn="ctr" fontAlgn="b"/>
                      <a:r>
                        <a:rPr lang="en-US" sz="1200" b="1" u="none" strike="noStrike">
                          <a:solidFill>
                            <a:schemeClr val="tx2"/>
                          </a:solidFill>
                          <a:effectLst/>
                          <a:latin typeface="+mn-lt"/>
                        </a:rPr>
                        <a:t>7 – Jul</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24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2626095882"/>
                  </a:ext>
                </a:extLst>
              </a:tr>
              <a:tr h="152400">
                <a:tc>
                  <a:txBody>
                    <a:bodyPr/>
                    <a:lstStyle/>
                    <a:p>
                      <a:pPr algn="ctr" fontAlgn="b"/>
                      <a:r>
                        <a:rPr lang="en-US" sz="1200" b="1" u="none" strike="noStrike">
                          <a:solidFill>
                            <a:schemeClr val="tx2"/>
                          </a:solidFill>
                          <a:effectLst/>
                          <a:latin typeface="+mn-lt"/>
                        </a:rPr>
                        <a:t>8 – Aug</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15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extLst>
                  <a:ext uri="{0D108BD9-81ED-4DB2-BD59-A6C34878D82A}">
                    <a16:rowId xmlns:a16="http://schemas.microsoft.com/office/drawing/2014/main" val="711284486"/>
                  </a:ext>
                </a:extLst>
              </a:tr>
              <a:tr h="152400">
                <a:tc>
                  <a:txBody>
                    <a:bodyPr/>
                    <a:lstStyle/>
                    <a:p>
                      <a:pPr algn="ctr" fontAlgn="b"/>
                      <a:r>
                        <a:rPr lang="en-US" sz="1200" b="1" i="0" u="none" strike="noStrike">
                          <a:solidFill>
                            <a:schemeClr val="tx2"/>
                          </a:solidFill>
                          <a:effectLst/>
                          <a:latin typeface="+mn-lt"/>
                        </a:rPr>
                        <a:t>Aug 17, 25, 30</a:t>
                      </a: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18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1824066401"/>
                  </a:ext>
                </a:extLst>
              </a:tr>
            </a:tbl>
          </a:graphicData>
        </a:graphic>
      </p:graphicFrame>
      <p:graphicFrame>
        <p:nvGraphicFramePr>
          <p:cNvPr id="7" name="Table 6">
            <a:extLst>
              <a:ext uri="{FF2B5EF4-FFF2-40B4-BE49-F238E27FC236}">
                <a16:creationId xmlns:a16="http://schemas.microsoft.com/office/drawing/2014/main" id="{3901E8D8-D0ED-B512-FF37-F58F2AE7B354}"/>
              </a:ext>
            </a:extLst>
          </p:cNvPr>
          <p:cNvGraphicFramePr>
            <a:graphicFrameLocks noGrp="1"/>
          </p:cNvGraphicFramePr>
          <p:nvPr>
            <p:extLst>
              <p:ext uri="{D42A27DB-BD31-4B8C-83A1-F6EECF244321}">
                <p14:modId xmlns:p14="http://schemas.microsoft.com/office/powerpoint/2010/main" val="3204948746"/>
              </p:ext>
            </p:extLst>
          </p:nvPr>
        </p:nvGraphicFramePr>
        <p:xfrm>
          <a:off x="1178065" y="3813103"/>
          <a:ext cx="6484884" cy="2106930"/>
        </p:xfrm>
        <a:graphic>
          <a:graphicData uri="http://schemas.openxmlformats.org/drawingml/2006/table">
            <a:tbl>
              <a:tblPr>
                <a:tableStyleId>{BC89EF96-8CEA-46FF-86C4-4CE0E7609802}</a:tableStyleId>
              </a:tblPr>
              <a:tblGrid>
                <a:gridCol w="1188720">
                  <a:extLst>
                    <a:ext uri="{9D8B030D-6E8A-4147-A177-3AD203B41FA5}">
                      <a16:colId xmlns:a16="http://schemas.microsoft.com/office/drawing/2014/main" val="1514742474"/>
                    </a:ext>
                  </a:extLst>
                </a:gridCol>
                <a:gridCol w="882694">
                  <a:extLst>
                    <a:ext uri="{9D8B030D-6E8A-4147-A177-3AD203B41FA5}">
                      <a16:colId xmlns:a16="http://schemas.microsoft.com/office/drawing/2014/main" val="3676695191"/>
                    </a:ext>
                  </a:extLst>
                </a:gridCol>
                <a:gridCol w="882694">
                  <a:extLst>
                    <a:ext uri="{9D8B030D-6E8A-4147-A177-3AD203B41FA5}">
                      <a16:colId xmlns:a16="http://schemas.microsoft.com/office/drawing/2014/main" val="304473194"/>
                    </a:ext>
                  </a:extLst>
                </a:gridCol>
                <a:gridCol w="882694">
                  <a:extLst>
                    <a:ext uri="{9D8B030D-6E8A-4147-A177-3AD203B41FA5}">
                      <a16:colId xmlns:a16="http://schemas.microsoft.com/office/drawing/2014/main" val="588007262"/>
                    </a:ext>
                  </a:extLst>
                </a:gridCol>
                <a:gridCol w="882694">
                  <a:extLst>
                    <a:ext uri="{9D8B030D-6E8A-4147-A177-3AD203B41FA5}">
                      <a16:colId xmlns:a16="http://schemas.microsoft.com/office/drawing/2014/main" val="1220885672"/>
                    </a:ext>
                  </a:extLst>
                </a:gridCol>
                <a:gridCol w="882694">
                  <a:extLst>
                    <a:ext uri="{9D8B030D-6E8A-4147-A177-3AD203B41FA5}">
                      <a16:colId xmlns:a16="http://schemas.microsoft.com/office/drawing/2014/main" val="630023935"/>
                    </a:ext>
                  </a:extLst>
                </a:gridCol>
                <a:gridCol w="882694">
                  <a:extLst>
                    <a:ext uri="{9D8B030D-6E8A-4147-A177-3AD203B41FA5}">
                      <a16:colId xmlns:a16="http://schemas.microsoft.com/office/drawing/2014/main" val="826490594"/>
                    </a:ext>
                  </a:extLst>
                </a:gridCol>
              </a:tblGrid>
              <a:tr h="150495">
                <a:tc>
                  <a:txBody>
                    <a:bodyPr/>
                    <a:lstStyle/>
                    <a:p>
                      <a:pPr algn="ctr" fontAlgn="b"/>
                      <a:r>
                        <a:rPr lang="en-US" sz="1200" b="1" u="none" strike="noStrike">
                          <a:solidFill>
                            <a:schemeClr val="tx2"/>
                          </a:solidFill>
                          <a:effectLst/>
                          <a:latin typeface="+mn-lt"/>
                        </a:rPr>
                        <a:t>95</a:t>
                      </a:r>
                      <a:r>
                        <a:rPr lang="en-US" sz="1200" b="1" u="none" strike="noStrike" baseline="30000">
                          <a:solidFill>
                            <a:schemeClr val="tx2"/>
                          </a:solidFill>
                          <a:effectLst/>
                          <a:latin typeface="+mn-lt"/>
                        </a:rPr>
                        <a:t>th</a:t>
                      </a:r>
                      <a:r>
                        <a:rPr lang="en-US" sz="1200" b="1" u="none" strike="noStrike">
                          <a:solidFill>
                            <a:schemeClr val="tx2"/>
                          </a:solidFill>
                          <a:effectLst/>
                          <a:latin typeface="+mn-lt"/>
                        </a:rPr>
                        <a:t> Percentile </a:t>
                      </a:r>
                      <a:endParaRPr lang="en-US" sz="1200" b="1" i="0" u="none" strike="noStrike">
                        <a:solidFill>
                          <a:schemeClr val="tx2"/>
                        </a:solidFill>
                        <a:effectLst/>
                        <a:latin typeface="+mn-lt"/>
                      </a:endParaRPr>
                    </a:p>
                  </a:txBody>
                  <a:tcPr marL="9525" marR="9525" marT="9525" marB="0" anchor="ctr">
                    <a:solidFill>
                      <a:schemeClr val="tx2">
                        <a:lumMod val="20000"/>
                        <a:lumOff val="80000"/>
                      </a:schemeClr>
                    </a:solidFill>
                  </a:tcPr>
                </a:tc>
                <a:tc>
                  <a:txBody>
                    <a:bodyPr/>
                    <a:lstStyle/>
                    <a:p>
                      <a:pPr algn="ctr" fontAlgn="b"/>
                      <a:r>
                        <a:rPr lang="en-US" sz="1200" b="1" u="none" strike="noStrike">
                          <a:solidFill>
                            <a:schemeClr val="tx2"/>
                          </a:solidFill>
                          <a:effectLst/>
                          <a:latin typeface="+mn-lt"/>
                        </a:rPr>
                        <a:t>a. HE1-2 &amp; HE23-24</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b. HE3-6</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c. HE7-10</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d. HE11-14</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e. HE15-18</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1" u="none" strike="noStrike">
                          <a:solidFill>
                            <a:schemeClr val="tx2"/>
                          </a:solidFill>
                          <a:effectLst/>
                          <a:latin typeface="+mn-lt"/>
                        </a:rPr>
                        <a:t>f. HE19-22</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extLst>
                  <a:ext uri="{0D108BD9-81ED-4DB2-BD59-A6C34878D82A}">
                    <a16:rowId xmlns:a16="http://schemas.microsoft.com/office/drawing/2014/main" val="2618328405"/>
                  </a:ext>
                </a:extLst>
              </a:tr>
              <a:tr h="152400">
                <a:tc>
                  <a:txBody>
                    <a:bodyPr/>
                    <a:lstStyle/>
                    <a:p>
                      <a:pPr algn="ctr" fontAlgn="b"/>
                      <a:r>
                        <a:rPr lang="en-US" sz="1200" b="1" u="none" strike="noStrike">
                          <a:solidFill>
                            <a:schemeClr val="tx2"/>
                          </a:solidFill>
                          <a:effectLst/>
                          <a:latin typeface="+mn-lt"/>
                        </a:rPr>
                        <a:t>1 – Jan</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3709365133"/>
                  </a:ext>
                </a:extLst>
              </a:tr>
              <a:tr h="152400">
                <a:tc>
                  <a:txBody>
                    <a:bodyPr/>
                    <a:lstStyle/>
                    <a:p>
                      <a:pPr algn="ctr" fontAlgn="b"/>
                      <a:r>
                        <a:rPr lang="en-US" sz="1200" b="1" u="none" strike="noStrike">
                          <a:solidFill>
                            <a:schemeClr val="tx2"/>
                          </a:solidFill>
                          <a:effectLst/>
                          <a:latin typeface="+mn-lt"/>
                        </a:rPr>
                        <a:t>2 – Feb</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2655543072"/>
                  </a:ext>
                </a:extLst>
              </a:tr>
              <a:tr h="152400">
                <a:tc>
                  <a:txBody>
                    <a:bodyPr/>
                    <a:lstStyle/>
                    <a:p>
                      <a:pPr algn="ctr" fontAlgn="b"/>
                      <a:r>
                        <a:rPr lang="en-US" sz="1200" b="1" u="none" strike="noStrike">
                          <a:solidFill>
                            <a:schemeClr val="tx2"/>
                          </a:solidFill>
                          <a:effectLst/>
                          <a:latin typeface="+mn-lt"/>
                        </a:rPr>
                        <a:t>3 – Mar</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1101776436"/>
                  </a:ext>
                </a:extLst>
              </a:tr>
              <a:tr h="152400">
                <a:tc>
                  <a:txBody>
                    <a:bodyPr/>
                    <a:lstStyle/>
                    <a:p>
                      <a:pPr algn="ctr" fontAlgn="b"/>
                      <a:r>
                        <a:rPr lang="en-US" sz="1200" b="1" u="none" strike="noStrike">
                          <a:solidFill>
                            <a:schemeClr val="tx2"/>
                          </a:solidFill>
                          <a:effectLst/>
                          <a:latin typeface="+mn-lt"/>
                        </a:rPr>
                        <a:t>4 – Apr</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1193367410"/>
                  </a:ext>
                </a:extLst>
              </a:tr>
              <a:tr h="152400">
                <a:tc>
                  <a:txBody>
                    <a:bodyPr/>
                    <a:lstStyle/>
                    <a:p>
                      <a:pPr algn="ctr" fontAlgn="b"/>
                      <a:r>
                        <a:rPr lang="en-US" sz="1200" b="1" u="none" strike="noStrike">
                          <a:solidFill>
                            <a:schemeClr val="tx2"/>
                          </a:solidFill>
                          <a:effectLst/>
                          <a:latin typeface="+mn-lt"/>
                        </a:rPr>
                        <a:t>5 – May</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3789654080"/>
                  </a:ext>
                </a:extLst>
              </a:tr>
              <a:tr h="152400">
                <a:tc>
                  <a:txBody>
                    <a:bodyPr/>
                    <a:lstStyle/>
                    <a:p>
                      <a:pPr algn="ctr" fontAlgn="b"/>
                      <a:r>
                        <a:rPr lang="en-US" sz="1200" b="1" u="none" strike="noStrike">
                          <a:solidFill>
                            <a:schemeClr val="tx2"/>
                          </a:solidFill>
                          <a:effectLst/>
                          <a:latin typeface="+mn-lt"/>
                        </a:rPr>
                        <a:t>6 – Jun</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573050495"/>
                  </a:ext>
                </a:extLst>
              </a:tr>
              <a:tr h="152400">
                <a:tc>
                  <a:txBody>
                    <a:bodyPr/>
                    <a:lstStyle/>
                    <a:p>
                      <a:pPr algn="ctr" fontAlgn="b"/>
                      <a:r>
                        <a:rPr lang="en-US" sz="1200" b="1" u="none" strike="noStrike">
                          <a:solidFill>
                            <a:schemeClr val="tx2"/>
                          </a:solidFill>
                          <a:effectLst/>
                          <a:latin typeface="+mn-lt"/>
                        </a:rPr>
                        <a:t>7 – Jul</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2626095882"/>
                  </a:ext>
                </a:extLst>
              </a:tr>
              <a:tr h="152400">
                <a:tc>
                  <a:txBody>
                    <a:bodyPr/>
                    <a:lstStyle/>
                    <a:p>
                      <a:pPr algn="ctr" fontAlgn="b"/>
                      <a:r>
                        <a:rPr lang="en-US" sz="1200" b="1" u="none" strike="noStrike">
                          <a:solidFill>
                            <a:schemeClr val="tx2"/>
                          </a:solidFill>
                          <a:effectLst/>
                          <a:latin typeface="+mn-lt"/>
                        </a:rPr>
                        <a:t>8 – Aug</a:t>
                      </a:r>
                      <a:endParaRPr lang="en-US" sz="1200" b="1" i="0" u="none" strike="noStrike">
                        <a:solidFill>
                          <a:schemeClr val="tx2"/>
                        </a:solidFill>
                        <a:effectLst/>
                        <a:latin typeface="+mn-lt"/>
                      </a:endParaRP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711284486"/>
                  </a:ext>
                </a:extLst>
              </a:tr>
              <a:tr h="152400">
                <a:tc>
                  <a:txBody>
                    <a:bodyPr/>
                    <a:lstStyle/>
                    <a:p>
                      <a:pPr algn="ctr" fontAlgn="b"/>
                      <a:r>
                        <a:rPr lang="en-US" sz="1200" b="1" i="0" u="none" strike="noStrike">
                          <a:solidFill>
                            <a:schemeClr val="tx2"/>
                          </a:solidFill>
                          <a:effectLst/>
                          <a:latin typeface="+mn-lt"/>
                        </a:rPr>
                        <a:t>Aug 17, 25, 30</a:t>
                      </a:r>
                    </a:p>
                  </a:txBody>
                  <a:tcPr marL="9525" marR="9525" marT="9525" marB="0" anchor="ctr">
                    <a:solidFill>
                      <a:schemeClr val="accent1">
                        <a:lumMod val="20000"/>
                        <a:lumOff val="80000"/>
                      </a:schemeClr>
                    </a:solidFill>
                  </a:tcP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tc>
                  <a:txBody>
                    <a:bodyPr/>
                    <a:lstStyle/>
                    <a:p>
                      <a:pPr algn="ctr" fontAlgn="b"/>
                      <a:r>
                        <a:rPr lang="en-US" sz="1200" b="0" i="0" u="none" strike="noStrike">
                          <a:solidFill>
                            <a:schemeClr val="tx2"/>
                          </a:solidFill>
                          <a:effectLst/>
                          <a:latin typeface="+mn-lt"/>
                        </a:rPr>
                        <a:t>30 min</a:t>
                      </a:r>
                    </a:p>
                  </a:txBody>
                  <a:tcPr marL="9525" marR="9525" marT="9525" marB="0" anchor="ctr"/>
                </a:tc>
                <a:extLst>
                  <a:ext uri="{0D108BD9-81ED-4DB2-BD59-A6C34878D82A}">
                    <a16:rowId xmlns:a16="http://schemas.microsoft.com/office/drawing/2014/main" val="3539890984"/>
                  </a:ext>
                </a:extLst>
              </a:tr>
            </a:tbl>
          </a:graphicData>
        </a:graphic>
      </p:graphicFrame>
    </p:spTree>
    <p:extLst>
      <p:ext uri="{BB962C8B-B14F-4D97-AF65-F5344CB8AC3E}">
        <p14:creationId xmlns:p14="http://schemas.microsoft.com/office/powerpoint/2010/main" val="12210417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4019F-4C85-9BEF-2841-91E2BD6A42D9}"/>
              </a:ext>
            </a:extLst>
          </p:cNvPr>
          <p:cNvSpPr>
            <a:spLocks noGrp="1"/>
          </p:cNvSpPr>
          <p:nvPr>
            <p:ph type="title"/>
          </p:nvPr>
        </p:nvSpPr>
        <p:spPr/>
        <p:txBody>
          <a:bodyPr/>
          <a:lstStyle/>
          <a:p>
            <a:r>
              <a:rPr lang="en-US"/>
              <a:t>2024 Intra-Hour Solar Adjustment Table</a:t>
            </a:r>
          </a:p>
        </p:txBody>
      </p:sp>
      <p:sp>
        <p:nvSpPr>
          <p:cNvPr id="3" name="Content Placeholder 2">
            <a:extLst>
              <a:ext uri="{FF2B5EF4-FFF2-40B4-BE49-F238E27FC236}">
                <a16:creationId xmlns:a16="http://schemas.microsoft.com/office/drawing/2014/main" id="{2AE724E3-537B-9D3E-C035-0E458F5740DE}"/>
              </a:ext>
            </a:extLst>
          </p:cNvPr>
          <p:cNvSpPr>
            <a:spLocks noGrp="1"/>
          </p:cNvSpPr>
          <p:nvPr>
            <p:ph idx="1"/>
          </p:nvPr>
        </p:nvSpPr>
        <p:spPr/>
        <p:txBody>
          <a:bodyPr/>
          <a:lstStyle/>
          <a:p>
            <a:pPr marL="0" indent="0">
              <a:buNone/>
            </a:pPr>
            <a:r>
              <a:rPr lang="en-US" sz="1600"/>
              <a:t>Intra-hour Solar Over-Forecast Error Adjustment Table tracks estimated increase in 30-min ahead solar over forecast error per 1000 MW increase in installed solar capacity. </a:t>
            </a:r>
          </a:p>
          <a:p>
            <a:endParaRPr lang="en-US"/>
          </a:p>
        </p:txBody>
      </p:sp>
      <p:sp>
        <p:nvSpPr>
          <p:cNvPr id="4" name="Slide Number Placeholder 3">
            <a:extLst>
              <a:ext uri="{FF2B5EF4-FFF2-40B4-BE49-F238E27FC236}">
                <a16:creationId xmlns:a16="http://schemas.microsoft.com/office/drawing/2014/main" id="{A5E62B05-4704-1E92-03D1-BC6BD15C2CE0}"/>
              </a:ext>
            </a:extLst>
          </p:cNvPr>
          <p:cNvSpPr>
            <a:spLocks noGrp="1"/>
          </p:cNvSpPr>
          <p:nvPr>
            <p:ph type="sldNum" sz="quarter" idx="4"/>
          </p:nvPr>
        </p:nvSpPr>
        <p:spPr/>
        <p:txBody>
          <a:bodyPr/>
          <a:lstStyle/>
          <a:p>
            <a:fld id="{1D93BD3E-1E9A-4970-A6F7-E7AC52762E0C}" type="slidenum">
              <a:rPr lang="en-US" smtClean="0"/>
              <a:pPr/>
              <a:t>27</a:t>
            </a:fld>
            <a:endParaRPr lang="en-US"/>
          </a:p>
        </p:txBody>
      </p:sp>
      <p:graphicFrame>
        <p:nvGraphicFramePr>
          <p:cNvPr id="7" name="Table 6">
            <a:extLst>
              <a:ext uri="{FF2B5EF4-FFF2-40B4-BE49-F238E27FC236}">
                <a16:creationId xmlns:a16="http://schemas.microsoft.com/office/drawing/2014/main" id="{AE003524-B442-FD1F-6C4D-AE06BC71F934}"/>
              </a:ext>
            </a:extLst>
          </p:cNvPr>
          <p:cNvGraphicFramePr>
            <a:graphicFrameLocks noGrp="1"/>
          </p:cNvGraphicFramePr>
          <p:nvPr>
            <p:extLst>
              <p:ext uri="{D42A27DB-BD31-4B8C-83A1-F6EECF244321}">
                <p14:modId xmlns:p14="http://schemas.microsoft.com/office/powerpoint/2010/main" val="4219132722"/>
              </p:ext>
            </p:extLst>
          </p:nvPr>
        </p:nvGraphicFramePr>
        <p:xfrm>
          <a:off x="1086294" y="1607962"/>
          <a:ext cx="6971412" cy="3778706"/>
        </p:xfrm>
        <a:graphic>
          <a:graphicData uri="http://schemas.openxmlformats.org/drawingml/2006/table">
            <a:tbl>
              <a:tblPr/>
              <a:tblGrid>
                <a:gridCol w="995916">
                  <a:extLst>
                    <a:ext uri="{9D8B030D-6E8A-4147-A177-3AD203B41FA5}">
                      <a16:colId xmlns:a16="http://schemas.microsoft.com/office/drawing/2014/main" val="3725361768"/>
                    </a:ext>
                  </a:extLst>
                </a:gridCol>
                <a:gridCol w="995916">
                  <a:extLst>
                    <a:ext uri="{9D8B030D-6E8A-4147-A177-3AD203B41FA5}">
                      <a16:colId xmlns:a16="http://schemas.microsoft.com/office/drawing/2014/main" val="199141444"/>
                    </a:ext>
                  </a:extLst>
                </a:gridCol>
                <a:gridCol w="995916">
                  <a:extLst>
                    <a:ext uri="{9D8B030D-6E8A-4147-A177-3AD203B41FA5}">
                      <a16:colId xmlns:a16="http://schemas.microsoft.com/office/drawing/2014/main" val="742156346"/>
                    </a:ext>
                  </a:extLst>
                </a:gridCol>
                <a:gridCol w="995916">
                  <a:extLst>
                    <a:ext uri="{9D8B030D-6E8A-4147-A177-3AD203B41FA5}">
                      <a16:colId xmlns:a16="http://schemas.microsoft.com/office/drawing/2014/main" val="1987778536"/>
                    </a:ext>
                  </a:extLst>
                </a:gridCol>
                <a:gridCol w="995916">
                  <a:extLst>
                    <a:ext uri="{9D8B030D-6E8A-4147-A177-3AD203B41FA5}">
                      <a16:colId xmlns:a16="http://schemas.microsoft.com/office/drawing/2014/main" val="3174174973"/>
                    </a:ext>
                  </a:extLst>
                </a:gridCol>
                <a:gridCol w="995916">
                  <a:extLst>
                    <a:ext uri="{9D8B030D-6E8A-4147-A177-3AD203B41FA5}">
                      <a16:colId xmlns:a16="http://schemas.microsoft.com/office/drawing/2014/main" val="3561122124"/>
                    </a:ext>
                  </a:extLst>
                </a:gridCol>
                <a:gridCol w="995916">
                  <a:extLst>
                    <a:ext uri="{9D8B030D-6E8A-4147-A177-3AD203B41FA5}">
                      <a16:colId xmlns:a16="http://schemas.microsoft.com/office/drawing/2014/main" val="120025380"/>
                    </a:ext>
                  </a:extLst>
                </a:gridCol>
              </a:tblGrid>
              <a:tr h="495254">
                <a:tc>
                  <a:txBody>
                    <a:bodyPr/>
                    <a:lstStyle/>
                    <a:p>
                      <a:pPr algn="ctr" fontAlgn="ctr"/>
                      <a:endParaRPr lang="en-US" sz="1200" b="1" i="0" u="none" strike="noStrike">
                        <a:solidFill>
                          <a:srgbClr val="000000"/>
                        </a:solidFill>
                        <a:effectLst/>
                        <a:latin typeface="Arial" panose="020B0604020202020204" pitchFamily="34" charset="0"/>
                        <a:cs typeface="Arial" panose="020B060402020202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1-2, 23-24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7-10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11-14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15-18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HE 19-22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extLst>
                  <a:ext uri="{0D108BD9-81ED-4DB2-BD59-A6C34878D82A}">
                    <a16:rowId xmlns:a16="http://schemas.microsoft.com/office/drawing/2014/main" val="2272863935"/>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Jan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FED0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FED0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2988556009"/>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Feb</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F7C"/>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D0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1347579651"/>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Mar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F7C"/>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A8871"/>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3547371029"/>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Apr</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C37D"/>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55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BA176"/>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2972965407"/>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May</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B9C75"/>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8696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C87E"/>
                    </a:solidFill>
                  </a:tcPr>
                </a:tc>
                <a:extLst>
                  <a:ext uri="{0D108BD9-81ED-4DB2-BD59-A6C34878D82A}">
                    <a16:rowId xmlns:a16="http://schemas.microsoft.com/office/drawing/2014/main" val="712630027"/>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Jun</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D480"/>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47A"/>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A7B"/>
                    </a:solidFill>
                  </a:tcPr>
                </a:tc>
                <a:extLst>
                  <a:ext uri="{0D108BD9-81ED-4DB2-BD59-A6C34878D82A}">
                    <a16:rowId xmlns:a16="http://schemas.microsoft.com/office/drawing/2014/main" val="614991867"/>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Jul</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CD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CD7F"/>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FE183"/>
                    </a:solidFill>
                  </a:tcPr>
                </a:tc>
                <a:extLst>
                  <a:ext uri="{0D108BD9-81ED-4DB2-BD59-A6C34878D82A}">
                    <a16:rowId xmlns:a16="http://schemas.microsoft.com/office/drawing/2014/main" val="2538224410"/>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Aug</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CAE79"/>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CA477"/>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FE683"/>
                    </a:solidFill>
                  </a:tcPr>
                </a:tc>
                <a:extLst>
                  <a:ext uri="{0D108BD9-81ED-4DB2-BD59-A6C34878D82A}">
                    <a16:rowId xmlns:a16="http://schemas.microsoft.com/office/drawing/2014/main" val="1517913400"/>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Sep</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B9574"/>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56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B9F76"/>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3615469624"/>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Oct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EC87E"/>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DBA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2020316069"/>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Nov</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FEA84"/>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FFE683"/>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ysDot"/>
                      <a:round/>
                      <a:headEnd type="none" w="med" len="med"/>
                      <a:tailEnd type="none" w="med" len="med"/>
                    </a:lnB>
                    <a:solidFill>
                      <a:srgbClr val="63BE7B"/>
                    </a:solidFill>
                  </a:tcPr>
                </a:tc>
                <a:extLst>
                  <a:ext uri="{0D108BD9-81ED-4DB2-BD59-A6C34878D82A}">
                    <a16:rowId xmlns:a16="http://schemas.microsoft.com/office/drawing/2014/main" val="4065807193"/>
                  </a:ext>
                </a:extLst>
              </a:tr>
              <a:tr h="273621">
                <a:tc>
                  <a:txBody>
                    <a:bodyPr/>
                    <a:lstStyle/>
                    <a:p>
                      <a:pPr algn="ctr" fontAlgn="ctr"/>
                      <a:r>
                        <a:rPr lang="en-US" sz="1200" b="1" i="0" u="none" strike="noStrike">
                          <a:solidFill>
                            <a:schemeClr val="tx2"/>
                          </a:solidFill>
                          <a:effectLst/>
                          <a:latin typeface="Arial" panose="020B0604020202020204" pitchFamily="34" charset="0"/>
                          <a:cs typeface="Arial" panose="020B0604020202020204" pitchFamily="34" charset="0"/>
                        </a:rPr>
                        <a:t>Dec</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20000"/>
                        <a:lumOff val="80000"/>
                      </a:schemeClr>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FFE884"/>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tc>
                  <a:txBody>
                    <a:bodyPr/>
                    <a:lstStyle/>
                    <a:p>
                      <a:pPr algn="ctr" fontAlgn="ctr"/>
                      <a:r>
                        <a:rPr lang="en-US" sz="1200" b="0" i="0" u="none" strike="noStrike">
                          <a:solidFill>
                            <a:schemeClr val="tx2"/>
                          </a:solidFill>
                          <a:effectLst/>
                          <a:latin typeface="Arial" panose="020B0604020202020204" pitchFamily="34" charset="0"/>
                          <a:cs typeface="Arial" panose="020B0604020202020204" pitchFamily="34"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solidFill>
                      <a:srgbClr val="63BE7B"/>
                    </a:solidFill>
                  </a:tcPr>
                </a:tc>
                <a:extLst>
                  <a:ext uri="{0D108BD9-81ED-4DB2-BD59-A6C34878D82A}">
                    <a16:rowId xmlns:a16="http://schemas.microsoft.com/office/drawing/2014/main" val="535678635"/>
                  </a:ext>
                </a:extLst>
              </a:tr>
            </a:tbl>
          </a:graphicData>
        </a:graphic>
      </p:graphicFrame>
    </p:spTree>
    <p:extLst>
      <p:ext uri="{BB962C8B-B14F-4D97-AF65-F5344CB8AC3E}">
        <p14:creationId xmlns:p14="http://schemas.microsoft.com/office/powerpoint/2010/main" val="541283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22932-4DF8-84D5-B69E-969DD4F3CB18}"/>
              </a:ext>
            </a:extLst>
          </p:cNvPr>
          <p:cNvSpPr>
            <a:spLocks noGrp="1"/>
          </p:cNvSpPr>
          <p:nvPr>
            <p:ph type="title"/>
          </p:nvPr>
        </p:nvSpPr>
        <p:spPr/>
        <p:txBody>
          <a:bodyPr/>
          <a:lstStyle/>
          <a:p>
            <a:r>
              <a:rPr lang="en-US" sz="2400"/>
              <a:t>Comparison of 30Min Ahead Net Load Forecast Error</a:t>
            </a:r>
          </a:p>
        </p:txBody>
      </p:sp>
      <p:sp>
        <p:nvSpPr>
          <p:cNvPr id="3" name="Content Placeholder 2">
            <a:extLst>
              <a:ext uri="{FF2B5EF4-FFF2-40B4-BE49-F238E27FC236}">
                <a16:creationId xmlns:a16="http://schemas.microsoft.com/office/drawing/2014/main" id="{D9FF17A7-0D8D-3375-13C4-4ABC36DB06A3}"/>
              </a:ext>
            </a:extLst>
          </p:cNvPr>
          <p:cNvSpPr>
            <a:spLocks noGrp="1"/>
          </p:cNvSpPr>
          <p:nvPr>
            <p:ph idx="1"/>
          </p:nvPr>
        </p:nvSpPr>
        <p:spPr/>
        <p:txBody>
          <a:bodyPr/>
          <a:lstStyle/>
          <a:p>
            <a:endParaRPr lang="en-US"/>
          </a:p>
        </p:txBody>
      </p:sp>
      <p:sp>
        <p:nvSpPr>
          <p:cNvPr id="4" name="Slide Number Placeholder 3">
            <a:extLst>
              <a:ext uri="{FF2B5EF4-FFF2-40B4-BE49-F238E27FC236}">
                <a16:creationId xmlns:a16="http://schemas.microsoft.com/office/drawing/2014/main" id="{AD9CA30A-33A0-FD69-C55F-DBF1870E0A55}"/>
              </a:ext>
            </a:extLst>
          </p:cNvPr>
          <p:cNvSpPr>
            <a:spLocks noGrp="1"/>
          </p:cNvSpPr>
          <p:nvPr>
            <p:ph type="sldNum" sz="quarter" idx="4"/>
          </p:nvPr>
        </p:nvSpPr>
        <p:spPr/>
        <p:txBody>
          <a:bodyPr/>
          <a:lstStyle/>
          <a:p>
            <a:fld id="{1D93BD3E-1E9A-4970-A6F7-E7AC52762E0C}" type="slidenum">
              <a:rPr lang="en-US" smtClean="0"/>
              <a:pPr/>
              <a:t>28</a:t>
            </a:fld>
            <a:endParaRPr lang="en-US"/>
          </a:p>
        </p:txBody>
      </p:sp>
      <p:pic>
        <p:nvPicPr>
          <p:cNvPr id="2050" name="Picture 2" descr="image">
            <a:extLst>
              <a:ext uri="{FF2B5EF4-FFF2-40B4-BE49-F238E27FC236}">
                <a16:creationId xmlns:a16="http://schemas.microsoft.com/office/drawing/2014/main" id="{21EA8B29-08F4-EB92-5A65-B9EE233FEE5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643063"/>
            <a:ext cx="9144000" cy="35702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712131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82405D-4E02-51BF-0FD1-85119B0CA26B}"/>
              </a:ext>
            </a:extLst>
          </p:cNvPr>
          <p:cNvSpPr>
            <a:spLocks noGrp="1"/>
          </p:cNvSpPr>
          <p:nvPr>
            <p:ph type="title"/>
          </p:nvPr>
        </p:nvSpPr>
        <p:spPr/>
        <p:txBody>
          <a:bodyPr/>
          <a:lstStyle/>
          <a:p>
            <a:r>
              <a:rPr lang="en-US"/>
              <a:t>Hourly Average ECRS Comparison</a:t>
            </a:r>
          </a:p>
        </p:txBody>
      </p:sp>
      <p:sp>
        <p:nvSpPr>
          <p:cNvPr id="4" name="Slide Number Placeholder 3">
            <a:extLst>
              <a:ext uri="{FF2B5EF4-FFF2-40B4-BE49-F238E27FC236}">
                <a16:creationId xmlns:a16="http://schemas.microsoft.com/office/drawing/2014/main" id="{48C188B5-08D8-102B-73FF-527B08980796}"/>
              </a:ext>
            </a:extLst>
          </p:cNvPr>
          <p:cNvSpPr>
            <a:spLocks noGrp="1"/>
          </p:cNvSpPr>
          <p:nvPr>
            <p:ph type="sldNum" sz="quarter" idx="4"/>
          </p:nvPr>
        </p:nvSpPr>
        <p:spPr/>
        <p:txBody>
          <a:bodyPr/>
          <a:lstStyle/>
          <a:p>
            <a:fld id="{1D93BD3E-1E9A-4970-A6F7-E7AC52762E0C}" type="slidenum">
              <a:rPr lang="en-US" smtClean="0"/>
              <a:pPr/>
              <a:t>29</a:t>
            </a:fld>
            <a:endParaRPr lang="en-US"/>
          </a:p>
        </p:txBody>
      </p:sp>
      <p:pic>
        <p:nvPicPr>
          <p:cNvPr id="6" name="Picture 5">
            <a:extLst>
              <a:ext uri="{FF2B5EF4-FFF2-40B4-BE49-F238E27FC236}">
                <a16:creationId xmlns:a16="http://schemas.microsoft.com/office/drawing/2014/main" id="{8771A6F2-0F38-00C1-F4F3-C45D3B6A5AAD}"/>
              </a:ext>
            </a:extLst>
          </p:cNvPr>
          <p:cNvPicPr>
            <a:picLocks noChangeAspect="1"/>
          </p:cNvPicPr>
          <p:nvPr/>
        </p:nvPicPr>
        <p:blipFill>
          <a:blip r:embed="rId2"/>
          <a:stretch>
            <a:fillRect/>
          </a:stretch>
        </p:blipFill>
        <p:spPr>
          <a:xfrm>
            <a:off x="733079" y="1129284"/>
            <a:ext cx="7754042" cy="4599432"/>
          </a:xfrm>
          <a:prstGeom prst="rect">
            <a:avLst/>
          </a:prstGeom>
        </p:spPr>
      </p:pic>
    </p:spTree>
    <p:extLst>
      <p:ext uri="{BB962C8B-B14F-4D97-AF65-F5344CB8AC3E}">
        <p14:creationId xmlns:p14="http://schemas.microsoft.com/office/powerpoint/2010/main" val="26587544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C7702E-9195-A2A9-1A00-F7BE95F684C4}"/>
              </a:ext>
            </a:extLst>
          </p:cNvPr>
          <p:cNvSpPr>
            <a:spLocks noGrp="1"/>
          </p:cNvSpPr>
          <p:nvPr>
            <p:ph type="title"/>
          </p:nvPr>
        </p:nvSpPr>
        <p:spPr/>
        <p:txBody>
          <a:bodyPr/>
          <a:lstStyle/>
          <a:p>
            <a:r>
              <a:rPr lang="en-US"/>
              <a:t>Regulation Service Feedback</a:t>
            </a:r>
          </a:p>
        </p:txBody>
      </p:sp>
      <p:sp>
        <p:nvSpPr>
          <p:cNvPr id="3" name="Content Placeholder 2">
            <a:extLst>
              <a:ext uri="{FF2B5EF4-FFF2-40B4-BE49-F238E27FC236}">
                <a16:creationId xmlns:a16="http://schemas.microsoft.com/office/drawing/2014/main" id="{6EF2915E-6C08-E045-763F-F0063B17D1AF}"/>
              </a:ext>
            </a:extLst>
          </p:cNvPr>
          <p:cNvSpPr>
            <a:spLocks noGrp="1"/>
          </p:cNvSpPr>
          <p:nvPr>
            <p:ph idx="1"/>
          </p:nvPr>
        </p:nvSpPr>
        <p:spPr/>
        <p:txBody>
          <a:bodyPr/>
          <a:lstStyle/>
          <a:p>
            <a:pPr marL="0" marR="0">
              <a:spcBef>
                <a:spcPts val="0"/>
              </a:spcBef>
              <a:spcAft>
                <a:spcPts val="0"/>
              </a:spcAft>
            </a:pPr>
            <a:r>
              <a:rPr lang="en-US" sz="1600" b="1"/>
              <a:t>Regulation Service</a:t>
            </a:r>
          </a:p>
          <a:p>
            <a:pPr marL="600075" lvl="2">
              <a:spcBef>
                <a:spcPts val="0"/>
              </a:spcBef>
            </a:pPr>
            <a:r>
              <a:rPr lang="en-US" sz="1400"/>
              <a:t>Growth of solar resources in east regions and their impact on Regulation needs.</a:t>
            </a:r>
          </a:p>
          <a:p>
            <a:endParaRPr lang="en-US" sz="1400"/>
          </a:p>
          <a:p>
            <a:r>
              <a:rPr lang="en-US" sz="1600" b="1"/>
              <a:t>Response</a:t>
            </a:r>
          </a:p>
          <a:p>
            <a:pPr lvl="1">
              <a:buFont typeface="Arial" panose="020B0604020202020204" pitchFamily="34" charset="0"/>
              <a:buChar char="•"/>
            </a:pPr>
            <a:r>
              <a:rPr lang="en-US" sz="1400"/>
              <a:t>ERCOT understands that that solar variability in the east solar regions is different than west and that growth in solar capacity in the eastern regions may further increase solar variability. ERCOT notes that there is already a substantial growth in solar capacity in the eastern regions. </a:t>
            </a:r>
          </a:p>
          <a:p>
            <a:pPr lvl="1">
              <a:buFont typeface="Arial" panose="020B0604020202020204" pitchFamily="34" charset="0"/>
              <a:buChar char="•"/>
            </a:pPr>
            <a:r>
              <a:rPr lang="en-US" sz="1400"/>
              <a:t>An estimation of increased variability brought about by the growth of solar resources is already used in the methodology for computing Regulation requirements. In Real Time, ERCOT receives a 5-min resolution solar forecast every 5-mins. This forecast is used in tools that estimate the 5-min ahead, 10min ahead, 30min ahead net load forecasts and the available capability to meet those ramps. The projected 5-min ahead net load forecast is also used to preposition SCED Dispatchable resources in response to a net load ramp. Lastly, SCED can be executed manually (with or without an offset) if Regulation alone is not able to recover frequency. These tools in conjunction with Regulation are relied upon to respond to solar variability and balance frequency.</a:t>
            </a:r>
          </a:p>
          <a:p>
            <a:pPr lvl="1">
              <a:buFont typeface="Arial" panose="020B0604020202020204" pitchFamily="34" charset="0"/>
              <a:buChar char="•"/>
            </a:pPr>
            <a:r>
              <a:rPr lang="en-US" sz="1400"/>
              <a:t>Improved intra-hour forecasting is an essential feature in responding to weather driven solar variability during the day-time. That said, to ensure that the underlying data used in establishing Regulation quantities appropriately accounts for frequency control across an hour, ERCOT has updated the net load variability calculations to include the accumulated Area Control Error (ACE) across the hour in the calculation. Through this adjustment the Net Load variability calculation better reflects the historic balancing needs. </a:t>
            </a:r>
          </a:p>
        </p:txBody>
      </p:sp>
      <p:sp>
        <p:nvSpPr>
          <p:cNvPr id="4" name="Slide Number Placeholder 3">
            <a:extLst>
              <a:ext uri="{FF2B5EF4-FFF2-40B4-BE49-F238E27FC236}">
                <a16:creationId xmlns:a16="http://schemas.microsoft.com/office/drawing/2014/main" id="{8CDAF1AB-0ACC-4405-7B06-1850E7603ECA}"/>
              </a:ext>
            </a:extLst>
          </p:cNvPr>
          <p:cNvSpPr>
            <a:spLocks noGrp="1"/>
          </p:cNvSpPr>
          <p:nvPr>
            <p:ph type="sldNum" sz="quarter" idx="4"/>
          </p:nvPr>
        </p:nvSpPr>
        <p:spPr/>
        <p:txBody>
          <a:bodyPr/>
          <a:lstStyle/>
          <a:p>
            <a:fld id="{1D93BD3E-1E9A-4970-A6F7-E7AC52762E0C}" type="slidenum">
              <a:rPr lang="en-US" smtClean="0"/>
              <a:pPr/>
              <a:t>3</a:t>
            </a:fld>
            <a:endParaRPr lang="en-US"/>
          </a:p>
        </p:txBody>
      </p:sp>
    </p:spTree>
    <p:extLst>
      <p:ext uri="{BB962C8B-B14F-4D97-AF65-F5344CB8AC3E}">
        <p14:creationId xmlns:p14="http://schemas.microsoft.com/office/powerpoint/2010/main" val="37292801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a:t>ECRS Comparison Mar</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30</a:t>
            </a:fld>
            <a:endParaRPr lang="en-US"/>
          </a:p>
        </p:txBody>
      </p:sp>
      <p:pic>
        <p:nvPicPr>
          <p:cNvPr id="6" name="Picture 5">
            <a:extLst>
              <a:ext uri="{FF2B5EF4-FFF2-40B4-BE49-F238E27FC236}">
                <a16:creationId xmlns:a16="http://schemas.microsoft.com/office/drawing/2014/main" id="{8533A7FB-19AF-6577-6980-9889002EAA1C}"/>
              </a:ext>
            </a:extLst>
          </p:cNvPr>
          <p:cNvPicPr>
            <a:picLocks noChangeAspect="1"/>
          </p:cNvPicPr>
          <p:nvPr/>
        </p:nvPicPr>
        <p:blipFill>
          <a:blip r:embed="rId2"/>
          <a:stretch>
            <a:fillRect/>
          </a:stretch>
        </p:blipFill>
        <p:spPr>
          <a:xfrm>
            <a:off x="701580" y="1129284"/>
            <a:ext cx="7817039" cy="4599432"/>
          </a:xfrm>
          <a:prstGeom prst="rect">
            <a:avLst/>
          </a:prstGeom>
        </p:spPr>
      </p:pic>
    </p:spTree>
    <p:extLst>
      <p:ext uri="{BB962C8B-B14F-4D97-AF65-F5344CB8AC3E}">
        <p14:creationId xmlns:p14="http://schemas.microsoft.com/office/powerpoint/2010/main" val="2209575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a:t>ECRS Comparison Jan</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31</a:t>
            </a:fld>
            <a:endParaRPr lang="en-US"/>
          </a:p>
        </p:txBody>
      </p:sp>
      <p:pic>
        <p:nvPicPr>
          <p:cNvPr id="6" name="Picture 5">
            <a:extLst>
              <a:ext uri="{FF2B5EF4-FFF2-40B4-BE49-F238E27FC236}">
                <a16:creationId xmlns:a16="http://schemas.microsoft.com/office/drawing/2014/main" id="{6FBF0751-15FD-5A4A-CF67-38FD57079BE5}"/>
              </a:ext>
            </a:extLst>
          </p:cNvPr>
          <p:cNvPicPr>
            <a:picLocks noChangeAspect="1"/>
          </p:cNvPicPr>
          <p:nvPr/>
        </p:nvPicPr>
        <p:blipFill>
          <a:blip r:embed="rId2"/>
          <a:stretch>
            <a:fillRect/>
          </a:stretch>
        </p:blipFill>
        <p:spPr>
          <a:xfrm>
            <a:off x="701580" y="1129284"/>
            <a:ext cx="7817040" cy="4599432"/>
          </a:xfrm>
          <a:prstGeom prst="rect">
            <a:avLst/>
          </a:prstGeom>
        </p:spPr>
      </p:pic>
    </p:spTree>
    <p:extLst>
      <p:ext uri="{BB962C8B-B14F-4D97-AF65-F5344CB8AC3E}">
        <p14:creationId xmlns:p14="http://schemas.microsoft.com/office/powerpoint/2010/main" val="6390185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dirty="0"/>
              <a:t>ECRS Comparison July</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32</a:t>
            </a:fld>
            <a:endParaRPr lang="en-US"/>
          </a:p>
        </p:txBody>
      </p:sp>
      <p:pic>
        <p:nvPicPr>
          <p:cNvPr id="6" name="Picture 5">
            <a:extLst>
              <a:ext uri="{FF2B5EF4-FFF2-40B4-BE49-F238E27FC236}">
                <a16:creationId xmlns:a16="http://schemas.microsoft.com/office/drawing/2014/main" id="{F1A8C7B4-DE10-BB1D-37FF-F506C5CD140C}"/>
              </a:ext>
            </a:extLst>
          </p:cNvPr>
          <p:cNvPicPr>
            <a:picLocks noChangeAspect="1"/>
          </p:cNvPicPr>
          <p:nvPr/>
        </p:nvPicPr>
        <p:blipFill>
          <a:blip r:embed="rId3"/>
          <a:stretch>
            <a:fillRect/>
          </a:stretch>
        </p:blipFill>
        <p:spPr>
          <a:xfrm>
            <a:off x="701580" y="1129284"/>
            <a:ext cx="7817040" cy="4599432"/>
          </a:xfrm>
          <a:prstGeom prst="rect">
            <a:avLst/>
          </a:prstGeom>
        </p:spPr>
      </p:pic>
    </p:spTree>
    <p:extLst>
      <p:ext uri="{BB962C8B-B14F-4D97-AF65-F5344CB8AC3E}">
        <p14:creationId xmlns:p14="http://schemas.microsoft.com/office/powerpoint/2010/main" val="424616320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57A2F9-D626-45C4-A30A-6FEEF7F13429}"/>
              </a:ext>
            </a:extLst>
          </p:cNvPr>
          <p:cNvSpPr>
            <a:spLocks noGrp="1"/>
          </p:cNvSpPr>
          <p:nvPr>
            <p:ph type="title"/>
          </p:nvPr>
        </p:nvSpPr>
        <p:spPr/>
        <p:txBody>
          <a:bodyPr/>
          <a:lstStyle/>
          <a:p>
            <a:r>
              <a:rPr lang="en-US"/>
              <a:t>ECRS Comparison August</a:t>
            </a:r>
          </a:p>
        </p:txBody>
      </p:sp>
      <p:sp>
        <p:nvSpPr>
          <p:cNvPr id="4" name="Slide Number Placeholder 3">
            <a:extLst>
              <a:ext uri="{FF2B5EF4-FFF2-40B4-BE49-F238E27FC236}">
                <a16:creationId xmlns:a16="http://schemas.microsoft.com/office/drawing/2014/main" id="{E9A2F502-0343-3805-D519-72CD57A5E1D2}"/>
              </a:ext>
            </a:extLst>
          </p:cNvPr>
          <p:cNvSpPr>
            <a:spLocks noGrp="1"/>
          </p:cNvSpPr>
          <p:nvPr>
            <p:ph type="sldNum" sz="quarter" idx="4"/>
          </p:nvPr>
        </p:nvSpPr>
        <p:spPr/>
        <p:txBody>
          <a:bodyPr/>
          <a:lstStyle/>
          <a:p>
            <a:fld id="{1D93BD3E-1E9A-4970-A6F7-E7AC52762E0C}" type="slidenum">
              <a:rPr lang="en-US" smtClean="0"/>
              <a:pPr/>
              <a:t>33</a:t>
            </a:fld>
            <a:endParaRPr lang="en-US"/>
          </a:p>
        </p:txBody>
      </p:sp>
      <p:pic>
        <p:nvPicPr>
          <p:cNvPr id="6" name="Picture 5">
            <a:extLst>
              <a:ext uri="{FF2B5EF4-FFF2-40B4-BE49-F238E27FC236}">
                <a16:creationId xmlns:a16="http://schemas.microsoft.com/office/drawing/2014/main" id="{5073CDED-72F2-075A-3685-93A692603872}"/>
              </a:ext>
            </a:extLst>
          </p:cNvPr>
          <p:cNvPicPr>
            <a:picLocks noChangeAspect="1"/>
          </p:cNvPicPr>
          <p:nvPr/>
        </p:nvPicPr>
        <p:blipFill>
          <a:blip r:embed="rId3"/>
          <a:stretch>
            <a:fillRect/>
          </a:stretch>
        </p:blipFill>
        <p:spPr>
          <a:xfrm>
            <a:off x="663480" y="1196569"/>
            <a:ext cx="7817039" cy="4599432"/>
          </a:xfrm>
          <a:prstGeom prst="rect">
            <a:avLst/>
          </a:prstGeom>
        </p:spPr>
      </p:pic>
    </p:spTree>
    <p:extLst>
      <p:ext uri="{BB962C8B-B14F-4D97-AF65-F5344CB8AC3E}">
        <p14:creationId xmlns:p14="http://schemas.microsoft.com/office/powerpoint/2010/main" val="23595664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4EE04D-80DB-B6A6-EC46-1C66936BCDD3}"/>
              </a:ext>
            </a:extLst>
          </p:cNvPr>
          <p:cNvSpPr>
            <a:spLocks noGrp="1"/>
          </p:cNvSpPr>
          <p:nvPr>
            <p:ph type="title"/>
          </p:nvPr>
        </p:nvSpPr>
        <p:spPr/>
        <p:txBody>
          <a:bodyPr/>
          <a:lstStyle/>
          <a:p>
            <a:r>
              <a:rPr lang="en-US"/>
              <a:t>Non-Spin Feedback from September</a:t>
            </a:r>
          </a:p>
        </p:txBody>
      </p:sp>
      <p:sp>
        <p:nvSpPr>
          <p:cNvPr id="3" name="Content Placeholder 2">
            <a:extLst>
              <a:ext uri="{FF2B5EF4-FFF2-40B4-BE49-F238E27FC236}">
                <a16:creationId xmlns:a16="http://schemas.microsoft.com/office/drawing/2014/main" id="{F8F9D9EB-850A-6B53-8729-924A43E16EF8}"/>
              </a:ext>
            </a:extLst>
          </p:cNvPr>
          <p:cNvSpPr>
            <a:spLocks noGrp="1"/>
          </p:cNvSpPr>
          <p:nvPr>
            <p:ph idx="1"/>
          </p:nvPr>
        </p:nvSpPr>
        <p:spPr/>
        <p:txBody>
          <a:bodyPr/>
          <a:lstStyle/>
          <a:p>
            <a:pPr marL="0" marR="0">
              <a:spcBef>
                <a:spcPts val="0"/>
              </a:spcBef>
              <a:spcAft>
                <a:spcPts val="0"/>
              </a:spcAft>
            </a:pPr>
            <a:r>
              <a:rPr lang="en-US" sz="1600" b="1"/>
              <a:t>Non-Spinning Reserve Service</a:t>
            </a:r>
          </a:p>
          <a:p>
            <a:pPr marL="771525" lvl="2" indent="-342900">
              <a:spcBef>
                <a:spcPts val="0"/>
              </a:spcBef>
            </a:pPr>
            <a:r>
              <a:rPr lang="en-US"/>
              <a:t>Consider if the look ahead can be varied seasonally. </a:t>
            </a:r>
          </a:p>
          <a:p>
            <a:pPr marL="771525" lvl="2" indent="-342900">
              <a:spcBef>
                <a:spcPts val="0"/>
              </a:spcBef>
            </a:pPr>
            <a:r>
              <a:rPr lang="en-US"/>
              <a:t>Review if Non-Spin quantities in off peak hours reflect the risk appropriately.</a:t>
            </a:r>
          </a:p>
          <a:p>
            <a:pPr marL="771525" lvl="2" indent="-342900">
              <a:spcBef>
                <a:spcPts val="0"/>
              </a:spcBef>
            </a:pPr>
            <a:r>
              <a:rPr lang="en-US"/>
              <a:t>Since ECRS and Non-Spin are used similarly, reduce the quantities of Non-Spin by some amount of procured ECRS. </a:t>
            </a:r>
          </a:p>
          <a:p>
            <a:endParaRPr lang="en-US"/>
          </a:p>
          <a:p>
            <a:endParaRPr lang="en-US"/>
          </a:p>
          <a:p>
            <a:r>
              <a:rPr lang="en-US" b="1"/>
              <a:t>Response</a:t>
            </a:r>
          </a:p>
          <a:p>
            <a:pPr lvl="1">
              <a:buFont typeface="Arial" panose="020B0604020202020204" pitchFamily="34" charset="0"/>
              <a:buChar char="•"/>
            </a:pPr>
            <a:r>
              <a:rPr lang="en-US" sz="1600"/>
              <a:t>In reviewing the cold start time of </a:t>
            </a:r>
            <a:r>
              <a:rPr lang="en-US" sz="1600" err="1"/>
              <a:t>RUC’ed</a:t>
            </a:r>
            <a:r>
              <a:rPr lang="en-US" sz="1600"/>
              <a:t> units by season, 6HA is appropriate look ahead. Most of the units </a:t>
            </a:r>
            <a:r>
              <a:rPr lang="en-US" sz="1600" err="1"/>
              <a:t>RUC’ed</a:t>
            </a:r>
            <a:r>
              <a:rPr lang="en-US" sz="1600"/>
              <a:t> in Winter have cold start times are much larger than 6 Hours.</a:t>
            </a:r>
          </a:p>
          <a:p>
            <a:pPr lvl="1">
              <a:buFont typeface="Arial" panose="020B0604020202020204" pitchFamily="34" charset="0"/>
              <a:buChar char="•"/>
            </a:pPr>
            <a:r>
              <a:rPr lang="en-US" sz="1600"/>
              <a:t>Recognizing that during night-time hours the net load tends to be lower and online committed capacity margin tends to be higher in comparison to peak hours, ERCOT is proposing a change to the risk coverage that will be used to derive the Non-Spin quantities in the early morning hours.</a:t>
            </a:r>
          </a:p>
          <a:p>
            <a:pPr lvl="1">
              <a:buFont typeface="Arial" panose="020B0604020202020204" pitchFamily="34" charset="0"/>
              <a:buChar char="•"/>
            </a:pPr>
            <a:endParaRPr lang="en-US" sz="1600"/>
          </a:p>
          <a:p>
            <a:pPr lvl="1"/>
            <a:endParaRPr lang="en-US"/>
          </a:p>
        </p:txBody>
      </p:sp>
      <p:sp>
        <p:nvSpPr>
          <p:cNvPr id="4" name="Slide Number Placeholder 3">
            <a:extLst>
              <a:ext uri="{FF2B5EF4-FFF2-40B4-BE49-F238E27FC236}">
                <a16:creationId xmlns:a16="http://schemas.microsoft.com/office/drawing/2014/main" id="{0E78C981-5731-693C-C7F7-0F45E65D67E8}"/>
              </a:ext>
            </a:extLst>
          </p:cNvPr>
          <p:cNvSpPr>
            <a:spLocks noGrp="1"/>
          </p:cNvSpPr>
          <p:nvPr>
            <p:ph type="sldNum" sz="quarter" idx="4"/>
          </p:nvPr>
        </p:nvSpPr>
        <p:spPr/>
        <p:txBody>
          <a:bodyPr/>
          <a:lstStyle/>
          <a:p>
            <a:fld id="{1D93BD3E-1E9A-4970-A6F7-E7AC52762E0C}" type="slidenum">
              <a:rPr lang="en-US" smtClean="0"/>
              <a:pPr/>
              <a:t>34</a:t>
            </a:fld>
            <a:endParaRPr lang="en-US"/>
          </a:p>
        </p:txBody>
      </p:sp>
    </p:spTree>
    <p:extLst>
      <p:ext uri="{BB962C8B-B14F-4D97-AF65-F5344CB8AC3E}">
        <p14:creationId xmlns:p14="http://schemas.microsoft.com/office/powerpoint/2010/main" val="182086423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p:cNvSpPr>
            <a:spLocks noGrp="1"/>
          </p:cNvSpPr>
          <p:nvPr>
            <p:ph type="title"/>
          </p:nvPr>
        </p:nvSpPr>
        <p:spPr/>
        <p:txBody>
          <a:bodyPr/>
          <a:lstStyle/>
          <a:p>
            <a:r>
              <a:rPr lang="en-US"/>
              <a:t>Non-Spinning Reserve Methodology</a:t>
            </a:r>
          </a:p>
        </p:txBody>
      </p:sp>
      <p:sp>
        <p:nvSpPr>
          <p:cNvPr id="2" name="Content Placeholder 1"/>
          <p:cNvSpPr>
            <a:spLocks noGrp="1"/>
          </p:cNvSpPr>
          <p:nvPr>
            <p:ph idx="1"/>
          </p:nvPr>
        </p:nvSpPr>
        <p:spPr>
          <a:xfrm>
            <a:off x="304800" y="855406"/>
            <a:ext cx="8534400" cy="2917808"/>
          </a:xfrm>
        </p:spPr>
        <p:txBody>
          <a:bodyPr/>
          <a:lstStyle/>
          <a:p>
            <a:pPr algn="just"/>
            <a:r>
              <a:rPr lang="en-US" sz="1600">
                <a:solidFill>
                  <a:schemeClr val="tx2"/>
                </a:solidFill>
              </a:rPr>
              <a:t>Non-Spin is reserved capacity that can be started in 30 minutes to cover forecast errors, ramps or forced outages and replace deployed reserves until additional resources can be committed.</a:t>
            </a:r>
          </a:p>
          <a:p>
            <a:pPr algn="just"/>
            <a:endParaRPr lang="en-US" sz="800"/>
          </a:p>
          <a:p>
            <a:pPr algn="just"/>
            <a:r>
              <a:rPr lang="en-US" sz="1600"/>
              <a:t>ERCOT is proposing one change to the methodology used to compute the minimum Non-Spin requirements in 2024. Specifically,</a:t>
            </a:r>
          </a:p>
          <a:p>
            <a:pPr lvl="1" algn="just"/>
            <a:r>
              <a:rPr lang="en-US" sz="1400"/>
              <a:t>Non-Spin quantities for HE23 to HE02 in Winter and HE23 in to HE06 rest of the year will be computed using 68</a:t>
            </a:r>
            <a:r>
              <a:rPr lang="en-US" sz="1400" baseline="30000"/>
              <a:t>th</a:t>
            </a:r>
            <a:r>
              <a:rPr lang="en-US" sz="1400"/>
              <a:t> percentile of 6 Hours Ahead hourly average net load forecast error. </a:t>
            </a:r>
          </a:p>
          <a:p>
            <a:pPr lvl="1" algn="just"/>
            <a:r>
              <a:rPr lang="en-US" sz="1400"/>
              <a:t>Non-Spin quantities during rest of the hours will be based on 75</a:t>
            </a:r>
            <a:r>
              <a:rPr lang="en-US" sz="1400" baseline="30000"/>
              <a:t>th</a:t>
            </a:r>
            <a:r>
              <a:rPr lang="en-US" sz="1400"/>
              <a:t> to 95</a:t>
            </a:r>
            <a:r>
              <a:rPr lang="en-US" sz="1400" baseline="30000"/>
              <a:t>th</a:t>
            </a:r>
            <a:r>
              <a:rPr lang="en-US" sz="1400"/>
              <a:t> percentile of 6 Hours Ahead (HA) hourly average net load forecast error to compute Non-Spin quantities. The percentile used will be based on risk of a net load up-ramp in these hours.</a:t>
            </a:r>
          </a:p>
          <a:p>
            <a:pPr algn="just"/>
            <a:endParaRPr lang="en-US" sz="800"/>
          </a:p>
          <a:p>
            <a:pPr algn="just"/>
            <a:r>
              <a:rPr lang="en-US" sz="1600"/>
              <a:t>The preliminary Non-Spin quantities for January 2024 through August 2024 in subsequent slides have been computed using </a:t>
            </a:r>
            <a:r>
              <a:rPr lang="en-US" sz="1600" u="sng"/>
              <a:t>current methodology</a:t>
            </a:r>
            <a:r>
              <a:rPr lang="en-US" sz="1600"/>
              <a:t> (2021, 2022 and 2023 Net load and Net load Forecast), </a:t>
            </a:r>
            <a:r>
              <a:rPr lang="en-US" sz="1600" u="sng"/>
              <a:t>updated Wind Over-Forecast Error Adjustment table</a:t>
            </a:r>
            <a:r>
              <a:rPr lang="en-US" sz="1600"/>
              <a:t> and the </a:t>
            </a:r>
            <a:r>
              <a:rPr lang="en-US" sz="1600" u="sng"/>
              <a:t>updated Solar Over-Forecast Error Adjustment table</a:t>
            </a:r>
            <a:r>
              <a:rPr lang="en-US" sz="1600"/>
              <a:t>.</a:t>
            </a:r>
          </a:p>
          <a:p>
            <a:pPr lvl="1" algn="just"/>
            <a:r>
              <a:rPr lang="en-US" sz="1400"/>
              <a:t>Wind and Solar Over-Forecast Error Adjustment Table track estimated increase in wind over forecast error per 1000 MW increase in installed wind and solar capacity, respectively.</a:t>
            </a:r>
          </a:p>
          <a:p>
            <a:pPr marL="342900" lvl="1" indent="0" algn="just">
              <a:buNone/>
            </a:pPr>
            <a:endParaRPr lang="en-US" sz="1400" i="1">
              <a:solidFill>
                <a:schemeClr val="accent6"/>
              </a:solidFill>
            </a:endParaRPr>
          </a:p>
        </p:txBody>
      </p:sp>
      <p:sp>
        <p:nvSpPr>
          <p:cNvPr id="4" name="Slide Number Placeholder 3"/>
          <p:cNvSpPr>
            <a:spLocks noGrp="1"/>
          </p:cNvSpPr>
          <p:nvPr>
            <p:ph type="sldNum" sz="quarter" idx="4"/>
          </p:nvPr>
        </p:nvSpPr>
        <p:spPr/>
        <p:txBody>
          <a:bodyPr/>
          <a:lstStyle/>
          <a:p>
            <a:fld id="{1D93BD3E-1E9A-4970-A6F7-E7AC52762E0C}" type="slidenum">
              <a:rPr lang="en-US" smtClean="0"/>
              <a:pPr/>
              <a:t>35</a:t>
            </a:fld>
            <a:endParaRPr lang="en-US"/>
          </a:p>
        </p:txBody>
      </p:sp>
    </p:spTree>
    <p:extLst>
      <p:ext uri="{BB962C8B-B14F-4D97-AF65-F5344CB8AC3E}">
        <p14:creationId xmlns:p14="http://schemas.microsoft.com/office/powerpoint/2010/main" val="58827286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a:extLst>
              <a:ext uri="{FF2B5EF4-FFF2-40B4-BE49-F238E27FC236}">
                <a16:creationId xmlns:a16="http://schemas.microsoft.com/office/drawing/2014/main" id="{8F18267C-D0A8-79BF-3B2B-63EB604D5B98}"/>
              </a:ext>
            </a:extLst>
          </p:cNvPr>
          <p:cNvSpPr>
            <a:spLocks noGrp="1"/>
          </p:cNvSpPr>
          <p:nvPr>
            <p:ph idx="1"/>
          </p:nvPr>
        </p:nvSpPr>
        <p:spPr/>
        <p:txBody>
          <a:bodyPr/>
          <a:lstStyle/>
          <a:p>
            <a:endParaRPr lang="en-US"/>
          </a:p>
        </p:txBody>
      </p:sp>
      <p:sp>
        <p:nvSpPr>
          <p:cNvPr id="2" name="Title 1">
            <a:extLst>
              <a:ext uri="{FF2B5EF4-FFF2-40B4-BE49-F238E27FC236}">
                <a16:creationId xmlns:a16="http://schemas.microsoft.com/office/drawing/2014/main" id="{59C9EAB3-78D9-C94E-5A04-5C9237B22747}"/>
              </a:ext>
            </a:extLst>
          </p:cNvPr>
          <p:cNvSpPr>
            <a:spLocks noGrp="1"/>
          </p:cNvSpPr>
          <p:nvPr>
            <p:ph type="title"/>
          </p:nvPr>
        </p:nvSpPr>
        <p:spPr/>
        <p:txBody>
          <a:bodyPr/>
          <a:lstStyle/>
          <a:p>
            <a:r>
              <a:rPr lang="en-US"/>
              <a:t>2023 RUCs by Startup Time</a:t>
            </a:r>
          </a:p>
        </p:txBody>
      </p:sp>
      <p:sp>
        <p:nvSpPr>
          <p:cNvPr id="4" name="Slide Number Placeholder 3">
            <a:extLst>
              <a:ext uri="{FF2B5EF4-FFF2-40B4-BE49-F238E27FC236}">
                <a16:creationId xmlns:a16="http://schemas.microsoft.com/office/drawing/2014/main" id="{B69810C1-AB12-B011-F733-B676FFDF64ED}"/>
              </a:ext>
            </a:extLst>
          </p:cNvPr>
          <p:cNvSpPr>
            <a:spLocks noGrp="1"/>
          </p:cNvSpPr>
          <p:nvPr>
            <p:ph type="sldNum" sz="quarter" idx="4"/>
          </p:nvPr>
        </p:nvSpPr>
        <p:spPr/>
        <p:txBody>
          <a:bodyPr/>
          <a:lstStyle/>
          <a:p>
            <a:fld id="{1D93BD3E-1E9A-4970-A6F7-E7AC52762E0C}" type="slidenum">
              <a:rPr lang="en-US" smtClean="0"/>
              <a:pPr/>
              <a:t>36</a:t>
            </a:fld>
            <a:endParaRPr lang="en-US"/>
          </a:p>
        </p:txBody>
      </p:sp>
      <p:pic>
        <p:nvPicPr>
          <p:cNvPr id="10" name="Picture 9">
            <a:extLst>
              <a:ext uri="{FF2B5EF4-FFF2-40B4-BE49-F238E27FC236}">
                <a16:creationId xmlns:a16="http://schemas.microsoft.com/office/drawing/2014/main" id="{C9B3690E-1593-960E-9432-4FA5F6BFD6C6}"/>
              </a:ext>
            </a:extLst>
          </p:cNvPr>
          <p:cNvPicPr>
            <a:picLocks noChangeAspect="1"/>
          </p:cNvPicPr>
          <p:nvPr/>
        </p:nvPicPr>
        <p:blipFill>
          <a:blip r:embed="rId3"/>
          <a:stretch>
            <a:fillRect/>
          </a:stretch>
        </p:blipFill>
        <p:spPr>
          <a:xfrm>
            <a:off x="826290" y="1447666"/>
            <a:ext cx="7393477" cy="3909194"/>
          </a:xfrm>
          <a:prstGeom prst="rect">
            <a:avLst/>
          </a:prstGeom>
        </p:spPr>
      </p:pic>
    </p:spTree>
    <p:extLst>
      <p:ext uri="{BB962C8B-B14F-4D97-AF65-F5344CB8AC3E}">
        <p14:creationId xmlns:p14="http://schemas.microsoft.com/office/powerpoint/2010/main" val="277611776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87D10A-BCA9-43EA-9392-742E0E6104BB}"/>
              </a:ext>
            </a:extLst>
          </p:cNvPr>
          <p:cNvSpPr>
            <a:spLocks noGrp="1"/>
          </p:cNvSpPr>
          <p:nvPr>
            <p:ph type="title"/>
          </p:nvPr>
        </p:nvSpPr>
        <p:spPr/>
        <p:txBody>
          <a:bodyPr/>
          <a:lstStyle/>
          <a:p>
            <a:r>
              <a:rPr lang="en-US"/>
              <a:t>2024 Intra-day Outage Table</a:t>
            </a:r>
          </a:p>
        </p:txBody>
      </p:sp>
      <p:sp>
        <p:nvSpPr>
          <p:cNvPr id="3" name="Content Placeholder 2">
            <a:extLst>
              <a:ext uri="{FF2B5EF4-FFF2-40B4-BE49-F238E27FC236}">
                <a16:creationId xmlns:a16="http://schemas.microsoft.com/office/drawing/2014/main" id="{319C5559-C380-433F-A2C6-332271A888E4}"/>
              </a:ext>
            </a:extLst>
          </p:cNvPr>
          <p:cNvSpPr>
            <a:spLocks noGrp="1"/>
          </p:cNvSpPr>
          <p:nvPr>
            <p:ph idx="1"/>
          </p:nvPr>
        </p:nvSpPr>
        <p:spPr/>
        <p:txBody>
          <a:bodyPr/>
          <a:lstStyle/>
          <a:p>
            <a:pPr marL="0" indent="0">
              <a:buNone/>
            </a:pPr>
            <a:r>
              <a:rPr lang="en-US" sz="1800"/>
              <a:t>The </a:t>
            </a:r>
            <a:r>
              <a:rPr lang="en-US"/>
              <a:t>Intra-day Outage </a:t>
            </a:r>
            <a:r>
              <a:rPr lang="en-US" sz="1800"/>
              <a:t>table helps account for increased capacity needs following forced outages of thermal resources within an operating day.</a:t>
            </a:r>
          </a:p>
          <a:p>
            <a:pPr marL="0" indent="0">
              <a:buNone/>
            </a:pPr>
            <a:endParaRPr lang="en-US"/>
          </a:p>
        </p:txBody>
      </p:sp>
      <p:sp>
        <p:nvSpPr>
          <p:cNvPr id="4" name="Slide Number Placeholder 3">
            <a:extLst>
              <a:ext uri="{FF2B5EF4-FFF2-40B4-BE49-F238E27FC236}">
                <a16:creationId xmlns:a16="http://schemas.microsoft.com/office/drawing/2014/main" id="{49354D4E-8FA4-467F-B8E8-B05E824A2454}"/>
              </a:ext>
            </a:extLst>
          </p:cNvPr>
          <p:cNvSpPr>
            <a:spLocks noGrp="1"/>
          </p:cNvSpPr>
          <p:nvPr>
            <p:ph type="sldNum" sz="quarter" idx="4"/>
          </p:nvPr>
        </p:nvSpPr>
        <p:spPr/>
        <p:txBody>
          <a:bodyPr/>
          <a:lstStyle/>
          <a:p>
            <a:fld id="{1D93BD3E-1E9A-4970-A6F7-E7AC52762E0C}" type="slidenum">
              <a:rPr lang="en-US" smtClean="0"/>
              <a:pPr/>
              <a:t>37</a:t>
            </a:fld>
            <a:endParaRPr lang="en-US"/>
          </a:p>
        </p:txBody>
      </p:sp>
      <p:pic>
        <p:nvPicPr>
          <p:cNvPr id="9" name="Picture 8">
            <a:extLst>
              <a:ext uri="{FF2B5EF4-FFF2-40B4-BE49-F238E27FC236}">
                <a16:creationId xmlns:a16="http://schemas.microsoft.com/office/drawing/2014/main" id="{B81F58FF-039E-057C-B67A-4EA78A47D82D}"/>
              </a:ext>
            </a:extLst>
          </p:cNvPr>
          <p:cNvPicPr>
            <a:picLocks noChangeAspect="1"/>
          </p:cNvPicPr>
          <p:nvPr/>
        </p:nvPicPr>
        <p:blipFill>
          <a:blip r:embed="rId3"/>
          <a:stretch>
            <a:fillRect/>
          </a:stretch>
        </p:blipFill>
        <p:spPr>
          <a:xfrm>
            <a:off x="0" y="1734512"/>
            <a:ext cx="9144000" cy="3670329"/>
          </a:xfrm>
          <a:prstGeom prst="rect">
            <a:avLst/>
          </a:prstGeom>
        </p:spPr>
      </p:pic>
    </p:spTree>
    <p:extLst>
      <p:ext uri="{BB962C8B-B14F-4D97-AF65-F5344CB8AC3E}">
        <p14:creationId xmlns:p14="http://schemas.microsoft.com/office/powerpoint/2010/main" val="20205029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a:t>Wind Over-Forecast Error Adjustment Table 2024</a:t>
            </a:r>
          </a:p>
        </p:txBody>
      </p:sp>
      <p:sp>
        <p:nvSpPr>
          <p:cNvPr id="3" name="Content Placeholder 2"/>
          <p:cNvSpPr>
            <a:spLocks noGrp="1"/>
          </p:cNvSpPr>
          <p:nvPr>
            <p:ph idx="1"/>
          </p:nvPr>
        </p:nvSpPr>
        <p:spPr/>
        <p:txBody>
          <a:bodyPr/>
          <a:lstStyle/>
          <a:p>
            <a:r>
              <a:rPr lang="en-US"/>
              <a:t>Wind Over-Forecast Error Adjustment Table track estimated increase in wind over forecast error per 1000 MW increase in installed wind capacity. </a:t>
            </a:r>
          </a:p>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38</a:t>
            </a:fld>
            <a:endParaRPr lang="en-US"/>
          </a:p>
        </p:txBody>
      </p:sp>
      <p:sp>
        <p:nvSpPr>
          <p:cNvPr id="6" name="Rectangle 5"/>
          <p:cNvSpPr/>
          <p:nvPr/>
        </p:nvSpPr>
        <p:spPr>
          <a:xfrm>
            <a:off x="1670049" y="5651841"/>
            <a:ext cx="5029200" cy="584775"/>
          </a:xfrm>
          <a:prstGeom prst="rect">
            <a:avLst/>
          </a:prstGeom>
        </p:spPr>
        <p:txBody>
          <a:bodyPr wrap="square">
            <a:spAutoFit/>
          </a:bodyPr>
          <a:lstStyle/>
          <a:p>
            <a:pPr algn="just"/>
            <a:r>
              <a:rPr lang="en-US" sz="1600">
                <a:solidFill>
                  <a:schemeClr val="tx2"/>
                </a:solidFill>
              </a:rPr>
              <a:t>Max: 31 MW per 1000 MW additional Wind capacity</a:t>
            </a:r>
          </a:p>
          <a:p>
            <a:pPr algn="just"/>
            <a:r>
              <a:rPr lang="en-US" sz="1600">
                <a:solidFill>
                  <a:schemeClr val="tx2"/>
                </a:solidFill>
              </a:rPr>
              <a:t>Mean: 25 MW per 1000 MW additional Wind capacity</a:t>
            </a:r>
          </a:p>
        </p:txBody>
      </p:sp>
      <p:pic>
        <p:nvPicPr>
          <p:cNvPr id="5" name="Picture 4">
            <a:extLst>
              <a:ext uri="{FF2B5EF4-FFF2-40B4-BE49-F238E27FC236}">
                <a16:creationId xmlns:a16="http://schemas.microsoft.com/office/drawing/2014/main" id="{098C77A7-E478-489D-9456-1AA3482BB44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47862" y="1567460"/>
            <a:ext cx="5324475" cy="3990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400881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a:t>Solar Over-Forecast Error Adjustment Table 2024</a:t>
            </a:r>
          </a:p>
        </p:txBody>
      </p:sp>
      <p:sp>
        <p:nvSpPr>
          <p:cNvPr id="3" name="Content Placeholder 2"/>
          <p:cNvSpPr>
            <a:spLocks noGrp="1"/>
          </p:cNvSpPr>
          <p:nvPr>
            <p:ph idx="1"/>
          </p:nvPr>
        </p:nvSpPr>
        <p:spPr/>
        <p:txBody>
          <a:bodyPr/>
          <a:lstStyle/>
          <a:p>
            <a:r>
              <a:rPr lang="en-US"/>
              <a:t>Solar Over-Forecast Error Adjustment Table track estimated increase in solar over forecast error per 1000 MW increase in installed solar capacity. </a:t>
            </a:r>
          </a:p>
          <a:p>
            <a:endParaRPr lang="en-US"/>
          </a:p>
        </p:txBody>
      </p:sp>
      <p:sp>
        <p:nvSpPr>
          <p:cNvPr id="4" name="Slide Number Placeholder 3"/>
          <p:cNvSpPr>
            <a:spLocks noGrp="1"/>
          </p:cNvSpPr>
          <p:nvPr>
            <p:ph type="sldNum" sz="quarter" idx="4"/>
          </p:nvPr>
        </p:nvSpPr>
        <p:spPr/>
        <p:txBody>
          <a:bodyPr/>
          <a:lstStyle/>
          <a:p>
            <a:fld id="{1D93BD3E-1E9A-4970-A6F7-E7AC52762E0C}" type="slidenum">
              <a:rPr lang="en-US" smtClean="0"/>
              <a:pPr/>
              <a:t>39</a:t>
            </a:fld>
            <a:endParaRPr lang="en-US"/>
          </a:p>
        </p:txBody>
      </p:sp>
      <p:sp>
        <p:nvSpPr>
          <p:cNvPr id="8" name="Rectangle 7">
            <a:extLst>
              <a:ext uri="{FF2B5EF4-FFF2-40B4-BE49-F238E27FC236}">
                <a16:creationId xmlns:a16="http://schemas.microsoft.com/office/drawing/2014/main" id="{CAD67D12-79A5-44B5-BC55-661B7504D9C3}"/>
              </a:ext>
            </a:extLst>
          </p:cNvPr>
          <p:cNvSpPr/>
          <p:nvPr/>
        </p:nvSpPr>
        <p:spPr>
          <a:xfrm>
            <a:off x="1638318" y="5504534"/>
            <a:ext cx="6336914" cy="830997"/>
          </a:xfrm>
          <a:prstGeom prst="rect">
            <a:avLst/>
          </a:prstGeom>
        </p:spPr>
        <p:txBody>
          <a:bodyPr wrap="square">
            <a:spAutoFit/>
          </a:bodyPr>
          <a:lstStyle/>
          <a:p>
            <a:pPr algn="just"/>
            <a:r>
              <a:rPr lang="en-US" sz="1600">
                <a:solidFill>
                  <a:schemeClr val="tx2"/>
                </a:solidFill>
              </a:rPr>
              <a:t>Max: 48 MW per 1000 MW additional solar capacity</a:t>
            </a:r>
          </a:p>
          <a:p>
            <a:pPr algn="just"/>
            <a:r>
              <a:rPr lang="en-US" sz="1600">
                <a:solidFill>
                  <a:schemeClr val="tx2"/>
                </a:solidFill>
              </a:rPr>
              <a:t>Mean: 13 MW per 1000 MW additional solar capacity</a:t>
            </a:r>
          </a:p>
          <a:p>
            <a:pPr algn="just"/>
            <a:r>
              <a:rPr lang="en-US" sz="1600">
                <a:solidFill>
                  <a:schemeClr val="tx2"/>
                </a:solidFill>
              </a:rPr>
              <a:t>Mean (Day time): 20 MW per 1000 MW additional solar capacity</a:t>
            </a:r>
          </a:p>
        </p:txBody>
      </p:sp>
      <p:pic>
        <p:nvPicPr>
          <p:cNvPr id="5" name="Picture 4">
            <a:extLst>
              <a:ext uri="{FF2B5EF4-FFF2-40B4-BE49-F238E27FC236}">
                <a16:creationId xmlns:a16="http://schemas.microsoft.com/office/drawing/2014/main" id="{CF2A6377-9039-AB94-91B2-1E50EB92613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9762" y="1433512"/>
            <a:ext cx="5324475" cy="39909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135583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83D88C51-CAFA-2BF2-AC5B-2F31F84F4408}"/>
              </a:ext>
            </a:extLst>
          </p:cNvPr>
          <p:cNvSpPr>
            <a:spLocks noGrp="1"/>
          </p:cNvSpPr>
          <p:nvPr>
            <p:ph type="title"/>
          </p:nvPr>
        </p:nvSpPr>
        <p:spPr/>
        <p:txBody>
          <a:bodyPr/>
          <a:lstStyle/>
          <a:p>
            <a:r>
              <a:rPr lang="en-US" sz="2000"/>
              <a:t>Installed Solar Capacity by Region</a:t>
            </a:r>
          </a:p>
        </p:txBody>
      </p:sp>
      <p:sp>
        <p:nvSpPr>
          <p:cNvPr id="3" name="Slide Number Placeholder 2">
            <a:extLst>
              <a:ext uri="{FF2B5EF4-FFF2-40B4-BE49-F238E27FC236}">
                <a16:creationId xmlns:a16="http://schemas.microsoft.com/office/drawing/2014/main" id="{64431EAA-58E5-A784-9766-F191CC4BF314}"/>
              </a:ext>
            </a:extLst>
          </p:cNvPr>
          <p:cNvSpPr>
            <a:spLocks noGrp="1"/>
          </p:cNvSpPr>
          <p:nvPr>
            <p:ph type="sldNum" sz="quarter" idx="4"/>
          </p:nvPr>
        </p:nvSpPr>
        <p:spPr/>
        <p:txBody>
          <a:bodyPr/>
          <a:lstStyle/>
          <a:p>
            <a:fld id="{1D93BD3E-1E9A-4970-A6F7-E7AC52762E0C}" type="slidenum">
              <a:rPr lang="en-US" smtClean="0"/>
              <a:pPr/>
              <a:t>4</a:t>
            </a:fld>
            <a:endParaRPr lang="en-US"/>
          </a:p>
        </p:txBody>
      </p:sp>
      <p:pic>
        <p:nvPicPr>
          <p:cNvPr id="6" name="Picture 2" descr="image">
            <a:extLst>
              <a:ext uri="{FF2B5EF4-FFF2-40B4-BE49-F238E27FC236}">
                <a16:creationId xmlns:a16="http://schemas.microsoft.com/office/drawing/2014/main" id="{95630E3A-F0B5-DC74-0702-A29645E0504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008103" y="607000"/>
            <a:ext cx="4868985" cy="2822000"/>
          </a:xfrm>
          <a:prstGeom prst="rect">
            <a:avLst/>
          </a:prstGeom>
          <a:noFill/>
          <a:extLst>
            <a:ext uri="{909E8E84-426E-40DD-AFC4-6F175D3DCCD1}">
              <a14:hiddenFill xmlns:a14="http://schemas.microsoft.com/office/drawing/2010/main">
                <a:solidFill>
                  <a:srgbClr val="FFFFFF"/>
                </a:solidFill>
              </a14:hiddenFill>
            </a:ext>
          </a:extLst>
        </p:spPr>
      </p:pic>
      <p:sp>
        <p:nvSpPr>
          <p:cNvPr id="9" name="Content Placeholder 8">
            <a:extLst>
              <a:ext uri="{FF2B5EF4-FFF2-40B4-BE49-F238E27FC236}">
                <a16:creationId xmlns:a16="http://schemas.microsoft.com/office/drawing/2014/main" id="{72F063B1-B8B1-999C-0185-A19FF4D61F9A}"/>
              </a:ext>
            </a:extLst>
          </p:cNvPr>
          <p:cNvSpPr>
            <a:spLocks noGrp="1"/>
          </p:cNvSpPr>
          <p:nvPr>
            <p:ph idx="1"/>
          </p:nvPr>
        </p:nvSpPr>
        <p:spPr>
          <a:xfrm>
            <a:off x="304800" y="855406"/>
            <a:ext cx="3275330" cy="5064627"/>
          </a:xfrm>
        </p:spPr>
        <p:txBody>
          <a:bodyPr lIns="91440" tIns="45720" rIns="91440" bIns="45720" anchor="t"/>
          <a:lstStyle/>
          <a:p>
            <a:r>
              <a:rPr lang="en-US" sz="1400"/>
              <a:t>The projected month over month growth in installed solar capacity in 2024 is lower in all months except December.</a:t>
            </a:r>
            <a:endParaRPr lang="en-US" sz="1400">
              <a:cs typeface="Arial"/>
            </a:endParaRPr>
          </a:p>
          <a:p>
            <a:endParaRPr lang="en-US" sz="800"/>
          </a:p>
          <a:p>
            <a:r>
              <a:rPr lang="en-US" sz="1400"/>
              <a:t>Most MWs are expected to be added in the East counties.</a:t>
            </a:r>
            <a:endParaRPr lang="en-US" sz="1400">
              <a:cs typeface="Arial"/>
            </a:endParaRPr>
          </a:p>
          <a:p>
            <a:endParaRPr lang="en-US" sz="800"/>
          </a:p>
          <a:p>
            <a:r>
              <a:rPr lang="en-US" sz="1400">
                <a:solidFill>
                  <a:schemeClr val="accent2"/>
                </a:solidFill>
              </a:rPr>
              <a:t>Installed solar capacity of at least 4 counties will increase by more than 800 MW.</a:t>
            </a:r>
            <a:endParaRPr lang="en-US" sz="1400">
              <a:solidFill>
                <a:schemeClr val="accent2"/>
              </a:solidFill>
              <a:cs typeface="Arial"/>
            </a:endParaRPr>
          </a:p>
          <a:p>
            <a:pPr marL="342900" lvl="1" indent="0">
              <a:buNone/>
            </a:pPr>
            <a:r>
              <a:rPr lang="en-US" sz="1000">
                <a:solidFill>
                  <a:schemeClr val="accent2"/>
                </a:solidFill>
                <a:cs typeface="Arial"/>
              </a:rPr>
              <a:t>Wharton +1,295 MW |  Swisher +1,125 MW |</a:t>
            </a:r>
          </a:p>
          <a:p>
            <a:pPr marL="342900" lvl="1" indent="0">
              <a:buNone/>
            </a:pPr>
            <a:r>
              <a:rPr lang="en-US" sz="1000">
                <a:solidFill>
                  <a:schemeClr val="accent2"/>
                </a:solidFill>
                <a:cs typeface="Arial"/>
              </a:rPr>
              <a:t>Lamar +972 MW | Webb +819 MW</a:t>
            </a:r>
          </a:p>
          <a:p>
            <a:pPr marL="556895" lvl="1" indent="-213995"/>
            <a:endParaRPr lang="en-US" sz="1400">
              <a:solidFill>
                <a:schemeClr val="accent6"/>
              </a:solidFill>
              <a:cs typeface="Arial"/>
            </a:endParaRPr>
          </a:p>
          <a:p>
            <a:pPr marL="556895" lvl="1" indent="-213995"/>
            <a:endParaRPr lang="en-US" sz="1400">
              <a:solidFill>
                <a:schemeClr val="accent6"/>
              </a:solidFill>
              <a:cs typeface="Arial"/>
            </a:endParaRPr>
          </a:p>
        </p:txBody>
      </p:sp>
      <p:pic>
        <p:nvPicPr>
          <p:cNvPr id="2" name="Picture 1">
            <a:extLst>
              <a:ext uri="{FF2B5EF4-FFF2-40B4-BE49-F238E27FC236}">
                <a16:creationId xmlns:a16="http://schemas.microsoft.com/office/drawing/2014/main" id="{820C4592-CAA3-CB8D-DE53-838ABD1AC280}"/>
              </a:ext>
            </a:extLst>
          </p:cNvPr>
          <p:cNvPicPr>
            <a:picLocks noChangeAspect="1"/>
          </p:cNvPicPr>
          <p:nvPr/>
        </p:nvPicPr>
        <p:blipFill rotWithShape="1">
          <a:blip r:embed="rId3"/>
          <a:srcRect t="11770"/>
          <a:stretch/>
        </p:blipFill>
        <p:spPr>
          <a:xfrm>
            <a:off x="3850933" y="3525117"/>
            <a:ext cx="5183323" cy="2697977"/>
          </a:xfrm>
          <a:prstGeom prst="rect">
            <a:avLst/>
          </a:prstGeom>
        </p:spPr>
      </p:pic>
      <p:pic>
        <p:nvPicPr>
          <p:cNvPr id="8" name="Picture 7">
            <a:extLst>
              <a:ext uri="{FF2B5EF4-FFF2-40B4-BE49-F238E27FC236}">
                <a16:creationId xmlns:a16="http://schemas.microsoft.com/office/drawing/2014/main" id="{329E1E9C-EBB8-49AD-5C29-D81E6C9A986D}"/>
              </a:ext>
            </a:extLst>
          </p:cNvPr>
          <p:cNvPicPr>
            <a:picLocks noChangeAspect="1"/>
          </p:cNvPicPr>
          <p:nvPr/>
        </p:nvPicPr>
        <p:blipFill>
          <a:blip r:embed="rId4"/>
          <a:stretch>
            <a:fillRect/>
          </a:stretch>
        </p:blipFill>
        <p:spPr>
          <a:xfrm>
            <a:off x="309016" y="3765711"/>
            <a:ext cx="3511223" cy="2534206"/>
          </a:xfrm>
          <a:prstGeom prst="rect">
            <a:avLst/>
          </a:prstGeom>
        </p:spPr>
      </p:pic>
    </p:spTree>
    <p:extLst>
      <p:ext uri="{BB962C8B-B14F-4D97-AF65-F5344CB8AC3E}">
        <p14:creationId xmlns:p14="http://schemas.microsoft.com/office/powerpoint/2010/main" val="39827530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CF0682CF-5941-3FE7-93D6-60DD6D18C0D9}"/>
              </a:ext>
            </a:extLst>
          </p:cNvPr>
          <p:cNvPicPr>
            <a:picLocks noChangeAspect="1"/>
          </p:cNvPicPr>
          <p:nvPr/>
        </p:nvPicPr>
        <p:blipFill>
          <a:blip r:embed="rId2"/>
          <a:stretch>
            <a:fillRect/>
          </a:stretch>
        </p:blipFill>
        <p:spPr>
          <a:xfrm>
            <a:off x="4666281" y="1612646"/>
            <a:ext cx="4523232" cy="3486604"/>
          </a:xfrm>
          <a:prstGeom prst="rect">
            <a:avLst/>
          </a:prstGeom>
        </p:spPr>
      </p:pic>
      <p:pic>
        <p:nvPicPr>
          <p:cNvPr id="12" name="Picture 11">
            <a:extLst>
              <a:ext uri="{FF2B5EF4-FFF2-40B4-BE49-F238E27FC236}">
                <a16:creationId xmlns:a16="http://schemas.microsoft.com/office/drawing/2014/main" id="{2F5E2D9D-58BB-66A9-B196-10C40255CF3A}"/>
              </a:ext>
            </a:extLst>
          </p:cNvPr>
          <p:cNvPicPr>
            <a:picLocks noChangeAspect="1"/>
          </p:cNvPicPr>
          <p:nvPr/>
        </p:nvPicPr>
        <p:blipFill>
          <a:blip r:embed="rId3"/>
          <a:stretch>
            <a:fillRect/>
          </a:stretch>
        </p:blipFill>
        <p:spPr>
          <a:xfrm>
            <a:off x="304800" y="1612646"/>
            <a:ext cx="4775756" cy="3581818"/>
          </a:xfrm>
          <a:prstGeom prst="rect">
            <a:avLst/>
          </a:prstGeom>
        </p:spPr>
      </p:pic>
      <p:sp>
        <p:nvSpPr>
          <p:cNvPr id="2" name="Title 1">
            <a:extLst>
              <a:ext uri="{FF2B5EF4-FFF2-40B4-BE49-F238E27FC236}">
                <a16:creationId xmlns:a16="http://schemas.microsoft.com/office/drawing/2014/main" id="{D38EABE1-DC57-CB3A-1B22-1594C8162486}"/>
              </a:ext>
            </a:extLst>
          </p:cNvPr>
          <p:cNvSpPr>
            <a:spLocks noGrp="1"/>
          </p:cNvSpPr>
          <p:nvPr>
            <p:ph type="title"/>
          </p:nvPr>
        </p:nvSpPr>
        <p:spPr/>
        <p:txBody>
          <a:bodyPr/>
          <a:lstStyle/>
          <a:p>
            <a:r>
              <a:rPr lang="en-US"/>
              <a:t>Distribution of HSL Minus Gen 2023</a:t>
            </a:r>
          </a:p>
        </p:txBody>
      </p:sp>
      <p:sp>
        <p:nvSpPr>
          <p:cNvPr id="4" name="Slide Number Placeholder 3">
            <a:extLst>
              <a:ext uri="{FF2B5EF4-FFF2-40B4-BE49-F238E27FC236}">
                <a16:creationId xmlns:a16="http://schemas.microsoft.com/office/drawing/2014/main" id="{F26ADD1F-9B40-CBA5-6816-2EB800B841AF}"/>
              </a:ext>
            </a:extLst>
          </p:cNvPr>
          <p:cNvSpPr>
            <a:spLocks noGrp="1"/>
          </p:cNvSpPr>
          <p:nvPr>
            <p:ph type="sldNum" sz="quarter" idx="4"/>
          </p:nvPr>
        </p:nvSpPr>
        <p:spPr/>
        <p:txBody>
          <a:bodyPr/>
          <a:lstStyle/>
          <a:p>
            <a:fld id="{1D93BD3E-1E9A-4970-A6F7-E7AC52762E0C}" type="slidenum">
              <a:rPr lang="en-US" smtClean="0"/>
              <a:pPr/>
              <a:t>40</a:t>
            </a:fld>
            <a:endParaRPr lang="en-US"/>
          </a:p>
        </p:txBody>
      </p:sp>
      <p:sp>
        <p:nvSpPr>
          <p:cNvPr id="8" name="TextBox 7">
            <a:extLst>
              <a:ext uri="{FF2B5EF4-FFF2-40B4-BE49-F238E27FC236}">
                <a16:creationId xmlns:a16="http://schemas.microsoft.com/office/drawing/2014/main" id="{143C10F8-DC25-762C-4768-521996052E63}"/>
              </a:ext>
            </a:extLst>
          </p:cNvPr>
          <p:cNvSpPr txBox="1"/>
          <p:nvPr/>
        </p:nvSpPr>
        <p:spPr>
          <a:xfrm>
            <a:off x="1178866" y="1345100"/>
            <a:ext cx="2907792" cy="338554"/>
          </a:xfrm>
          <a:prstGeom prst="rect">
            <a:avLst/>
          </a:prstGeom>
          <a:noFill/>
        </p:spPr>
        <p:txBody>
          <a:bodyPr wrap="square" rtlCol="0">
            <a:spAutoFit/>
          </a:bodyPr>
          <a:lstStyle/>
          <a:p>
            <a:r>
              <a:rPr lang="en-US" sz="1600" b="1" i="1">
                <a:solidFill>
                  <a:schemeClr val="accent6"/>
                </a:solidFill>
              </a:rPr>
              <a:t>Avg HSL Minus Gen</a:t>
            </a:r>
          </a:p>
        </p:txBody>
      </p:sp>
      <p:sp>
        <p:nvSpPr>
          <p:cNvPr id="9" name="TextBox 8">
            <a:extLst>
              <a:ext uri="{FF2B5EF4-FFF2-40B4-BE49-F238E27FC236}">
                <a16:creationId xmlns:a16="http://schemas.microsoft.com/office/drawing/2014/main" id="{C88D8341-58EE-9DC1-669F-D02BA95B315C}"/>
              </a:ext>
            </a:extLst>
          </p:cNvPr>
          <p:cNvSpPr txBox="1"/>
          <p:nvPr/>
        </p:nvSpPr>
        <p:spPr>
          <a:xfrm>
            <a:off x="5931408" y="1420197"/>
            <a:ext cx="2907792" cy="338554"/>
          </a:xfrm>
          <a:prstGeom prst="rect">
            <a:avLst/>
          </a:prstGeom>
          <a:noFill/>
        </p:spPr>
        <p:txBody>
          <a:bodyPr wrap="square" rtlCol="0">
            <a:spAutoFit/>
          </a:bodyPr>
          <a:lstStyle/>
          <a:p>
            <a:r>
              <a:rPr lang="en-US" sz="1600" b="1" i="1">
                <a:solidFill>
                  <a:schemeClr val="accent6"/>
                </a:solidFill>
              </a:rPr>
              <a:t>Min HSL Minus Gen</a:t>
            </a:r>
          </a:p>
        </p:txBody>
      </p:sp>
      <p:cxnSp>
        <p:nvCxnSpPr>
          <p:cNvPr id="11" name="Straight Connector 10">
            <a:extLst>
              <a:ext uri="{FF2B5EF4-FFF2-40B4-BE49-F238E27FC236}">
                <a16:creationId xmlns:a16="http://schemas.microsoft.com/office/drawing/2014/main" id="{6049F9C8-013B-7FD1-F8A1-787ED20C85FF}"/>
              </a:ext>
            </a:extLst>
          </p:cNvPr>
          <p:cNvCxnSpPr/>
          <p:nvPr/>
        </p:nvCxnSpPr>
        <p:spPr>
          <a:xfrm>
            <a:off x="8839200" y="1226820"/>
            <a:ext cx="0" cy="0"/>
          </a:xfrm>
          <a:prstGeom prst="line">
            <a:avLst/>
          </a:prstGeom>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F58B9EC1-8A62-AD4A-CB85-6A4FFBCA7424}"/>
              </a:ext>
            </a:extLst>
          </p:cNvPr>
          <p:cNvSpPr/>
          <p:nvPr/>
        </p:nvSpPr>
        <p:spPr>
          <a:xfrm>
            <a:off x="850629" y="1852483"/>
            <a:ext cx="161425" cy="2985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23">
            <a:extLst>
              <a:ext uri="{FF2B5EF4-FFF2-40B4-BE49-F238E27FC236}">
                <a16:creationId xmlns:a16="http://schemas.microsoft.com/office/drawing/2014/main" id="{BB17632D-15F7-19BC-BDE1-702846037E79}"/>
              </a:ext>
            </a:extLst>
          </p:cNvPr>
          <p:cNvSpPr/>
          <p:nvPr/>
        </p:nvSpPr>
        <p:spPr>
          <a:xfrm>
            <a:off x="3942989" y="1852482"/>
            <a:ext cx="161425" cy="2985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33AA018E-9025-ABB2-54B0-26CB180107F8}"/>
              </a:ext>
            </a:extLst>
          </p:cNvPr>
          <p:cNvSpPr/>
          <p:nvPr/>
        </p:nvSpPr>
        <p:spPr>
          <a:xfrm rot="5400000">
            <a:off x="291438" y="2982794"/>
            <a:ext cx="1821343" cy="70296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26">
            <a:extLst>
              <a:ext uri="{FF2B5EF4-FFF2-40B4-BE49-F238E27FC236}">
                <a16:creationId xmlns:a16="http://schemas.microsoft.com/office/drawing/2014/main" id="{482A2260-22BB-FA72-8D09-21634325B921}"/>
              </a:ext>
            </a:extLst>
          </p:cNvPr>
          <p:cNvSpPr/>
          <p:nvPr/>
        </p:nvSpPr>
        <p:spPr>
          <a:xfrm>
            <a:off x="5191781" y="1795008"/>
            <a:ext cx="161425" cy="2985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52BE89EB-5125-2D5B-4F10-16454FE86D69}"/>
              </a:ext>
            </a:extLst>
          </p:cNvPr>
          <p:cNvSpPr/>
          <p:nvPr/>
        </p:nvSpPr>
        <p:spPr>
          <a:xfrm>
            <a:off x="8124342" y="1795007"/>
            <a:ext cx="161425" cy="2985847"/>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C1358BF9-A46B-CF3E-2900-F7459D944C0E}"/>
              </a:ext>
            </a:extLst>
          </p:cNvPr>
          <p:cNvSpPr/>
          <p:nvPr/>
        </p:nvSpPr>
        <p:spPr>
          <a:xfrm rot="5400000">
            <a:off x="4632590" y="2925319"/>
            <a:ext cx="1821343" cy="702964"/>
          </a:xfrm>
          <a:prstGeom prst="rect">
            <a:avLst/>
          </a:prstGeom>
          <a:no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852319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323A3D-4FCC-4AEB-99EC-86856FE0AA61}"/>
              </a:ext>
            </a:extLst>
          </p:cNvPr>
          <p:cNvSpPr>
            <a:spLocks noGrp="1"/>
          </p:cNvSpPr>
          <p:nvPr>
            <p:ph type="title"/>
          </p:nvPr>
        </p:nvSpPr>
        <p:spPr/>
        <p:txBody>
          <a:bodyPr/>
          <a:lstStyle/>
          <a:p>
            <a:r>
              <a:rPr lang="en-US"/>
              <a:t>Hourly Average Non-Spin Comparison</a:t>
            </a:r>
          </a:p>
        </p:txBody>
      </p:sp>
      <p:sp>
        <p:nvSpPr>
          <p:cNvPr id="4" name="Slide Number Placeholder 3">
            <a:extLst>
              <a:ext uri="{FF2B5EF4-FFF2-40B4-BE49-F238E27FC236}">
                <a16:creationId xmlns:a16="http://schemas.microsoft.com/office/drawing/2014/main" id="{64973574-514B-4D9A-B81B-D7A58F2FA1C1}"/>
              </a:ext>
            </a:extLst>
          </p:cNvPr>
          <p:cNvSpPr>
            <a:spLocks noGrp="1"/>
          </p:cNvSpPr>
          <p:nvPr>
            <p:ph type="sldNum" sz="quarter" idx="4"/>
          </p:nvPr>
        </p:nvSpPr>
        <p:spPr/>
        <p:txBody>
          <a:bodyPr/>
          <a:lstStyle/>
          <a:p>
            <a:fld id="{1D93BD3E-1E9A-4970-A6F7-E7AC52762E0C}" type="slidenum">
              <a:rPr lang="en-US" smtClean="0"/>
              <a:pPr/>
              <a:t>41</a:t>
            </a:fld>
            <a:endParaRPr lang="en-US"/>
          </a:p>
        </p:txBody>
      </p:sp>
      <p:pic>
        <p:nvPicPr>
          <p:cNvPr id="5" name="Picture 4">
            <a:extLst>
              <a:ext uri="{FF2B5EF4-FFF2-40B4-BE49-F238E27FC236}">
                <a16:creationId xmlns:a16="http://schemas.microsoft.com/office/drawing/2014/main" id="{029A2703-8FEF-FA54-4C8B-B61CF601D763}"/>
              </a:ext>
            </a:extLst>
          </p:cNvPr>
          <p:cNvPicPr>
            <a:picLocks noChangeAspect="1"/>
          </p:cNvPicPr>
          <p:nvPr/>
        </p:nvPicPr>
        <p:blipFill>
          <a:blip r:embed="rId2"/>
          <a:stretch>
            <a:fillRect/>
          </a:stretch>
        </p:blipFill>
        <p:spPr>
          <a:xfrm>
            <a:off x="538364" y="1293297"/>
            <a:ext cx="7910004" cy="4570449"/>
          </a:xfrm>
          <a:prstGeom prst="rect">
            <a:avLst/>
          </a:prstGeom>
        </p:spPr>
      </p:pic>
    </p:spTree>
    <p:extLst>
      <p:ext uri="{BB962C8B-B14F-4D97-AF65-F5344CB8AC3E}">
        <p14:creationId xmlns:p14="http://schemas.microsoft.com/office/powerpoint/2010/main" val="36035322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a:t>Non-Spin Comparison January</a:t>
            </a:r>
            <a:br>
              <a:rPr lang="en-US"/>
            </a:br>
            <a:endParaRPr lang="en-US"/>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42</a:t>
            </a:fld>
            <a:endParaRPr lang="en-US"/>
          </a:p>
        </p:txBody>
      </p:sp>
      <p:pic>
        <p:nvPicPr>
          <p:cNvPr id="9" name="Picture 8">
            <a:extLst>
              <a:ext uri="{FF2B5EF4-FFF2-40B4-BE49-F238E27FC236}">
                <a16:creationId xmlns:a16="http://schemas.microsoft.com/office/drawing/2014/main" id="{A7E964AE-D7CF-DA8F-0B05-67BB5D8FB33C}"/>
              </a:ext>
            </a:extLst>
          </p:cNvPr>
          <p:cNvPicPr>
            <a:picLocks noChangeAspect="1"/>
          </p:cNvPicPr>
          <p:nvPr/>
        </p:nvPicPr>
        <p:blipFill>
          <a:blip r:embed="rId2"/>
          <a:stretch>
            <a:fillRect/>
          </a:stretch>
        </p:blipFill>
        <p:spPr>
          <a:xfrm>
            <a:off x="267998" y="1129284"/>
            <a:ext cx="8684203" cy="4599432"/>
          </a:xfrm>
          <a:prstGeom prst="rect">
            <a:avLst/>
          </a:prstGeom>
        </p:spPr>
      </p:pic>
    </p:spTree>
    <p:extLst>
      <p:ext uri="{BB962C8B-B14F-4D97-AF65-F5344CB8AC3E}">
        <p14:creationId xmlns:p14="http://schemas.microsoft.com/office/powerpoint/2010/main" val="160434664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a:t>Non-Spin Comparison April</a:t>
            </a:r>
            <a:br>
              <a:rPr lang="en-US"/>
            </a:br>
            <a:endParaRPr lang="en-US"/>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43</a:t>
            </a:fld>
            <a:endParaRPr lang="en-US"/>
          </a:p>
        </p:txBody>
      </p:sp>
      <p:pic>
        <p:nvPicPr>
          <p:cNvPr id="9" name="Picture 8">
            <a:extLst>
              <a:ext uri="{FF2B5EF4-FFF2-40B4-BE49-F238E27FC236}">
                <a16:creationId xmlns:a16="http://schemas.microsoft.com/office/drawing/2014/main" id="{5652ADF2-9470-2B89-CAFE-0F0AECA60733}"/>
              </a:ext>
            </a:extLst>
          </p:cNvPr>
          <p:cNvPicPr>
            <a:picLocks noChangeAspect="1"/>
          </p:cNvPicPr>
          <p:nvPr/>
        </p:nvPicPr>
        <p:blipFill>
          <a:blip r:embed="rId2"/>
          <a:stretch>
            <a:fillRect/>
          </a:stretch>
        </p:blipFill>
        <p:spPr>
          <a:xfrm>
            <a:off x="227189" y="1129284"/>
            <a:ext cx="8689622" cy="4599432"/>
          </a:xfrm>
          <a:prstGeom prst="rect">
            <a:avLst/>
          </a:prstGeom>
        </p:spPr>
      </p:pic>
    </p:spTree>
    <p:extLst>
      <p:ext uri="{BB962C8B-B14F-4D97-AF65-F5344CB8AC3E}">
        <p14:creationId xmlns:p14="http://schemas.microsoft.com/office/powerpoint/2010/main" val="4984669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B76A18-E4F0-4610-A6CB-F96564616443}"/>
              </a:ext>
            </a:extLst>
          </p:cNvPr>
          <p:cNvSpPr>
            <a:spLocks noGrp="1"/>
          </p:cNvSpPr>
          <p:nvPr>
            <p:ph type="title"/>
          </p:nvPr>
        </p:nvSpPr>
        <p:spPr/>
        <p:txBody>
          <a:bodyPr/>
          <a:lstStyle/>
          <a:p>
            <a:r>
              <a:rPr lang="en-US"/>
              <a:t>Non-Spin Comparison August</a:t>
            </a:r>
            <a:br>
              <a:rPr lang="en-US"/>
            </a:br>
            <a:endParaRPr lang="en-US"/>
          </a:p>
        </p:txBody>
      </p:sp>
      <p:sp>
        <p:nvSpPr>
          <p:cNvPr id="4" name="Slide Number Placeholder 3">
            <a:extLst>
              <a:ext uri="{FF2B5EF4-FFF2-40B4-BE49-F238E27FC236}">
                <a16:creationId xmlns:a16="http://schemas.microsoft.com/office/drawing/2014/main" id="{184964A6-6007-41DE-AC0F-682793305664}"/>
              </a:ext>
            </a:extLst>
          </p:cNvPr>
          <p:cNvSpPr>
            <a:spLocks noGrp="1"/>
          </p:cNvSpPr>
          <p:nvPr>
            <p:ph type="sldNum" sz="quarter" idx="4"/>
          </p:nvPr>
        </p:nvSpPr>
        <p:spPr/>
        <p:txBody>
          <a:bodyPr/>
          <a:lstStyle/>
          <a:p>
            <a:fld id="{1D93BD3E-1E9A-4970-A6F7-E7AC52762E0C}" type="slidenum">
              <a:rPr lang="en-US" smtClean="0"/>
              <a:pPr/>
              <a:t>44</a:t>
            </a:fld>
            <a:endParaRPr lang="en-US"/>
          </a:p>
        </p:txBody>
      </p:sp>
      <p:pic>
        <p:nvPicPr>
          <p:cNvPr id="7" name="Picture 6">
            <a:extLst>
              <a:ext uri="{FF2B5EF4-FFF2-40B4-BE49-F238E27FC236}">
                <a16:creationId xmlns:a16="http://schemas.microsoft.com/office/drawing/2014/main" id="{990A94DB-5D67-F2B5-7597-FACC453342F2}"/>
              </a:ext>
            </a:extLst>
          </p:cNvPr>
          <p:cNvPicPr>
            <a:picLocks noChangeAspect="1"/>
          </p:cNvPicPr>
          <p:nvPr/>
        </p:nvPicPr>
        <p:blipFill>
          <a:blip r:embed="rId2"/>
          <a:stretch>
            <a:fillRect/>
          </a:stretch>
        </p:blipFill>
        <p:spPr>
          <a:xfrm>
            <a:off x="381000" y="1202491"/>
            <a:ext cx="8219768" cy="4769041"/>
          </a:xfrm>
          <a:prstGeom prst="rect">
            <a:avLst/>
          </a:prstGeom>
        </p:spPr>
      </p:pic>
    </p:spTree>
    <p:extLst>
      <p:ext uri="{BB962C8B-B14F-4D97-AF65-F5344CB8AC3E}">
        <p14:creationId xmlns:p14="http://schemas.microsoft.com/office/powerpoint/2010/main" val="288074693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a:extLst>
              <a:ext uri="{FF2B5EF4-FFF2-40B4-BE49-F238E27FC236}">
                <a16:creationId xmlns:a16="http://schemas.microsoft.com/office/drawing/2014/main" id="{C65DD900-E414-0671-DEAA-9C5C01A85DEC}"/>
              </a:ext>
            </a:extLst>
          </p:cNvPr>
          <p:cNvSpPr>
            <a:spLocks noGrp="1"/>
          </p:cNvSpPr>
          <p:nvPr>
            <p:ph type="title"/>
          </p:nvPr>
        </p:nvSpPr>
        <p:spPr/>
        <p:txBody>
          <a:bodyPr/>
          <a:lstStyle/>
          <a:p>
            <a:r>
              <a:rPr lang="en-US"/>
              <a:t>Summary</a:t>
            </a:r>
            <a:endParaRPr lang="en-US">
              <a:solidFill>
                <a:schemeClr val="accent6"/>
              </a:solidFill>
            </a:endParaRPr>
          </a:p>
        </p:txBody>
      </p:sp>
      <p:sp>
        <p:nvSpPr>
          <p:cNvPr id="14" name="Content Placeholder 13">
            <a:extLst>
              <a:ext uri="{FF2B5EF4-FFF2-40B4-BE49-F238E27FC236}">
                <a16:creationId xmlns:a16="http://schemas.microsoft.com/office/drawing/2014/main" id="{A12E6491-A96A-E5EE-A56D-2DB2E588B6B8}"/>
              </a:ext>
            </a:extLst>
          </p:cNvPr>
          <p:cNvSpPr>
            <a:spLocks noGrp="1"/>
          </p:cNvSpPr>
          <p:nvPr>
            <p:ph idx="1"/>
          </p:nvPr>
        </p:nvSpPr>
        <p:spPr>
          <a:xfrm>
            <a:off x="304800" y="855406"/>
            <a:ext cx="4404360" cy="5064627"/>
          </a:xfrm>
        </p:spPr>
        <p:txBody>
          <a:bodyPr/>
          <a:lstStyle/>
          <a:p>
            <a:r>
              <a:rPr lang="en-US" sz="1400"/>
              <a:t>Based on the analysis ERCOT has conducted thus far, </a:t>
            </a:r>
          </a:p>
          <a:p>
            <a:pPr lvl="1"/>
            <a:r>
              <a:rPr lang="en-US" sz="1400"/>
              <a:t>ERCOT is not proposing any changes in the methodology used to compute Regulation Service for 2024. </a:t>
            </a:r>
          </a:p>
          <a:p>
            <a:pPr lvl="1"/>
            <a:r>
              <a:rPr lang="en-US" sz="1400"/>
              <a:t>ERCOT is considering changes in the methodologies used to compute Responsive Reserve Service, ERCOT Contingency Reserve Service and Non-Spinning Reserve requirements for 2024. </a:t>
            </a:r>
          </a:p>
          <a:p>
            <a:r>
              <a:rPr lang="en-US" sz="1400"/>
              <a:t>The proposed timeline for this review is included alongside.</a:t>
            </a:r>
          </a:p>
          <a:p>
            <a:r>
              <a:rPr lang="en-US" sz="1400"/>
              <a:t>Using feedback received from last year’s experience, to make the AS Methodology review process more efficient, this year, ERCOT plans to provide relevant details on the proposed methodology during the September/October working group discussions. </a:t>
            </a:r>
            <a:r>
              <a:rPr lang="en-US" sz="1400" i="1"/>
              <a:t>Following these discussions ERCOT will present an abridged summary of the proposed changes during the November/December discussions. </a:t>
            </a:r>
          </a:p>
        </p:txBody>
      </p:sp>
      <p:sp>
        <p:nvSpPr>
          <p:cNvPr id="4" name="Slide Number Placeholder 3"/>
          <p:cNvSpPr>
            <a:spLocks noGrp="1"/>
          </p:cNvSpPr>
          <p:nvPr>
            <p:ph type="sldNum" sz="quarter" idx="4"/>
          </p:nvPr>
        </p:nvSpPr>
        <p:spPr/>
        <p:txBody>
          <a:bodyPr/>
          <a:lstStyle/>
          <a:p>
            <a:fld id="{1D93BD3E-1E9A-4970-A6F7-E7AC52762E0C}" type="slidenum">
              <a:rPr lang="en-US" smtClean="0"/>
              <a:pPr/>
              <a:t>45</a:t>
            </a:fld>
            <a:endParaRPr lang="en-US"/>
          </a:p>
        </p:txBody>
      </p:sp>
      <p:sp>
        <p:nvSpPr>
          <p:cNvPr id="18" name="Content Placeholder 17">
            <a:extLst>
              <a:ext uri="{FF2B5EF4-FFF2-40B4-BE49-F238E27FC236}">
                <a16:creationId xmlns:a16="http://schemas.microsoft.com/office/drawing/2014/main" id="{6355D24C-CA22-83E1-92FB-665913C14413}"/>
              </a:ext>
            </a:extLst>
          </p:cNvPr>
          <p:cNvSpPr>
            <a:spLocks noGrp="1"/>
          </p:cNvSpPr>
          <p:nvPr>
            <p:ph idx="4294967295"/>
          </p:nvPr>
        </p:nvSpPr>
        <p:spPr>
          <a:xfrm>
            <a:off x="4709160" y="855406"/>
            <a:ext cx="4206875" cy="4596581"/>
          </a:xfrm>
          <a:prstGeom prst="rect">
            <a:avLst/>
          </a:prstGeom>
          <a:solidFill>
            <a:schemeClr val="bg1">
              <a:lumMod val="95000"/>
            </a:schemeClr>
          </a:solidFill>
          <a:ln w="28575">
            <a:solidFill>
              <a:schemeClr val="accent1"/>
            </a:solidFill>
          </a:ln>
        </p:spPr>
        <p:txBody>
          <a:bodyPr/>
          <a:lstStyle/>
          <a:p>
            <a:pPr marL="0" indent="0">
              <a:buNone/>
            </a:pPr>
            <a:r>
              <a:rPr lang="en-US" sz="1600" b="1" u="sng" cap="all">
                <a:solidFill>
                  <a:schemeClr val="tx1"/>
                </a:solidFill>
              </a:rPr>
              <a:t>2024 Methodology Review Timeline </a:t>
            </a:r>
          </a:p>
          <a:p>
            <a:endParaRPr lang="en-US" sz="1600">
              <a:solidFill>
                <a:schemeClr val="accent2"/>
              </a:solidFill>
            </a:endParaRPr>
          </a:p>
          <a:p>
            <a:pPr>
              <a:buFont typeface="Wingdings" panose="05000000000000000000" pitchFamily="2" charset="2"/>
              <a:buChar char="ü"/>
            </a:pPr>
            <a:r>
              <a:rPr lang="en-US" sz="1600">
                <a:solidFill>
                  <a:schemeClr val="accent2"/>
                </a:solidFill>
              </a:rPr>
              <a:t>September 20, 2023 – PDCWG </a:t>
            </a:r>
          </a:p>
          <a:p>
            <a:pPr>
              <a:buFont typeface="Wingdings" panose="05000000000000000000" pitchFamily="2" charset="2"/>
              <a:buChar char="ü"/>
            </a:pPr>
            <a:r>
              <a:rPr lang="en-US" sz="1600">
                <a:solidFill>
                  <a:schemeClr val="accent2"/>
                </a:solidFill>
              </a:rPr>
              <a:t>September 22, 2023 – WMWG</a:t>
            </a:r>
          </a:p>
          <a:p>
            <a:pPr marL="0" indent="0">
              <a:buFont typeface="Arial" panose="020B0604020202020204" pitchFamily="34" charset="0"/>
              <a:buNone/>
            </a:pPr>
            <a:endParaRPr lang="en-US" sz="1200" i="1">
              <a:solidFill>
                <a:schemeClr val="accent2"/>
              </a:solidFill>
            </a:endParaRPr>
          </a:p>
          <a:p>
            <a:r>
              <a:rPr lang="en-US" sz="1600">
                <a:solidFill>
                  <a:schemeClr val="accent2"/>
                </a:solidFill>
              </a:rPr>
              <a:t>October 6, 2023 – WMWG (Proposed)</a:t>
            </a:r>
          </a:p>
          <a:p>
            <a:r>
              <a:rPr lang="en-US" sz="1600">
                <a:solidFill>
                  <a:schemeClr val="accent2"/>
                </a:solidFill>
              </a:rPr>
              <a:t>October 10, 2022 – PDCWG (Proposed)</a:t>
            </a:r>
          </a:p>
          <a:p>
            <a:r>
              <a:rPr lang="en-US" sz="1600">
                <a:solidFill>
                  <a:schemeClr val="accent2"/>
                </a:solidFill>
              </a:rPr>
              <a:t>October 19, 2023 – OWG (Proposed)</a:t>
            </a:r>
          </a:p>
          <a:p>
            <a:endParaRPr lang="en-US" sz="1200">
              <a:solidFill>
                <a:schemeClr val="accent2"/>
              </a:solidFill>
            </a:endParaRPr>
          </a:p>
          <a:p>
            <a:r>
              <a:rPr lang="en-US" sz="1600">
                <a:solidFill>
                  <a:schemeClr val="accent2"/>
                </a:solidFill>
              </a:rPr>
              <a:t>November 01, 2023 – WMS</a:t>
            </a:r>
          </a:p>
          <a:p>
            <a:r>
              <a:rPr lang="en-US" sz="1600">
                <a:solidFill>
                  <a:schemeClr val="accent2"/>
                </a:solidFill>
              </a:rPr>
              <a:t>November 02, 2023 – ROS</a:t>
            </a:r>
          </a:p>
          <a:p>
            <a:endParaRPr lang="en-US" sz="1600">
              <a:solidFill>
                <a:schemeClr val="accent2"/>
              </a:solidFill>
            </a:endParaRPr>
          </a:p>
          <a:p>
            <a:r>
              <a:rPr lang="en-US" sz="1600">
                <a:solidFill>
                  <a:schemeClr val="accent2"/>
                </a:solidFill>
              </a:rPr>
              <a:t>December 04, 2023 – TAC</a:t>
            </a:r>
            <a:endParaRPr lang="en-US" sz="1200">
              <a:solidFill>
                <a:schemeClr val="accent2"/>
              </a:solidFill>
            </a:endParaRPr>
          </a:p>
          <a:p>
            <a:r>
              <a:rPr lang="en-US" sz="1600">
                <a:solidFill>
                  <a:schemeClr val="accent2"/>
                </a:solidFill>
              </a:rPr>
              <a:t>December 19, 2023 – </a:t>
            </a:r>
            <a:r>
              <a:rPr lang="en-US" sz="1600" err="1">
                <a:solidFill>
                  <a:schemeClr val="accent2"/>
                </a:solidFill>
              </a:rPr>
              <a:t>BoD</a:t>
            </a:r>
            <a:endParaRPr lang="en-US"/>
          </a:p>
        </p:txBody>
      </p:sp>
      <p:sp>
        <p:nvSpPr>
          <p:cNvPr id="2" name="Content Placeholder 13">
            <a:extLst>
              <a:ext uri="{FF2B5EF4-FFF2-40B4-BE49-F238E27FC236}">
                <a16:creationId xmlns:a16="http://schemas.microsoft.com/office/drawing/2014/main" id="{632C363B-BE1C-FC16-DAA3-55EA7732BADC}"/>
              </a:ext>
            </a:extLst>
          </p:cNvPr>
          <p:cNvSpPr txBox="1">
            <a:spLocks/>
          </p:cNvSpPr>
          <p:nvPr/>
        </p:nvSpPr>
        <p:spPr>
          <a:xfrm>
            <a:off x="304800" y="5580037"/>
            <a:ext cx="8587740" cy="845113"/>
          </a:xfrm>
          <a:prstGeom prst="rect">
            <a:avLst/>
          </a:prstGeom>
        </p:spPr>
        <p:txBody>
          <a:bodyPr/>
          <a:lstStyle>
            <a:lvl1pPr marL="257175" indent="-257175"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1pPr>
            <a:lvl2pPr marL="557213" indent="-214313" algn="l" defTabSz="685800" rtl="0" eaLnBrk="1" latinLnBrk="0" hangingPunct="1">
              <a:spcBef>
                <a:spcPct val="20000"/>
              </a:spcBef>
              <a:buFont typeface="Arial" panose="020B0604020202020204" pitchFamily="34" charset="0"/>
              <a:buChar char="–"/>
              <a:defRPr sz="1800" kern="1200" baseline="0">
                <a:solidFill>
                  <a:schemeClr val="tx2"/>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600" kern="1200" baseline="0">
                <a:solidFill>
                  <a:schemeClr val="tx2"/>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400" kern="1200" baseline="0">
                <a:solidFill>
                  <a:schemeClr val="tx2"/>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a:lstStyle>
          <a:p>
            <a:r>
              <a:rPr lang="en-US" sz="1400"/>
              <a:t>Please reach out to Nitika Mago if you have any additional feedback on the proposed 2024 AS Methodology following this meeting.</a:t>
            </a:r>
            <a:endParaRPr lang="en-US"/>
          </a:p>
        </p:txBody>
      </p:sp>
    </p:spTree>
    <p:extLst>
      <p:ext uri="{BB962C8B-B14F-4D97-AF65-F5344CB8AC3E}">
        <p14:creationId xmlns:p14="http://schemas.microsoft.com/office/powerpoint/2010/main" val="32894445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4"/>
          </p:nvPr>
        </p:nvSpPr>
        <p:spPr/>
        <p:txBody>
          <a:bodyPr/>
          <a:lstStyle/>
          <a:p>
            <a:fld id="{1D93BD3E-1E9A-4970-A6F7-E7AC52762E0C}" type="slidenum">
              <a:rPr lang="en-US" smtClean="0"/>
              <a:pPr/>
              <a:t>46</a:t>
            </a:fld>
            <a:endParaRPr lang="en-US"/>
          </a:p>
        </p:txBody>
      </p:sp>
      <p:sp>
        <p:nvSpPr>
          <p:cNvPr id="5" name="Content Placeholder 4"/>
          <p:cNvSpPr>
            <a:spLocks noGrp="1"/>
          </p:cNvSpPr>
          <p:nvPr>
            <p:ph idx="16"/>
          </p:nvPr>
        </p:nvSpPr>
        <p:spPr/>
        <p:txBody>
          <a:bodyPr/>
          <a:lstStyle/>
          <a:p>
            <a:r>
              <a:rPr lang="en-US"/>
              <a:t>Suggestions? </a:t>
            </a:r>
          </a:p>
        </p:txBody>
      </p:sp>
    </p:spTree>
    <p:extLst>
      <p:ext uri="{BB962C8B-B14F-4D97-AF65-F5344CB8AC3E}">
        <p14:creationId xmlns:p14="http://schemas.microsoft.com/office/powerpoint/2010/main" val="94574688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151017-34ED-768C-6465-8AFA2F69E0B8}"/>
              </a:ext>
            </a:extLst>
          </p:cNvPr>
          <p:cNvSpPr>
            <a:spLocks noGrp="1"/>
          </p:cNvSpPr>
          <p:nvPr>
            <p:ph type="title"/>
          </p:nvPr>
        </p:nvSpPr>
        <p:spPr/>
        <p:txBody>
          <a:bodyPr/>
          <a:lstStyle/>
          <a:p>
            <a:r>
              <a:rPr lang="en-US"/>
              <a:t>Solar Region Hourly Forecast Performance</a:t>
            </a:r>
          </a:p>
        </p:txBody>
      </p:sp>
      <p:sp>
        <p:nvSpPr>
          <p:cNvPr id="5" name="Slide Number Placeholder 4">
            <a:extLst>
              <a:ext uri="{FF2B5EF4-FFF2-40B4-BE49-F238E27FC236}">
                <a16:creationId xmlns:a16="http://schemas.microsoft.com/office/drawing/2014/main" id="{B5024440-E9EA-CF79-4C6D-84A5BC277535}"/>
              </a:ext>
            </a:extLst>
          </p:cNvPr>
          <p:cNvSpPr>
            <a:spLocks noGrp="1"/>
          </p:cNvSpPr>
          <p:nvPr>
            <p:ph type="sldNum" sz="quarter" idx="4"/>
          </p:nvPr>
        </p:nvSpPr>
        <p:spPr/>
        <p:txBody>
          <a:bodyPr/>
          <a:lstStyle/>
          <a:p>
            <a:fld id="{1D93BD3E-1E9A-4970-A6F7-E7AC52762E0C}" type="slidenum">
              <a:rPr lang="en-US" smtClean="0"/>
              <a:pPr/>
              <a:t>47</a:t>
            </a:fld>
            <a:endParaRPr lang="en-US"/>
          </a:p>
        </p:txBody>
      </p:sp>
      <p:pic>
        <p:nvPicPr>
          <p:cNvPr id="2" name="Picture 1">
            <a:extLst>
              <a:ext uri="{FF2B5EF4-FFF2-40B4-BE49-F238E27FC236}">
                <a16:creationId xmlns:a16="http://schemas.microsoft.com/office/drawing/2014/main" id="{3DA133F7-E2EB-117D-FEF0-EA33F221B217}"/>
              </a:ext>
            </a:extLst>
          </p:cNvPr>
          <p:cNvPicPr>
            <a:picLocks noChangeAspect="1"/>
          </p:cNvPicPr>
          <p:nvPr/>
        </p:nvPicPr>
        <p:blipFill>
          <a:blip r:embed="rId3"/>
          <a:stretch>
            <a:fillRect/>
          </a:stretch>
        </p:blipFill>
        <p:spPr>
          <a:xfrm>
            <a:off x="0" y="816779"/>
            <a:ext cx="9144000" cy="2501869"/>
          </a:xfrm>
          <a:prstGeom prst="rect">
            <a:avLst/>
          </a:prstGeom>
        </p:spPr>
      </p:pic>
      <p:pic>
        <p:nvPicPr>
          <p:cNvPr id="3" name="Picture 2">
            <a:extLst>
              <a:ext uri="{FF2B5EF4-FFF2-40B4-BE49-F238E27FC236}">
                <a16:creationId xmlns:a16="http://schemas.microsoft.com/office/drawing/2014/main" id="{EDD9DC32-E6A8-5C9D-4D26-3765263B8C91}"/>
              </a:ext>
            </a:extLst>
          </p:cNvPr>
          <p:cNvPicPr>
            <a:picLocks noChangeAspect="1"/>
          </p:cNvPicPr>
          <p:nvPr/>
        </p:nvPicPr>
        <p:blipFill>
          <a:blip r:embed="rId4"/>
          <a:stretch>
            <a:fillRect/>
          </a:stretch>
        </p:blipFill>
        <p:spPr>
          <a:xfrm>
            <a:off x="0" y="3544887"/>
            <a:ext cx="9144000" cy="2496334"/>
          </a:xfrm>
          <a:prstGeom prst="rect">
            <a:avLst/>
          </a:prstGeom>
        </p:spPr>
      </p:pic>
    </p:spTree>
    <p:extLst>
      <p:ext uri="{BB962C8B-B14F-4D97-AF65-F5344CB8AC3E}">
        <p14:creationId xmlns:p14="http://schemas.microsoft.com/office/powerpoint/2010/main" val="218601028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2400"/>
              <a:t>Predicted Solar Ramp Rate (PSRR) Error</a:t>
            </a:r>
          </a:p>
        </p:txBody>
      </p:sp>
      <p:sp>
        <p:nvSpPr>
          <p:cNvPr id="4" name="Slide Number Placeholder 3"/>
          <p:cNvSpPr>
            <a:spLocks noGrp="1"/>
          </p:cNvSpPr>
          <p:nvPr>
            <p:ph type="sldNum" sz="quarter" idx="4"/>
          </p:nvPr>
        </p:nvSpPr>
        <p:spPr/>
        <p:txBody>
          <a:bodyPr/>
          <a:lstStyle/>
          <a:p>
            <a:fld id="{1D93BD3E-1E9A-4970-A6F7-E7AC52762E0C}" type="slidenum">
              <a:rPr lang="en-US" smtClean="0"/>
              <a:pPr/>
              <a:t>48</a:t>
            </a:fld>
            <a:endParaRPr lang="en-US"/>
          </a:p>
        </p:txBody>
      </p:sp>
      <p:graphicFrame>
        <p:nvGraphicFramePr>
          <p:cNvPr id="6" name="Table 5"/>
          <p:cNvGraphicFramePr>
            <a:graphicFrameLocks noGrp="1"/>
          </p:cNvGraphicFramePr>
          <p:nvPr/>
        </p:nvGraphicFramePr>
        <p:xfrm>
          <a:off x="381000" y="785628"/>
          <a:ext cx="8546238" cy="1307607"/>
        </p:xfrm>
        <a:graphic>
          <a:graphicData uri="http://schemas.openxmlformats.org/drawingml/2006/table">
            <a:tbl>
              <a:tblPr firstRow="1" firstCol="1" bandRow="1">
                <a:tableStyleId>{3B4B98B0-60AC-42C2-AFA5-B58CD77FA1E5}</a:tableStyleId>
              </a:tblPr>
              <a:tblGrid>
                <a:gridCol w="4648200">
                  <a:extLst>
                    <a:ext uri="{9D8B030D-6E8A-4147-A177-3AD203B41FA5}">
                      <a16:colId xmlns:a16="http://schemas.microsoft.com/office/drawing/2014/main" val="20000"/>
                    </a:ext>
                  </a:extLst>
                </a:gridCol>
                <a:gridCol w="1066800">
                  <a:extLst>
                    <a:ext uri="{9D8B030D-6E8A-4147-A177-3AD203B41FA5}">
                      <a16:colId xmlns:a16="http://schemas.microsoft.com/office/drawing/2014/main" val="20001"/>
                    </a:ext>
                  </a:extLst>
                </a:gridCol>
                <a:gridCol w="10668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926238">
                  <a:extLst>
                    <a:ext uri="{9D8B030D-6E8A-4147-A177-3AD203B41FA5}">
                      <a16:colId xmlns:a16="http://schemas.microsoft.com/office/drawing/2014/main" val="20004"/>
                    </a:ext>
                  </a:extLst>
                </a:gridCol>
              </a:tblGrid>
              <a:tr h="617433">
                <a:tc>
                  <a:txBody>
                    <a:bodyPr/>
                    <a:lstStyle/>
                    <a:p>
                      <a:pPr algn="ctr">
                        <a:lnSpc>
                          <a:spcPct val="115000"/>
                        </a:lnSpc>
                      </a:pPr>
                      <a:r>
                        <a:rPr lang="en-US" sz="1200">
                          <a:effectLst/>
                          <a:latin typeface="+mj-lt"/>
                        </a:rPr>
                        <a:t>Performance Metric</a:t>
                      </a:r>
                    </a:p>
                  </a:txBody>
                  <a:tcPr marL="68580" marR="68580" marT="0" marB="0" anchor="ctr"/>
                </a:tc>
                <a:tc>
                  <a:txBody>
                    <a:bodyPr/>
                    <a:lstStyle/>
                    <a:p>
                      <a:pPr marL="0" marR="0" algn="ctr">
                        <a:lnSpc>
                          <a:spcPct val="115000"/>
                        </a:lnSpc>
                        <a:spcBef>
                          <a:spcPts val="0"/>
                        </a:spcBef>
                        <a:spcAft>
                          <a:spcPts val="0"/>
                        </a:spcAft>
                      </a:pPr>
                      <a:r>
                        <a:rPr lang="en-US" sz="1200">
                          <a:effectLst/>
                          <a:latin typeface="+mj-lt"/>
                        </a:rPr>
                        <a:t>Persistence</a:t>
                      </a:r>
                      <a:r>
                        <a:rPr lang="en-US" sz="1200" baseline="0">
                          <a:effectLst/>
                          <a:latin typeface="+mj-lt"/>
                        </a:rPr>
                        <a:t> Ramp*</a:t>
                      </a:r>
                    </a:p>
                  </a:txBody>
                  <a:tcPr marL="68580" marR="68580" marT="0" marB="0" anchor="ctr"/>
                </a:tc>
                <a:tc>
                  <a:txBody>
                    <a:bodyPr/>
                    <a:lstStyle/>
                    <a:p>
                      <a:pPr marL="0" marR="0" algn="ctr">
                        <a:lnSpc>
                          <a:spcPct val="115000"/>
                        </a:lnSpc>
                        <a:spcBef>
                          <a:spcPts val="0"/>
                        </a:spcBef>
                        <a:spcAft>
                          <a:spcPts val="0"/>
                        </a:spcAft>
                      </a:pPr>
                      <a:r>
                        <a:rPr lang="en-US" sz="1200">
                          <a:effectLst/>
                          <a:latin typeface="+mj-lt"/>
                          <a:ea typeface="+mn-ea"/>
                          <a:cs typeface="+mn-cs"/>
                        </a:rPr>
                        <a:t>SCED PSRR</a:t>
                      </a:r>
                    </a:p>
                  </a:txBody>
                  <a:tcPr marL="68580" marR="68580" marT="0" marB="0" anchor="ctr"/>
                </a:tc>
                <a:tc>
                  <a:txBody>
                    <a:bodyPr/>
                    <a:lstStyle/>
                    <a:p>
                      <a:pPr marL="0" marR="0" algn="ctr">
                        <a:lnSpc>
                          <a:spcPct val="115000"/>
                        </a:lnSpc>
                        <a:spcBef>
                          <a:spcPts val="0"/>
                        </a:spcBef>
                        <a:spcAft>
                          <a:spcPts val="0"/>
                        </a:spcAft>
                      </a:pPr>
                      <a:r>
                        <a:rPr lang="en-US" sz="1200">
                          <a:effectLst/>
                          <a:latin typeface="+mj-lt"/>
                          <a:ea typeface="+mn-ea"/>
                          <a:cs typeface="+mn-cs"/>
                        </a:rPr>
                        <a:t>PSRR, IHPPF</a:t>
                      </a:r>
                    </a:p>
                  </a:txBody>
                  <a:tcPr marL="68580" marR="68580" marT="0" marB="0" anchor="ctr"/>
                </a:tc>
                <a:tc>
                  <a:txBody>
                    <a:bodyPr/>
                    <a:lstStyle/>
                    <a:p>
                      <a:pPr marL="0" marR="0" algn="ctr">
                        <a:lnSpc>
                          <a:spcPct val="115000"/>
                        </a:lnSpc>
                        <a:spcBef>
                          <a:spcPts val="0"/>
                        </a:spcBef>
                        <a:spcAft>
                          <a:spcPts val="0"/>
                        </a:spcAft>
                      </a:pPr>
                      <a:r>
                        <a:rPr lang="en-US" sz="1200">
                          <a:effectLst/>
                          <a:latin typeface="+mj-lt"/>
                          <a:ea typeface="Calibri" panose="020F0502020204030204" pitchFamily="34" charset="0"/>
                          <a:cs typeface="Times New Roman" panose="02020603050405020304" pitchFamily="18" charset="0"/>
                        </a:rPr>
                        <a:t>PSRR, STPPF</a:t>
                      </a:r>
                    </a:p>
                  </a:txBody>
                  <a:tcPr marL="68580" marR="68580" marT="0" marB="0" anchor="ctr"/>
                </a:tc>
                <a:extLst>
                  <a:ext uri="{0D108BD9-81ED-4DB2-BD59-A6C34878D82A}">
                    <a16:rowId xmlns:a16="http://schemas.microsoft.com/office/drawing/2014/main" val="10000"/>
                  </a:ext>
                </a:extLst>
              </a:tr>
              <a:tr h="349539">
                <a:tc>
                  <a:txBody>
                    <a:bodyPr/>
                    <a:lstStyle/>
                    <a:p>
                      <a:pPr marL="0" marR="0" algn="l">
                        <a:lnSpc>
                          <a:spcPct val="115000"/>
                        </a:lnSpc>
                        <a:spcBef>
                          <a:spcPts val="0"/>
                        </a:spcBef>
                        <a:spcAft>
                          <a:spcPts val="0"/>
                        </a:spcAft>
                      </a:pPr>
                      <a:r>
                        <a:rPr lang="en-US" sz="1400" b="0">
                          <a:effectLst/>
                          <a:latin typeface="+mj-lt"/>
                        </a:rPr>
                        <a:t>Monthly MAE (MW per 5 minutes)</a:t>
                      </a:r>
                      <a:endParaRPr lang="en-US" sz="1400" b="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fontAlgn="b"/>
                      <a:r>
                        <a:rPr lang="en-US" sz="1400" b="0" i="0" u="none" strike="noStrike">
                          <a:solidFill>
                            <a:srgbClr val="000000"/>
                          </a:solidFill>
                          <a:effectLst/>
                          <a:latin typeface="+mj-lt"/>
                        </a:rPr>
                        <a:t>177</a:t>
                      </a:r>
                    </a:p>
                  </a:txBody>
                  <a:tcPr marL="7620" marR="7620" marT="7620" marB="0" anchor="ctr"/>
                </a:tc>
                <a:tc>
                  <a:txBody>
                    <a:bodyPr/>
                    <a:lstStyle/>
                    <a:p>
                      <a:pPr algn="ctr" fontAlgn="b"/>
                      <a:r>
                        <a:rPr lang="en-US" sz="1400" b="0" i="0" u="none" strike="noStrike">
                          <a:solidFill>
                            <a:srgbClr val="000000"/>
                          </a:solidFill>
                          <a:effectLst/>
                          <a:latin typeface="+mj-lt"/>
                        </a:rPr>
                        <a:t>96</a:t>
                      </a:r>
                    </a:p>
                  </a:txBody>
                  <a:tcPr marL="7620" marR="7620" marT="7620" marB="0" anchor="ctr"/>
                </a:tc>
                <a:tc>
                  <a:txBody>
                    <a:bodyPr/>
                    <a:lstStyle/>
                    <a:p>
                      <a:pPr algn="ctr" fontAlgn="b"/>
                      <a:r>
                        <a:rPr lang="en-US" sz="1400" b="0" i="0" u="none" strike="noStrike">
                          <a:solidFill>
                            <a:srgbClr val="000000"/>
                          </a:solidFill>
                          <a:effectLst/>
                          <a:latin typeface="+mj-lt"/>
                        </a:rPr>
                        <a:t>101</a:t>
                      </a:r>
                    </a:p>
                  </a:txBody>
                  <a:tcPr marL="7620" marR="7620" marT="7620" marB="0" anchor="ctr"/>
                </a:tc>
                <a:tc>
                  <a:txBody>
                    <a:bodyPr/>
                    <a:lstStyle/>
                    <a:p>
                      <a:pPr algn="ctr" fontAlgn="b"/>
                      <a:r>
                        <a:rPr lang="en-US" sz="1400" b="0" i="0" u="none" strike="noStrike">
                          <a:solidFill>
                            <a:srgbClr val="000000"/>
                          </a:solidFill>
                          <a:effectLst/>
                          <a:latin typeface="+mj-lt"/>
                        </a:rPr>
                        <a:t>96</a:t>
                      </a:r>
                    </a:p>
                  </a:txBody>
                  <a:tcPr marL="7620" marR="7620" marT="7620" marB="0" anchor="ctr"/>
                </a:tc>
                <a:extLst>
                  <a:ext uri="{0D108BD9-81ED-4DB2-BD59-A6C34878D82A}">
                    <a16:rowId xmlns:a16="http://schemas.microsoft.com/office/drawing/2014/main" val="10001"/>
                  </a:ext>
                </a:extLst>
              </a:tr>
              <a:tr h="340635">
                <a:tc>
                  <a:txBody>
                    <a:bodyPr/>
                    <a:lstStyle/>
                    <a:p>
                      <a:pPr marL="0" marR="0" algn="l">
                        <a:lnSpc>
                          <a:spcPct val="115000"/>
                        </a:lnSpc>
                        <a:spcBef>
                          <a:spcPts val="0"/>
                        </a:spcBef>
                        <a:spcAft>
                          <a:spcPts val="0"/>
                        </a:spcAft>
                      </a:pPr>
                      <a:r>
                        <a:rPr lang="en-US" sz="1400" b="0">
                          <a:effectLst/>
                          <a:latin typeface="+mj-lt"/>
                        </a:rPr>
                        <a:t>Monthly MAE when 5-Min.</a:t>
                      </a:r>
                      <a:r>
                        <a:rPr lang="en-US" sz="1400" b="0" baseline="0">
                          <a:effectLst/>
                          <a:latin typeface="+mj-lt"/>
                        </a:rPr>
                        <a:t> Solar</a:t>
                      </a:r>
                      <a:r>
                        <a:rPr lang="en-US" sz="1400" b="0">
                          <a:effectLst/>
                          <a:latin typeface="+mj-lt"/>
                        </a:rPr>
                        <a:t> Ramp &gt; 100 </a:t>
                      </a:r>
                      <a:r>
                        <a:rPr lang="en-US" sz="1400" b="0" kern="1200">
                          <a:solidFill>
                            <a:schemeClr val="tx1"/>
                          </a:solidFill>
                          <a:effectLst/>
                          <a:latin typeface="+mj-lt"/>
                          <a:ea typeface="+mn-ea"/>
                          <a:cs typeface="+mn-cs"/>
                        </a:rPr>
                        <a:t>MW</a:t>
                      </a:r>
                      <a:endParaRPr lang="en-US" sz="1400" b="0">
                        <a:effectLst/>
                        <a:latin typeface="+mj-lt"/>
                        <a:ea typeface="Calibri" panose="020F0502020204030204" pitchFamily="34" charset="0"/>
                        <a:cs typeface="Times New Roman" panose="02020603050405020304" pitchFamily="18" charset="0"/>
                      </a:endParaRPr>
                    </a:p>
                  </a:txBody>
                  <a:tcPr marL="68580" marR="68580" marT="0" marB="0" anchor="ctr"/>
                </a:tc>
                <a:tc>
                  <a:txBody>
                    <a:bodyPr/>
                    <a:lstStyle/>
                    <a:p>
                      <a:pPr algn="ctr" fontAlgn="b"/>
                      <a:r>
                        <a:rPr lang="en-US" sz="1400" b="0" i="0" u="none" strike="noStrike">
                          <a:solidFill>
                            <a:srgbClr val="000000"/>
                          </a:solidFill>
                          <a:effectLst/>
                          <a:latin typeface="+mj-lt"/>
                        </a:rPr>
                        <a:t>285</a:t>
                      </a:r>
                    </a:p>
                  </a:txBody>
                  <a:tcPr marL="7620" marR="7620" marT="7620" marB="0" anchor="ctr"/>
                </a:tc>
                <a:tc>
                  <a:txBody>
                    <a:bodyPr/>
                    <a:lstStyle/>
                    <a:p>
                      <a:pPr algn="ctr" fontAlgn="b"/>
                      <a:r>
                        <a:rPr lang="en-US" sz="1400" b="0" i="0" u="none" strike="noStrike">
                          <a:solidFill>
                            <a:srgbClr val="000000"/>
                          </a:solidFill>
                          <a:effectLst/>
                          <a:latin typeface="+mj-lt"/>
                        </a:rPr>
                        <a:t>121</a:t>
                      </a:r>
                    </a:p>
                  </a:txBody>
                  <a:tcPr marL="7620" marR="7620" marT="7620" marB="0" anchor="ctr"/>
                </a:tc>
                <a:tc>
                  <a:txBody>
                    <a:bodyPr/>
                    <a:lstStyle/>
                    <a:p>
                      <a:pPr algn="ctr" fontAlgn="b"/>
                      <a:r>
                        <a:rPr lang="en-US" sz="1400" b="0" i="0" u="none" strike="noStrike">
                          <a:solidFill>
                            <a:srgbClr val="000000"/>
                          </a:solidFill>
                          <a:effectLst/>
                          <a:latin typeface="+mj-lt"/>
                        </a:rPr>
                        <a:t>125</a:t>
                      </a:r>
                    </a:p>
                  </a:txBody>
                  <a:tcPr marL="7620" marR="7620" marT="7620" marB="0" anchor="ctr"/>
                </a:tc>
                <a:tc>
                  <a:txBody>
                    <a:bodyPr/>
                    <a:lstStyle/>
                    <a:p>
                      <a:pPr algn="ctr" fontAlgn="b"/>
                      <a:r>
                        <a:rPr lang="en-US" sz="1400" b="0" i="0" u="none" strike="noStrike">
                          <a:solidFill>
                            <a:srgbClr val="000000"/>
                          </a:solidFill>
                          <a:effectLst/>
                          <a:latin typeface="+mj-lt"/>
                        </a:rPr>
                        <a:t>121</a:t>
                      </a:r>
                    </a:p>
                  </a:txBody>
                  <a:tcPr marL="7620" marR="7620" marT="7620" marB="0" anchor="ctr"/>
                </a:tc>
                <a:extLst>
                  <a:ext uri="{0D108BD9-81ED-4DB2-BD59-A6C34878D82A}">
                    <a16:rowId xmlns:a16="http://schemas.microsoft.com/office/drawing/2014/main" val="10002"/>
                  </a:ext>
                </a:extLst>
              </a:tr>
            </a:tbl>
          </a:graphicData>
        </a:graphic>
      </p:graphicFrame>
      <p:sp>
        <p:nvSpPr>
          <p:cNvPr id="7" name="Rectangle 1"/>
          <p:cNvSpPr>
            <a:spLocks noChangeArrowheads="1"/>
          </p:cNvSpPr>
          <p:nvPr/>
        </p:nvSpPr>
        <p:spPr bwMode="auto">
          <a:xfrm>
            <a:off x="228600" y="1524603"/>
            <a:ext cx="7848600" cy="3041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US"/>
          </a:p>
        </p:txBody>
      </p:sp>
      <p:sp>
        <p:nvSpPr>
          <p:cNvPr id="19" name="TextBox 18"/>
          <p:cNvSpPr txBox="1"/>
          <p:nvPr/>
        </p:nvSpPr>
        <p:spPr>
          <a:xfrm>
            <a:off x="2133600" y="6520068"/>
            <a:ext cx="4095993" cy="307777"/>
          </a:xfrm>
          <a:prstGeom prst="rect">
            <a:avLst/>
          </a:prstGeom>
          <a:noFill/>
        </p:spPr>
        <p:txBody>
          <a:bodyPr wrap="none" rtlCol="0">
            <a:spAutoFit/>
          </a:bodyPr>
          <a:lstStyle/>
          <a:p>
            <a:r>
              <a:rPr lang="en-US" sz="1400"/>
              <a:t>* Persistence Ramp assumes a 0 MW solar ramp</a:t>
            </a:r>
            <a:endParaRPr lang="en-US" sz="600"/>
          </a:p>
        </p:txBody>
      </p:sp>
      <p:pic>
        <p:nvPicPr>
          <p:cNvPr id="3" name="Picture 2">
            <a:extLst>
              <a:ext uri="{FF2B5EF4-FFF2-40B4-BE49-F238E27FC236}">
                <a16:creationId xmlns:a16="http://schemas.microsoft.com/office/drawing/2014/main" id="{F909D08F-1A05-706E-8F1B-EEE4BEBB54A8}"/>
              </a:ext>
            </a:extLst>
          </p:cNvPr>
          <p:cNvPicPr>
            <a:picLocks noChangeAspect="1"/>
          </p:cNvPicPr>
          <p:nvPr/>
        </p:nvPicPr>
        <p:blipFill>
          <a:blip r:embed="rId3"/>
          <a:stretch>
            <a:fillRect/>
          </a:stretch>
        </p:blipFill>
        <p:spPr>
          <a:xfrm>
            <a:off x="642937" y="2222500"/>
            <a:ext cx="7858125" cy="4019550"/>
          </a:xfrm>
          <a:prstGeom prst="rect">
            <a:avLst/>
          </a:prstGeom>
        </p:spPr>
      </p:pic>
    </p:spTree>
    <p:extLst>
      <p:ext uri="{BB962C8B-B14F-4D97-AF65-F5344CB8AC3E}">
        <p14:creationId xmlns:p14="http://schemas.microsoft.com/office/powerpoint/2010/main" val="243890164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AF626F-BDBF-4860-EF72-BFDE878CBCF0}"/>
              </a:ext>
            </a:extLst>
          </p:cNvPr>
          <p:cNvSpPr>
            <a:spLocks noGrp="1"/>
          </p:cNvSpPr>
          <p:nvPr>
            <p:ph type="title"/>
          </p:nvPr>
        </p:nvSpPr>
        <p:spPr/>
        <p:txBody>
          <a:bodyPr/>
          <a:lstStyle/>
          <a:p>
            <a:r>
              <a:rPr lang="en-US"/>
              <a:t>Load Damping Ratio</a:t>
            </a:r>
          </a:p>
        </p:txBody>
      </p:sp>
      <p:sp>
        <p:nvSpPr>
          <p:cNvPr id="7" name="Content Placeholder 6">
            <a:extLst>
              <a:ext uri="{FF2B5EF4-FFF2-40B4-BE49-F238E27FC236}">
                <a16:creationId xmlns:a16="http://schemas.microsoft.com/office/drawing/2014/main" id="{5D94710B-0DEF-CF91-9967-AB3BCDEBDF13}"/>
              </a:ext>
            </a:extLst>
          </p:cNvPr>
          <p:cNvSpPr>
            <a:spLocks noGrp="1"/>
          </p:cNvSpPr>
          <p:nvPr>
            <p:ph idx="1"/>
          </p:nvPr>
        </p:nvSpPr>
        <p:spPr/>
        <p:txBody>
          <a:bodyPr/>
          <a:lstStyle/>
          <a:p>
            <a:pPr marL="0" indent="0">
              <a:buNone/>
            </a:pPr>
            <a:r>
              <a:rPr lang="en-US" sz="1600"/>
              <a:t>ERCOT has computed the effective load damping ratio for frequency events since Jan 1, 2017. Based on this analysis, 2% is a reasonable damping ratio for RRS studies.</a:t>
            </a:r>
          </a:p>
          <a:p>
            <a:pPr marL="0" indent="0">
              <a:buNone/>
            </a:pPr>
            <a:endParaRPr lang="en-US"/>
          </a:p>
        </p:txBody>
      </p:sp>
      <p:sp>
        <p:nvSpPr>
          <p:cNvPr id="4" name="Slide Number Placeholder 3">
            <a:extLst>
              <a:ext uri="{FF2B5EF4-FFF2-40B4-BE49-F238E27FC236}">
                <a16:creationId xmlns:a16="http://schemas.microsoft.com/office/drawing/2014/main" id="{D1689669-A713-A0A4-5BFB-36451C276130}"/>
              </a:ext>
            </a:extLst>
          </p:cNvPr>
          <p:cNvSpPr>
            <a:spLocks noGrp="1"/>
          </p:cNvSpPr>
          <p:nvPr>
            <p:ph type="sldNum" sz="quarter" idx="4"/>
          </p:nvPr>
        </p:nvSpPr>
        <p:spPr/>
        <p:txBody>
          <a:bodyPr/>
          <a:lstStyle/>
          <a:p>
            <a:fld id="{1D93BD3E-1E9A-4970-A6F7-E7AC52762E0C}" type="slidenum">
              <a:rPr lang="en-US" smtClean="0"/>
              <a:pPr/>
              <a:t>49</a:t>
            </a:fld>
            <a:endParaRPr lang="en-US"/>
          </a:p>
        </p:txBody>
      </p:sp>
      <p:pic>
        <p:nvPicPr>
          <p:cNvPr id="3" name="Picture 2">
            <a:extLst>
              <a:ext uri="{FF2B5EF4-FFF2-40B4-BE49-F238E27FC236}">
                <a16:creationId xmlns:a16="http://schemas.microsoft.com/office/drawing/2014/main" id="{17B787B2-5FCD-3939-724B-558A402A867B}"/>
              </a:ext>
            </a:extLst>
          </p:cNvPr>
          <p:cNvPicPr>
            <a:picLocks noChangeAspect="1"/>
          </p:cNvPicPr>
          <p:nvPr/>
        </p:nvPicPr>
        <p:blipFill>
          <a:blip r:embed="rId2"/>
          <a:stretch>
            <a:fillRect/>
          </a:stretch>
        </p:blipFill>
        <p:spPr>
          <a:xfrm>
            <a:off x="1587173" y="1412273"/>
            <a:ext cx="6045853" cy="3331838"/>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C102FB7F-F4F9-09BF-A370-9A89684B13C6}"/>
                  </a:ext>
                </a:extLst>
              </p:cNvPr>
              <p:cNvSpPr txBox="1"/>
              <p:nvPr/>
            </p:nvSpPr>
            <p:spPr>
              <a:xfrm>
                <a:off x="435864" y="4744111"/>
                <a:ext cx="8272272" cy="1578574"/>
              </a:xfrm>
              <a:prstGeom prst="rect">
                <a:avLst/>
              </a:prstGeom>
              <a:solidFill>
                <a:schemeClr val="bg2">
                  <a:lumMod val="95000"/>
                </a:schemeClr>
              </a:solidFill>
            </p:spPr>
            <p:txBody>
              <a:bodyPr wrap="square" rtlCol="0">
                <a:spAutoFit/>
              </a:bodyPr>
              <a:lstStyle/>
              <a:p>
                <a:r>
                  <a:rPr lang="en-US" sz="1200" i="1">
                    <a:solidFill>
                      <a:schemeClr val="tx2"/>
                    </a:solidFill>
                  </a:rPr>
                  <a:t>For each frequency event, the load dampening ratio is calculated as the delta load percentage change/ delta frequency percentage change. </a:t>
                </a:r>
                <a:endParaRPr lang="en-US" sz="1400" i="1">
                  <a:solidFill>
                    <a:schemeClr val="tx2"/>
                  </a:solidFill>
                </a:endParaRPr>
              </a:p>
              <a:p>
                <a:pPr marL="0" marR="0">
                  <a:spcBef>
                    <a:spcPts val="0"/>
                  </a:spcBef>
                  <a:spcAft>
                    <a:spcPts val="0"/>
                  </a:spcAft>
                </a:pPr>
                <a14:m>
                  <m:oMath xmlns:m="http://schemas.openxmlformats.org/officeDocument/2006/math">
                    <m:sSub>
                      <m:sSubPr>
                        <m:ctrlPr>
                          <a:rPr lang="en-US" sz="1200" i="1" smtClean="0">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𝐻𝑧</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−16</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r>
                  <a:rPr lang="en-US" sz="1200">
                    <a:solidFill>
                      <a:schemeClr val="accent2"/>
                    </a:solidFill>
                    <a:effectLst/>
                    <a:ea typeface="Calibri" panose="020F0502020204030204" pitchFamily="34" charset="0"/>
                  </a:rPr>
                  <a:t> 	           </a:t>
                </a:r>
                <a14:m>
                  <m:oMath xmlns:m="http://schemas.openxmlformats.org/officeDocument/2006/math">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𝐻𝑧</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+20</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+52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endParaRPr lang="en-US" sz="1200">
                  <a:solidFill>
                    <a:schemeClr val="accent2"/>
                  </a:solidFill>
                  <a:effectLst/>
                  <a:ea typeface="Calibri" panose="020F0502020204030204" pitchFamily="34" charset="0"/>
                </a:endParaRPr>
              </a:p>
              <a:p>
                <a:pPr marL="0" marR="0">
                  <a:spcBef>
                    <a:spcPts val="0"/>
                  </a:spcBef>
                  <a:spcAft>
                    <a:spcPts val="0"/>
                  </a:spcAft>
                </a:pPr>
                <a14:m>
                  <m:oMath xmlns:m="http://schemas.openxmlformats.org/officeDocument/2006/math">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−16</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r>
                  <a:rPr lang="en-US" sz="1200">
                    <a:solidFill>
                      <a:schemeClr val="accent2"/>
                    </a:solidFill>
                    <a:effectLst/>
                    <a:ea typeface="Calibri" panose="020F0502020204030204" pitchFamily="34" charset="0"/>
                  </a:rPr>
                  <a:t>       </a:t>
                </a:r>
                <a14:m>
                  <m:oMath xmlns:m="http://schemas.openxmlformats.org/officeDocument/2006/math">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𝐴𝑣𝑒𝑟𝑎𝑔𝑒</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r>
                          <a:rPr lang="en-US" sz="1200" i="1">
                            <a:solidFill>
                              <a:schemeClr val="accent2"/>
                            </a:solidFill>
                            <a:effectLst/>
                            <a:latin typeface="Cambria Math" panose="02040503050406030204" pitchFamily="18" charset="0"/>
                            <a:ea typeface="Calibri" panose="020F0502020204030204" pitchFamily="34" charset="0"/>
                          </a:rPr>
                          <m:t> </m:t>
                        </m:r>
                      </m:e>
                      <m: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+20</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rPr>
                              <m:t>0</m:t>
                            </m:r>
                          </m:sub>
                        </m:sSub>
                        <m:r>
                          <a:rPr lang="en-US" sz="1200" i="1">
                            <a:solidFill>
                              <a:schemeClr val="accent2"/>
                            </a:solidFill>
                            <a:effectLst/>
                            <a:latin typeface="Cambria Math" panose="02040503050406030204" pitchFamily="18" charset="0"/>
                            <a:ea typeface="Calibri" panose="020F0502020204030204" pitchFamily="34" charset="0"/>
                          </a:rPr>
                          <m:t>+52</m:t>
                        </m:r>
                        <m:r>
                          <a:rPr lang="en-US" sz="1200" i="1">
                            <a:solidFill>
                              <a:schemeClr val="accent2"/>
                            </a:solidFill>
                            <a:effectLst/>
                            <a:latin typeface="Cambria Math" panose="02040503050406030204" pitchFamily="18" charset="0"/>
                            <a:ea typeface="Calibri" panose="020F0502020204030204" pitchFamily="34" charset="0"/>
                          </a:rPr>
                          <m:t>𝑠</m:t>
                        </m:r>
                        <m:r>
                          <a:rPr lang="en-US" sz="1200" i="1">
                            <a:solidFill>
                              <a:schemeClr val="accent2"/>
                            </a:solidFill>
                            <a:effectLst/>
                            <a:latin typeface="Cambria Math" panose="02040503050406030204" pitchFamily="18" charset="0"/>
                            <a:ea typeface="Calibri" panose="020F0502020204030204" pitchFamily="34" charset="0"/>
                          </a:rPr>
                          <m:t>)</m:t>
                        </m:r>
                      </m:sub>
                    </m:sSub>
                  </m:oMath>
                </a14:m>
                <a:endParaRPr lang="en-US" sz="1200">
                  <a:solidFill>
                    <a:schemeClr val="accent2"/>
                  </a:solidFill>
                  <a:effectLst/>
                  <a:ea typeface="Calibri" panose="020F0502020204030204" pitchFamily="34" charset="0"/>
                </a:endParaRPr>
              </a:p>
              <a:p>
                <a:pPr marL="0" marR="0">
                  <a:spcBef>
                    <a:spcPts val="0"/>
                  </a:spcBef>
                  <a:spcAft>
                    <a:spcPts val="0"/>
                  </a:spcAft>
                </a:pPr>
                <a14:m>
                  <m:oMath xmlns:m="http://schemas.openxmlformats.org/officeDocument/2006/math">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𝐷𝑎𝑚𝑝𝑒𝑛𝑖𝑛𝑔</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𝑅𝑎𝑡𝑖𝑜</m:t>
                    </m:r>
                    <m:r>
                      <a:rPr lang="en-US" sz="1200" i="1">
                        <a:solidFill>
                          <a:schemeClr val="accent2"/>
                        </a:solidFill>
                        <a:effectLst/>
                        <a:latin typeface="Cambria Math" panose="02040503050406030204" pitchFamily="18" charset="0"/>
                        <a:ea typeface="Calibri" panose="020F0502020204030204" pitchFamily="34" charset="0"/>
                      </a:rPr>
                      <m:t>=</m:t>
                    </m:r>
                    <m:f>
                      <m:fPr>
                        <m:ctrlPr>
                          <a:rPr lang="en-US" sz="1200" i="1">
                            <a:solidFill>
                              <a:schemeClr val="accent2"/>
                            </a:solidFill>
                            <a:effectLst/>
                            <a:latin typeface="Cambria Math" panose="02040503050406030204" pitchFamily="18" charset="0"/>
                            <a:ea typeface="Calibri" panose="020F0502020204030204" pitchFamily="34" charset="0"/>
                          </a:rPr>
                        </m:ctrlPr>
                      </m:fPr>
                      <m:num>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r>
                              <a:rPr lang="en-US" sz="1200" i="1">
                                <a:solidFill>
                                  <a:schemeClr val="accent2"/>
                                </a:solidFill>
                                <a:effectLst/>
                                <a:latin typeface="Cambria Math" panose="02040503050406030204" pitchFamily="18" charset="0"/>
                                <a:ea typeface="Calibri" panose="020F0502020204030204" pitchFamily="34" charset="0"/>
                              </a:rPr>
                              <m:t>−</m:t>
                            </m:r>
                          </m:sub>
                        </m:sSub>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𝐿𝑜𝑎𝑑</m:t>
                            </m:r>
                            <m:r>
                              <a:rPr lang="en-US" sz="1200" i="1">
                                <a:solidFill>
                                  <a:schemeClr val="accent2"/>
                                </a:solidFill>
                                <a:effectLst/>
                                <a:latin typeface="Cambria Math" panose="02040503050406030204" pitchFamily="18" charset="0"/>
                                <a:ea typeface="Calibri" panose="020F0502020204030204" pitchFamily="34" charset="0"/>
                              </a:rPr>
                              <m:t> </m:t>
                            </m:r>
                            <m:r>
                              <a:rPr lang="en-US" sz="1200" i="1">
                                <a:solidFill>
                                  <a:schemeClr val="accent2"/>
                                </a:solidFill>
                                <a:effectLst/>
                                <a:latin typeface="Cambria Math" panose="02040503050406030204" pitchFamily="18" charset="0"/>
                                <a:ea typeface="Calibri" panose="020F0502020204030204" pitchFamily="34" charset="0"/>
                              </a:rPr>
                              <m:t>𝑀𝑊</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num>
                      <m:den>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𝑃𝑜𝑠𝑡</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r>
                          <a:rPr lang="en-US" sz="1200" i="1">
                            <a:solidFill>
                              <a:schemeClr val="accent2"/>
                            </a:solidFill>
                            <a:effectLst/>
                            <a:latin typeface="Cambria Math" panose="02040503050406030204" pitchFamily="18" charset="0"/>
                            <a:ea typeface="Calibri" panose="020F0502020204030204" pitchFamily="34" charset="0"/>
                          </a:rPr>
                          <m:t>)/</m:t>
                        </m:r>
                        <m:sSub>
                          <m:sSubPr>
                            <m:ctrlPr>
                              <a:rPr lang="en-US" sz="1200" i="1">
                                <a:solidFill>
                                  <a:schemeClr val="accent2"/>
                                </a:solidFill>
                                <a:effectLst/>
                                <a:latin typeface="Cambria Math" panose="02040503050406030204" pitchFamily="18" charset="0"/>
                                <a:ea typeface="Calibri" panose="020F0502020204030204" pitchFamily="34" charset="0"/>
                              </a:rPr>
                            </m:ctrlPr>
                          </m:sSubPr>
                          <m:e>
                            <m:r>
                              <a:rPr lang="en-US" sz="1200" i="1">
                                <a:solidFill>
                                  <a:schemeClr val="accent2"/>
                                </a:solidFill>
                                <a:effectLst/>
                                <a:latin typeface="Cambria Math" panose="02040503050406030204" pitchFamily="18" charset="0"/>
                                <a:ea typeface="Calibri" panose="020F0502020204030204" pitchFamily="34" charset="0"/>
                              </a:rPr>
                              <m:t>𝐻𝑧</m:t>
                            </m:r>
                          </m:e>
                          <m:sub>
                            <m:r>
                              <a:rPr lang="en-US" sz="1200" i="1">
                                <a:solidFill>
                                  <a:schemeClr val="accent2"/>
                                </a:solidFill>
                                <a:effectLst/>
                                <a:latin typeface="Cambria Math" panose="02040503050406030204" pitchFamily="18" charset="0"/>
                                <a:ea typeface="Calibri" panose="020F0502020204030204" pitchFamily="34" charset="0"/>
                              </a:rPr>
                              <m:t>𝑃𝑟𝑒</m:t>
                            </m:r>
                            <m:r>
                              <a:rPr lang="en-US" sz="1200" i="1">
                                <a:solidFill>
                                  <a:schemeClr val="accent2"/>
                                </a:solidFill>
                                <a:effectLst/>
                                <a:latin typeface="Cambria Math" panose="02040503050406030204" pitchFamily="18" charset="0"/>
                                <a:ea typeface="Calibri" panose="020F0502020204030204" pitchFamily="34" charset="0"/>
                              </a:rPr>
                              <m:t>−</m:t>
                            </m:r>
                            <m:r>
                              <a:rPr lang="en-US" sz="1200" i="1">
                                <a:solidFill>
                                  <a:schemeClr val="accent2"/>
                                </a:solidFill>
                                <a:effectLst/>
                                <a:latin typeface="Cambria Math" panose="02040503050406030204" pitchFamily="18" charset="0"/>
                                <a:ea typeface="Calibri" panose="020F0502020204030204" pitchFamily="34" charset="0"/>
                              </a:rPr>
                              <m:t>𝑝𝑒𝑟𝑡𝑢𝑟𝑏𝑎𝑡𝑖𝑜𝑛</m:t>
                            </m:r>
                          </m:sub>
                        </m:sSub>
                      </m:den>
                    </m:f>
                  </m:oMath>
                </a14:m>
                <a:r>
                  <a:rPr lang="en-US" sz="1200">
                    <a:solidFill>
                      <a:schemeClr val="accent2"/>
                    </a:solidFill>
                    <a:effectLst/>
                    <a:ea typeface="Calibri" panose="020F0502020204030204" pitchFamily="34" charset="0"/>
                  </a:rPr>
                  <a:t> %</a:t>
                </a:r>
              </a:p>
              <a:p>
                <a:pPr marL="0" marR="0">
                  <a:spcBef>
                    <a:spcPts val="0"/>
                  </a:spcBef>
                  <a:spcAft>
                    <a:spcPts val="0"/>
                  </a:spcAft>
                </a:pPr>
                <a:r>
                  <a:rPr lang="en-US" sz="1200">
                    <a:solidFill>
                      <a:schemeClr val="accent2"/>
                    </a:solidFill>
                    <a:ea typeface="Calibri" panose="020F0502020204030204" pitchFamily="34" charset="0"/>
                  </a:rPr>
                  <a:t>where </a:t>
                </a:r>
                <a14:m>
                  <m:oMath xmlns:m="http://schemas.openxmlformats.org/officeDocument/2006/math">
                    <m:sSub>
                      <m:sSubPr>
                        <m:ctrlPr>
                          <a:rPr lang="en-US" sz="1200" i="1">
                            <a:solidFill>
                              <a:schemeClr val="accent2"/>
                            </a:solidFill>
                            <a:effectLst/>
                            <a:latin typeface="Cambria Math" panose="02040503050406030204" pitchFamily="18" charset="0"/>
                          </a:rPr>
                        </m:ctrlPr>
                      </m:sSubPr>
                      <m:e>
                        <m:r>
                          <a:rPr lang="en-US" sz="1200" i="1">
                            <a:solidFill>
                              <a:schemeClr val="accent2"/>
                            </a:solidFill>
                            <a:effectLst/>
                            <a:latin typeface="Cambria Math" panose="02040503050406030204" pitchFamily="18" charset="0"/>
                            <a:ea typeface="Calibri" panose="020F0502020204030204" pitchFamily="34" charset="0"/>
                            <a:cs typeface="Calibri" panose="020F0502020204030204" pitchFamily="34" charset="0"/>
                          </a:rPr>
                          <m:t>𝑡</m:t>
                        </m:r>
                      </m:e>
                      <m:sub>
                        <m:r>
                          <a:rPr lang="en-US" sz="1200" i="1">
                            <a:solidFill>
                              <a:schemeClr val="accent2"/>
                            </a:solidFill>
                            <a:effectLst/>
                            <a:latin typeface="Cambria Math" panose="02040503050406030204" pitchFamily="18" charset="0"/>
                            <a:ea typeface="Calibri" panose="020F0502020204030204" pitchFamily="34" charset="0"/>
                            <a:cs typeface="Calibri" panose="020F0502020204030204" pitchFamily="34" charset="0"/>
                          </a:rPr>
                          <m:t>0</m:t>
                        </m:r>
                      </m:sub>
                    </m:sSub>
                  </m:oMath>
                </a14:m>
                <a:r>
                  <a:rPr lang="en-US" sz="1200" i="1">
                    <a:solidFill>
                      <a:schemeClr val="accent2"/>
                    </a:solidFill>
                    <a:effectLst/>
                    <a:ea typeface="Calibri" panose="020F0502020204030204" pitchFamily="34" charset="0"/>
                  </a:rPr>
                  <a:t> : Event Start Time</a:t>
                </a:r>
                <a:endParaRPr lang="en-US" sz="1200">
                  <a:solidFill>
                    <a:schemeClr val="accent2"/>
                  </a:solidFill>
                </a:endParaRPr>
              </a:p>
            </p:txBody>
          </p:sp>
        </mc:Choice>
        <mc:Fallback xmlns="">
          <p:sp>
            <p:nvSpPr>
              <p:cNvPr id="5" name="TextBox 4">
                <a:extLst>
                  <a:ext uri="{FF2B5EF4-FFF2-40B4-BE49-F238E27FC236}">
                    <a16:creationId xmlns:a16="http://schemas.microsoft.com/office/drawing/2014/main" id="{C102FB7F-F4F9-09BF-A370-9A89684B13C6}"/>
                  </a:ext>
                </a:extLst>
              </p:cNvPr>
              <p:cNvSpPr txBox="1">
                <a:spLocks noRot="1" noChangeAspect="1" noMove="1" noResize="1" noEditPoints="1" noAdjustHandles="1" noChangeArrowheads="1" noChangeShapeType="1" noTextEdit="1"/>
              </p:cNvSpPr>
              <p:nvPr/>
            </p:nvSpPr>
            <p:spPr>
              <a:xfrm>
                <a:off x="435864" y="4744111"/>
                <a:ext cx="8272272" cy="1578574"/>
              </a:xfrm>
              <a:prstGeom prst="rect">
                <a:avLst/>
              </a:prstGeom>
              <a:blipFill>
                <a:blip r:embed="rId3"/>
                <a:stretch>
                  <a:fillRect l="-74" t="-386" b="-1931"/>
                </a:stretch>
              </a:blipFill>
            </p:spPr>
            <p:txBody>
              <a:bodyPr/>
              <a:lstStyle/>
              <a:p>
                <a:r>
                  <a:rPr lang="en-US">
                    <a:noFill/>
                  </a:rPr>
                  <a:t> </a:t>
                </a:r>
              </a:p>
            </p:txBody>
          </p:sp>
        </mc:Fallback>
      </mc:AlternateContent>
    </p:spTree>
    <p:extLst>
      <p:ext uri="{BB962C8B-B14F-4D97-AF65-F5344CB8AC3E}">
        <p14:creationId xmlns:p14="http://schemas.microsoft.com/office/powerpoint/2010/main" val="37016112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D151017-34ED-768C-6465-8AFA2F69E0B8}"/>
              </a:ext>
            </a:extLst>
          </p:cNvPr>
          <p:cNvSpPr>
            <a:spLocks noGrp="1"/>
          </p:cNvSpPr>
          <p:nvPr>
            <p:ph type="title"/>
          </p:nvPr>
        </p:nvSpPr>
        <p:spPr/>
        <p:txBody>
          <a:bodyPr/>
          <a:lstStyle/>
          <a:p>
            <a:r>
              <a:rPr lang="en-US"/>
              <a:t>Growth of Solar Capacity by Region</a:t>
            </a:r>
          </a:p>
        </p:txBody>
      </p:sp>
      <p:sp>
        <p:nvSpPr>
          <p:cNvPr id="5" name="Slide Number Placeholder 4">
            <a:extLst>
              <a:ext uri="{FF2B5EF4-FFF2-40B4-BE49-F238E27FC236}">
                <a16:creationId xmlns:a16="http://schemas.microsoft.com/office/drawing/2014/main" id="{B5024440-E9EA-CF79-4C6D-84A5BC277535}"/>
              </a:ext>
            </a:extLst>
          </p:cNvPr>
          <p:cNvSpPr>
            <a:spLocks noGrp="1"/>
          </p:cNvSpPr>
          <p:nvPr>
            <p:ph type="sldNum" sz="quarter" idx="4"/>
          </p:nvPr>
        </p:nvSpPr>
        <p:spPr/>
        <p:txBody>
          <a:bodyPr/>
          <a:lstStyle/>
          <a:p>
            <a:fld id="{1D93BD3E-1E9A-4970-A6F7-E7AC52762E0C}" type="slidenum">
              <a:rPr lang="en-US" smtClean="0"/>
              <a:pPr/>
              <a:t>5</a:t>
            </a:fld>
            <a:endParaRPr lang="en-US"/>
          </a:p>
        </p:txBody>
      </p:sp>
      <p:pic>
        <p:nvPicPr>
          <p:cNvPr id="6" name="Picture 5">
            <a:extLst>
              <a:ext uri="{FF2B5EF4-FFF2-40B4-BE49-F238E27FC236}">
                <a16:creationId xmlns:a16="http://schemas.microsoft.com/office/drawing/2014/main" id="{CDEDA2DD-2CF5-14D4-03F2-6CE94AFC50DD}"/>
              </a:ext>
            </a:extLst>
          </p:cNvPr>
          <p:cNvPicPr>
            <a:picLocks noChangeAspect="1"/>
          </p:cNvPicPr>
          <p:nvPr/>
        </p:nvPicPr>
        <p:blipFill>
          <a:blip r:embed="rId3"/>
          <a:stretch>
            <a:fillRect/>
          </a:stretch>
        </p:blipFill>
        <p:spPr>
          <a:xfrm>
            <a:off x="342900" y="775551"/>
            <a:ext cx="8458200" cy="5306898"/>
          </a:xfrm>
          <a:prstGeom prst="rect">
            <a:avLst/>
          </a:prstGeom>
        </p:spPr>
      </p:pic>
      <p:cxnSp>
        <p:nvCxnSpPr>
          <p:cNvPr id="3" name="Straight Connector 2">
            <a:extLst>
              <a:ext uri="{FF2B5EF4-FFF2-40B4-BE49-F238E27FC236}">
                <a16:creationId xmlns:a16="http://schemas.microsoft.com/office/drawing/2014/main" id="{B84C299D-913B-03DE-AEA9-2AB5A73DF481}"/>
              </a:ext>
            </a:extLst>
          </p:cNvPr>
          <p:cNvCxnSpPr>
            <a:cxnSpLocks/>
          </p:cNvCxnSpPr>
          <p:nvPr/>
        </p:nvCxnSpPr>
        <p:spPr>
          <a:xfrm>
            <a:off x="3886200" y="1158240"/>
            <a:ext cx="0" cy="4503420"/>
          </a:xfrm>
          <a:prstGeom prst="line">
            <a:avLst/>
          </a:prstGeom>
          <a:ln w="22225">
            <a:solidFill>
              <a:schemeClr val="accent6"/>
            </a:solidFill>
            <a:prstDash val="dashDot"/>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67D9C6F6-56A3-F000-B48C-EC4A7071E810}"/>
              </a:ext>
            </a:extLst>
          </p:cNvPr>
          <p:cNvSpPr txBox="1"/>
          <p:nvPr/>
        </p:nvSpPr>
        <p:spPr>
          <a:xfrm>
            <a:off x="3817621" y="775551"/>
            <a:ext cx="2407903" cy="1015663"/>
          </a:xfrm>
          <a:prstGeom prst="rect">
            <a:avLst/>
          </a:prstGeom>
          <a:solidFill>
            <a:schemeClr val="accent1">
              <a:lumMod val="20000"/>
              <a:lumOff val="80000"/>
            </a:schemeClr>
          </a:solidFill>
        </p:spPr>
        <p:txBody>
          <a:bodyPr wrap="square" rtlCol="0">
            <a:spAutoFit/>
          </a:bodyPr>
          <a:lstStyle/>
          <a:p>
            <a:r>
              <a:rPr lang="en-US" sz="1200"/>
              <a:t>Far East installed capacity has increased by ~2,000 MW in 2023 and may further increase by 1,500 MW for a total of 3,500 MW before year ends.</a:t>
            </a:r>
          </a:p>
        </p:txBody>
      </p:sp>
      <p:sp>
        <p:nvSpPr>
          <p:cNvPr id="9" name="TextBox 8">
            <a:extLst>
              <a:ext uri="{FF2B5EF4-FFF2-40B4-BE49-F238E27FC236}">
                <a16:creationId xmlns:a16="http://schemas.microsoft.com/office/drawing/2014/main" id="{7603F1FF-AF41-DF5E-0A85-7D805C2138FD}"/>
              </a:ext>
            </a:extLst>
          </p:cNvPr>
          <p:cNvSpPr txBox="1"/>
          <p:nvPr/>
        </p:nvSpPr>
        <p:spPr>
          <a:xfrm>
            <a:off x="6644639" y="428681"/>
            <a:ext cx="2194561" cy="646331"/>
          </a:xfrm>
          <a:prstGeom prst="rect">
            <a:avLst/>
          </a:prstGeom>
          <a:solidFill>
            <a:schemeClr val="accent1">
              <a:lumMod val="20000"/>
              <a:lumOff val="80000"/>
            </a:schemeClr>
          </a:solidFill>
        </p:spPr>
        <p:txBody>
          <a:bodyPr wrap="square" rtlCol="0">
            <a:spAutoFit/>
          </a:bodyPr>
          <a:lstStyle/>
          <a:p>
            <a:r>
              <a:rPr lang="en-US" sz="1200"/>
              <a:t>Far East installed capacity is projected to increase by ~6,000 MW in 2024.</a:t>
            </a:r>
          </a:p>
        </p:txBody>
      </p:sp>
      <p:cxnSp>
        <p:nvCxnSpPr>
          <p:cNvPr id="10" name="Straight Connector 9">
            <a:extLst>
              <a:ext uri="{FF2B5EF4-FFF2-40B4-BE49-F238E27FC236}">
                <a16:creationId xmlns:a16="http://schemas.microsoft.com/office/drawing/2014/main" id="{01849025-1A23-C1B9-831A-670F075EF8F0}"/>
              </a:ext>
            </a:extLst>
          </p:cNvPr>
          <p:cNvCxnSpPr>
            <a:cxnSpLocks/>
          </p:cNvCxnSpPr>
          <p:nvPr/>
        </p:nvCxnSpPr>
        <p:spPr>
          <a:xfrm>
            <a:off x="5326380" y="1791214"/>
            <a:ext cx="0" cy="3787217"/>
          </a:xfrm>
          <a:prstGeom prst="line">
            <a:avLst/>
          </a:prstGeom>
          <a:ln w="25400">
            <a:solidFill>
              <a:schemeClr val="accent6"/>
            </a:solidFill>
            <a:prstDash val="dashDot"/>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806F6178-506D-4739-D336-ED55A83CB72B}"/>
              </a:ext>
            </a:extLst>
          </p:cNvPr>
          <p:cNvSpPr txBox="1"/>
          <p:nvPr/>
        </p:nvSpPr>
        <p:spPr>
          <a:xfrm>
            <a:off x="2682248" y="1868446"/>
            <a:ext cx="2407903" cy="646331"/>
          </a:xfrm>
          <a:prstGeom prst="rect">
            <a:avLst/>
          </a:prstGeom>
          <a:solidFill>
            <a:schemeClr val="accent1">
              <a:lumMod val="20000"/>
              <a:lumOff val="80000"/>
            </a:schemeClr>
          </a:solidFill>
        </p:spPr>
        <p:txBody>
          <a:bodyPr wrap="square" rtlCol="0">
            <a:spAutoFit/>
          </a:bodyPr>
          <a:lstStyle/>
          <a:p>
            <a:r>
              <a:rPr lang="en-US" sz="1200"/>
              <a:t>Far East installed capacity has increased by ~2,000 MW in 2022.</a:t>
            </a:r>
          </a:p>
        </p:txBody>
      </p:sp>
    </p:spTree>
    <p:extLst>
      <p:ext uri="{BB962C8B-B14F-4D97-AF65-F5344CB8AC3E}">
        <p14:creationId xmlns:p14="http://schemas.microsoft.com/office/powerpoint/2010/main" val="327355960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95E30-41DE-4BAD-ACCA-ACF2A355BFFB}"/>
              </a:ext>
            </a:extLst>
          </p:cNvPr>
          <p:cNvSpPr>
            <a:spLocks noGrp="1"/>
          </p:cNvSpPr>
          <p:nvPr>
            <p:ph type="title"/>
          </p:nvPr>
        </p:nvSpPr>
        <p:spPr/>
        <p:txBody>
          <a:bodyPr/>
          <a:lstStyle/>
          <a:p>
            <a:r>
              <a:rPr lang="en-US"/>
              <a:t>Adequacy of Non-Spin quantities in 2023</a:t>
            </a:r>
          </a:p>
        </p:txBody>
      </p:sp>
      <p:sp>
        <p:nvSpPr>
          <p:cNvPr id="3" name="Content Placeholder 2">
            <a:extLst>
              <a:ext uri="{FF2B5EF4-FFF2-40B4-BE49-F238E27FC236}">
                <a16:creationId xmlns:a16="http://schemas.microsoft.com/office/drawing/2014/main" id="{287A705E-B65A-49D7-A47F-70ADB2609823}"/>
              </a:ext>
            </a:extLst>
          </p:cNvPr>
          <p:cNvSpPr>
            <a:spLocks noGrp="1"/>
          </p:cNvSpPr>
          <p:nvPr>
            <p:ph idx="1"/>
          </p:nvPr>
        </p:nvSpPr>
        <p:spPr/>
        <p:txBody>
          <a:bodyPr/>
          <a:lstStyle/>
          <a:p>
            <a:r>
              <a:rPr lang="en-US" sz="1600"/>
              <a:t>Between Jan 1, 2023 and Jul 31, 2023, </a:t>
            </a:r>
          </a:p>
          <a:p>
            <a:pPr lvl="1"/>
            <a:r>
              <a:rPr lang="en-US" sz="1600"/>
              <a:t>~5% of the time the 6 Hour Ahead (HA) net load forecast error based Non-Spin was not sufficient to cover the 6HA risk </a:t>
            </a:r>
            <a:endParaRPr lang="en-US" sz="1200"/>
          </a:p>
          <a:p>
            <a:pPr lvl="1"/>
            <a:r>
              <a:rPr lang="en-US" sz="1600"/>
              <a:t>~16% of the time the margin in the 6 Hour Ahead (HA) net load forecast error based Non-Spin to cover the 6HA risk was less than 1,430 MW.</a:t>
            </a:r>
          </a:p>
        </p:txBody>
      </p:sp>
      <p:sp>
        <p:nvSpPr>
          <p:cNvPr id="4" name="Slide Number Placeholder 3">
            <a:extLst>
              <a:ext uri="{FF2B5EF4-FFF2-40B4-BE49-F238E27FC236}">
                <a16:creationId xmlns:a16="http://schemas.microsoft.com/office/drawing/2014/main" id="{59A37523-6979-4386-8083-FBB2E004C3AB}"/>
              </a:ext>
            </a:extLst>
          </p:cNvPr>
          <p:cNvSpPr>
            <a:spLocks noGrp="1"/>
          </p:cNvSpPr>
          <p:nvPr>
            <p:ph type="sldNum" sz="quarter" idx="4"/>
          </p:nvPr>
        </p:nvSpPr>
        <p:spPr/>
        <p:txBody>
          <a:bodyPr/>
          <a:lstStyle/>
          <a:p>
            <a:fld id="{1D93BD3E-1E9A-4970-A6F7-E7AC52762E0C}" type="slidenum">
              <a:rPr lang="en-US" smtClean="0"/>
              <a:pPr/>
              <a:t>50</a:t>
            </a:fld>
            <a:endParaRPr lang="en-US"/>
          </a:p>
        </p:txBody>
      </p:sp>
      <p:pic>
        <p:nvPicPr>
          <p:cNvPr id="7" name="Picture 6">
            <a:extLst>
              <a:ext uri="{FF2B5EF4-FFF2-40B4-BE49-F238E27FC236}">
                <a16:creationId xmlns:a16="http://schemas.microsoft.com/office/drawing/2014/main" id="{9FD8800B-F6FD-E3FE-32DD-814F2A21D22C}"/>
              </a:ext>
            </a:extLst>
          </p:cNvPr>
          <p:cNvPicPr>
            <a:picLocks noChangeAspect="1"/>
          </p:cNvPicPr>
          <p:nvPr/>
        </p:nvPicPr>
        <p:blipFill>
          <a:blip r:embed="rId3"/>
          <a:stretch>
            <a:fillRect/>
          </a:stretch>
        </p:blipFill>
        <p:spPr>
          <a:xfrm>
            <a:off x="1105119" y="2469398"/>
            <a:ext cx="7114649" cy="3450635"/>
          </a:xfrm>
          <a:prstGeom prst="rect">
            <a:avLst/>
          </a:prstGeom>
        </p:spPr>
      </p:pic>
    </p:spTree>
    <p:extLst>
      <p:ext uri="{BB962C8B-B14F-4D97-AF65-F5344CB8AC3E}">
        <p14:creationId xmlns:p14="http://schemas.microsoft.com/office/powerpoint/2010/main" val="331138658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78BA0BB2-87EC-4FC6-8404-0F2E5E241FA7}"/>
              </a:ext>
            </a:extLst>
          </p:cNvPr>
          <p:cNvGraphicFramePr>
            <a:graphicFrameLocks noGrp="1"/>
          </p:cNvGraphicFramePr>
          <p:nvPr/>
        </p:nvGraphicFramePr>
        <p:xfrm>
          <a:off x="396904" y="3285161"/>
          <a:ext cx="6842096" cy="2882757"/>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7D17A180-0116-4B6E-925F-6FF016311C17}"/>
              </a:ext>
            </a:extLst>
          </p:cNvPr>
          <p:cNvSpPr>
            <a:spLocks noGrp="1"/>
          </p:cNvSpPr>
          <p:nvPr>
            <p:ph type="title"/>
          </p:nvPr>
        </p:nvSpPr>
        <p:spPr/>
        <p:txBody>
          <a:bodyPr/>
          <a:lstStyle/>
          <a:p>
            <a:r>
              <a:rPr lang="en-US" sz="2000"/>
              <a:t>Non-Spinning Reserve Service (Non-Spin) Deployments in 2023-Q1</a:t>
            </a:r>
          </a:p>
        </p:txBody>
      </p:sp>
      <p:sp>
        <p:nvSpPr>
          <p:cNvPr id="3" name="Content Placeholder 2">
            <a:extLst>
              <a:ext uri="{FF2B5EF4-FFF2-40B4-BE49-F238E27FC236}">
                <a16:creationId xmlns:a16="http://schemas.microsoft.com/office/drawing/2014/main" id="{59474E4E-96CF-405C-9372-5A06AA14E5DC}"/>
              </a:ext>
            </a:extLst>
          </p:cNvPr>
          <p:cNvSpPr>
            <a:spLocks noGrp="1"/>
          </p:cNvSpPr>
          <p:nvPr>
            <p:ph idx="1"/>
          </p:nvPr>
        </p:nvSpPr>
        <p:spPr>
          <a:xfrm>
            <a:off x="7020208" y="814633"/>
            <a:ext cx="2047592" cy="4647051"/>
          </a:xfrm>
        </p:spPr>
        <p:txBody>
          <a:bodyPr/>
          <a:lstStyle/>
          <a:p>
            <a:pPr marL="0" indent="0">
              <a:buNone/>
            </a:pPr>
            <a:r>
              <a:rPr lang="en-US" sz="1400"/>
              <a:t>Between Jan 2023 and Mar 2023, there were 12 events that resulted in deployment of offline Non-Spin. </a:t>
            </a:r>
          </a:p>
          <a:p>
            <a:pPr marL="114300" indent="0" algn="just">
              <a:buNone/>
            </a:pPr>
            <a:r>
              <a:rPr lang="en-US" sz="1200"/>
              <a:t>Note that, between Jun 2023 and Jul 2023, an average ~36 % of Non-Spin was provided using online capacity and by Quick Start Generation Resources. This type of Non-Spin is always available to SCED to dispatch (with an offer floor of $75) and no operator action is needed to deploy this capacity.</a:t>
            </a:r>
          </a:p>
          <a:p>
            <a:endParaRPr lang="en-US"/>
          </a:p>
        </p:txBody>
      </p:sp>
      <p:sp>
        <p:nvSpPr>
          <p:cNvPr id="4" name="Slide Number Placeholder 3">
            <a:extLst>
              <a:ext uri="{FF2B5EF4-FFF2-40B4-BE49-F238E27FC236}">
                <a16:creationId xmlns:a16="http://schemas.microsoft.com/office/drawing/2014/main" id="{7DF5E0E2-7847-4391-BA6E-336282C4C6E7}"/>
              </a:ext>
            </a:extLst>
          </p:cNvPr>
          <p:cNvSpPr>
            <a:spLocks noGrp="1"/>
          </p:cNvSpPr>
          <p:nvPr>
            <p:ph type="sldNum" sz="quarter" idx="4"/>
          </p:nvPr>
        </p:nvSpPr>
        <p:spPr/>
        <p:txBody>
          <a:bodyPr/>
          <a:lstStyle/>
          <a:p>
            <a:fld id="{1D93BD3E-1E9A-4970-A6F7-E7AC52762E0C}" type="slidenum">
              <a:rPr lang="en-US" smtClean="0"/>
              <a:pPr/>
              <a:t>51</a:t>
            </a:fld>
            <a:endParaRPr lang="en-US"/>
          </a:p>
        </p:txBody>
      </p:sp>
      <p:graphicFrame>
        <p:nvGraphicFramePr>
          <p:cNvPr id="6" name="Table 5">
            <a:extLst>
              <a:ext uri="{FF2B5EF4-FFF2-40B4-BE49-F238E27FC236}">
                <a16:creationId xmlns:a16="http://schemas.microsoft.com/office/drawing/2014/main" id="{F2A5A9C6-1050-4DB4-AE39-9262C769E0F8}"/>
              </a:ext>
            </a:extLst>
          </p:cNvPr>
          <p:cNvGraphicFramePr>
            <a:graphicFrameLocks noGrp="1"/>
          </p:cNvGraphicFramePr>
          <p:nvPr/>
        </p:nvGraphicFramePr>
        <p:xfrm>
          <a:off x="396904" y="840284"/>
          <a:ext cx="6508168" cy="2444877"/>
        </p:xfrm>
        <a:graphic>
          <a:graphicData uri="http://schemas.openxmlformats.org/drawingml/2006/table">
            <a:tbl>
              <a:tblPr firstRow="1" firstCol="1" bandRow="1">
                <a:tableStyleId>{B301B821-A1FF-4177-AEE7-76D212191A09}</a:tableStyleId>
              </a:tblPr>
              <a:tblGrid>
                <a:gridCol w="1521161">
                  <a:extLst>
                    <a:ext uri="{9D8B030D-6E8A-4147-A177-3AD203B41FA5}">
                      <a16:colId xmlns:a16="http://schemas.microsoft.com/office/drawing/2014/main" val="2042389416"/>
                    </a:ext>
                  </a:extLst>
                </a:gridCol>
                <a:gridCol w="1507207">
                  <a:extLst>
                    <a:ext uri="{9D8B030D-6E8A-4147-A177-3AD203B41FA5}">
                      <a16:colId xmlns:a16="http://schemas.microsoft.com/office/drawing/2014/main" val="2060778813"/>
                    </a:ext>
                  </a:extLst>
                </a:gridCol>
                <a:gridCol w="1053345">
                  <a:extLst>
                    <a:ext uri="{9D8B030D-6E8A-4147-A177-3AD203B41FA5}">
                      <a16:colId xmlns:a16="http://schemas.microsoft.com/office/drawing/2014/main" val="1829077674"/>
                    </a:ext>
                  </a:extLst>
                </a:gridCol>
                <a:gridCol w="1279061">
                  <a:extLst>
                    <a:ext uri="{9D8B030D-6E8A-4147-A177-3AD203B41FA5}">
                      <a16:colId xmlns:a16="http://schemas.microsoft.com/office/drawing/2014/main" val="1365506348"/>
                    </a:ext>
                  </a:extLst>
                </a:gridCol>
                <a:gridCol w="1147394">
                  <a:extLst>
                    <a:ext uri="{9D8B030D-6E8A-4147-A177-3AD203B41FA5}">
                      <a16:colId xmlns:a16="http://schemas.microsoft.com/office/drawing/2014/main" val="3268712213"/>
                    </a:ext>
                  </a:extLst>
                </a:gridCol>
              </a:tblGrid>
              <a:tr h="228805">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Start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End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Duration</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Max Deployment (MW)</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Reason</a:t>
                      </a:r>
                    </a:p>
                  </a:txBody>
                  <a:tcPr marL="9525" marR="9525" marT="9525" marB="0" anchor="ctr"/>
                </a:tc>
                <a:extLst>
                  <a:ext uri="{0D108BD9-81ED-4DB2-BD59-A6C34878D82A}">
                    <a16:rowId xmlns:a16="http://schemas.microsoft.com/office/drawing/2014/main" val="47745054"/>
                  </a:ext>
                </a:extLst>
              </a:tr>
              <a:tr h="152383">
                <a:tc>
                  <a:txBody>
                    <a:bodyPr/>
                    <a:lstStyle/>
                    <a:p>
                      <a:pPr algn="ctr" fontAlgn="b"/>
                      <a:r>
                        <a:rPr lang="en-US" sz="1100" b="0" i="0" u="none" strike="noStrike">
                          <a:solidFill>
                            <a:srgbClr val="000000"/>
                          </a:solidFill>
                          <a:effectLst/>
                          <a:latin typeface="Calibri" panose="020F0502020204030204" pitchFamily="34" charset="0"/>
                        </a:rPr>
                        <a:t>1/3/2023 17:21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1/3/2023 18:30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01:09:00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1134.8</a:t>
                      </a:r>
                    </a:p>
                  </a:txBody>
                  <a:tcPr marL="9525" marR="9525" marT="9525" marB="0" anchor="ctr"/>
                </a:tc>
                <a:tc rowSpan="12">
                  <a:txBody>
                    <a:bodyPr/>
                    <a:lstStyle/>
                    <a:p>
                      <a:pPr marL="0" marR="0" algn="ctr" defTabSz="685800" rtl="0" eaLnBrk="1" fontAlgn="b" latinLnBrk="0" hangingPunct="1">
                        <a:spcBef>
                          <a:spcPts val="0"/>
                        </a:spcBef>
                        <a:spcAft>
                          <a:spcPts val="0"/>
                        </a:spcAft>
                      </a:pPr>
                      <a:r>
                        <a:rPr lang="en-US" sz="1000" b="0" kern="1200">
                          <a:solidFill>
                            <a:schemeClr val="tx1"/>
                          </a:solidFill>
                          <a:effectLst/>
                          <a:latin typeface="Arial" panose="020B0604020202020204" pitchFamily="34" charset="0"/>
                          <a:ea typeface="+mn-ea"/>
                          <a:cs typeface="Times New Roman" panose="02020603050405020304" pitchFamily="18" charset="0"/>
                        </a:rPr>
                        <a:t>Available Headroom not sufficient for projected 30-minutes net load ramp</a:t>
                      </a:r>
                    </a:p>
                  </a:txBody>
                  <a:tcPr marL="9525" marR="9525" marT="9525" marB="0" anchor="ctr"/>
                </a:tc>
                <a:extLst>
                  <a:ext uri="{0D108BD9-81ED-4DB2-BD59-A6C34878D82A}">
                    <a16:rowId xmlns:a16="http://schemas.microsoft.com/office/drawing/2014/main" val="4218894480"/>
                  </a:ext>
                </a:extLst>
              </a:tr>
              <a:tr h="152383">
                <a:tc>
                  <a:txBody>
                    <a:bodyPr/>
                    <a:lstStyle/>
                    <a:p>
                      <a:pPr algn="ctr" fontAlgn="b"/>
                      <a:r>
                        <a:rPr lang="en-US" sz="1100" b="0" i="0" u="none" strike="noStrike">
                          <a:solidFill>
                            <a:srgbClr val="000000"/>
                          </a:solidFill>
                          <a:effectLst/>
                          <a:latin typeface="Calibri" panose="020F0502020204030204" pitchFamily="34" charset="0"/>
                        </a:rPr>
                        <a:t>1/6/2023 16:53</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1/6/2023 18:15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01:22:00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1214.5</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890888875"/>
                  </a:ext>
                </a:extLst>
              </a:tr>
              <a:tr h="152383">
                <a:tc>
                  <a:txBody>
                    <a:bodyPr/>
                    <a:lstStyle/>
                    <a:p>
                      <a:pPr algn="ctr" fontAlgn="b"/>
                      <a:r>
                        <a:rPr lang="en-US" sz="1100" b="0" i="0" u="none" strike="noStrike">
                          <a:solidFill>
                            <a:srgbClr val="000000"/>
                          </a:solidFill>
                          <a:effectLst/>
                          <a:latin typeface="Calibri" panose="020F0502020204030204" pitchFamily="34" charset="0"/>
                        </a:rPr>
                        <a:t>1/9/2023 17:26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1/9/2023 17:56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00:30:00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514</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4232857674"/>
                  </a:ext>
                </a:extLst>
              </a:tr>
              <a:tr h="152384">
                <a:tc>
                  <a:txBody>
                    <a:bodyPr/>
                    <a:lstStyle/>
                    <a:p>
                      <a:pPr algn="ctr" fontAlgn="b"/>
                      <a:r>
                        <a:rPr lang="en-US" sz="1100" b="0" i="0" u="none" strike="noStrike">
                          <a:solidFill>
                            <a:srgbClr val="000000"/>
                          </a:solidFill>
                          <a:effectLst/>
                          <a:latin typeface="Calibri" panose="020F0502020204030204" pitchFamily="34" charset="0"/>
                        </a:rPr>
                        <a:t>1/17/2023 5:46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1/17/2023 7:25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01:39:00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468.4</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1893760922"/>
                  </a:ext>
                </a:extLst>
              </a:tr>
              <a:tr h="152383">
                <a:tc>
                  <a:txBody>
                    <a:bodyPr/>
                    <a:lstStyle/>
                    <a:p>
                      <a:pPr algn="ctr" fontAlgn="b"/>
                      <a:r>
                        <a:rPr lang="en-US" sz="1100" b="0" i="0" u="none" strike="noStrike">
                          <a:solidFill>
                            <a:srgbClr val="000000"/>
                          </a:solidFill>
                          <a:effectLst/>
                          <a:latin typeface="Calibri" panose="020F0502020204030204" pitchFamily="34" charset="0"/>
                        </a:rPr>
                        <a:t>2/8/2023 18:07</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2/8/2023 18:40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00:33:00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544</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2775096578"/>
                  </a:ext>
                </a:extLst>
              </a:tr>
              <a:tr h="152383">
                <a:tc>
                  <a:txBody>
                    <a:bodyPr/>
                    <a:lstStyle/>
                    <a:p>
                      <a:pPr algn="ctr" fontAlgn="b"/>
                      <a:r>
                        <a:rPr lang="en-US" sz="1100" b="0" i="0" u="none" strike="noStrike">
                          <a:solidFill>
                            <a:srgbClr val="000000"/>
                          </a:solidFill>
                          <a:effectLst/>
                          <a:latin typeface="Calibri" panose="020F0502020204030204" pitchFamily="34" charset="0"/>
                        </a:rPr>
                        <a:t>3/21/2023 19:01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3/21/2023 19:50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00:49:00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544.6</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137833060"/>
                  </a:ext>
                </a:extLst>
              </a:tr>
              <a:tr h="152383">
                <a:tc>
                  <a:txBody>
                    <a:bodyPr/>
                    <a:lstStyle/>
                    <a:p>
                      <a:pPr algn="ctr" fontAlgn="b"/>
                      <a:r>
                        <a:rPr lang="en-US" sz="1100" b="0" i="0" u="none" strike="noStrike">
                          <a:solidFill>
                            <a:srgbClr val="000000"/>
                          </a:solidFill>
                          <a:effectLst/>
                          <a:latin typeface="Calibri" panose="020F0502020204030204" pitchFamily="34" charset="0"/>
                        </a:rPr>
                        <a:t>3/22/2023 19:01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3/22/2023 19:51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00:50:00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524.91</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4220538986"/>
                  </a:ext>
                </a:extLst>
              </a:tr>
              <a:tr h="152383">
                <a:tc>
                  <a:txBody>
                    <a:bodyPr/>
                    <a:lstStyle/>
                    <a:p>
                      <a:pPr algn="ctr" fontAlgn="b"/>
                      <a:r>
                        <a:rPr lang="en-US" sz="1100" b="0" i="0" u="none" strike="noStrike">
                          <a:solidFill>
                            <a:srgbClr val="000000"/>
                          </a:solidFill>
                          <a:effectLst/>
                          <a:latin typeface="Calibri" panose="020F0502020204030204" pitchFamily="34" charset="0"/>
                        </a:rPr>
                        <a:t>3/24/2023 5:55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3/24/2023 7:19</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01:24:00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1832</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4187487123"/>
                  </a:ext>
                </a:extLst>
              </a:tr>
              <a:tr h="152383">
                <a:tc>
                  <a:txBody>
                    <a:bodyPr/>
                    <a:lstStyle/>
                    <a:p>
                      <a:pPr algn="ctr" fontAlgn="b"/>
                      <a:r>
                        <a:rPr lang="en-US" sz="1100" b="0" i="0" u="none" strike="noStrike">
                          <a:solidFill>
                            <a:srgbClr val="000000"/>
                          </a:solidFill>
                          <a:effectLst/>
                          <a:latin typeface="Calibri" panose="020F0502020204030204" pitchFamily="34" charset="0"/>
                        </a:rPr>
                        <a:t>3/24/2023 18:55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3/24/2023 19:33</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00:38:00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976</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408088393"/>
                  </a:ext>
                </a:extLst>
              </a:tr>
              <a:tr h="152383">
                <a:tc>
                  <a:txBody>
                    <a:bodyPr/>
                    <a:lstStyle/>
                    <a:p>
                      <a:pPr algn="ctr" fontAlgn="b"/>
                      <a:r>
                        <a:rPr lang="en-US" sz="1100" b="0" i="0" u="none" strike="noStrike">
                          <a:solidFill>
                            <a:srgbClr val="000000"/>
                          </a:solidFill>
                          <a:effectLst/>
                          <a:latin typeface="Calibri" panose="020F0502020204030204" pitchFamily="34" charset="0"/>
                        </a:rPr>
                        <a:t>3/25/2023 18:44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3/25/2023 20:48</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02:04:00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1828.7</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2825837612"/>
                  </a:ext>
                </a:extLst>
              </a:tr>
              <a:tr h="152383">
                <a:tc>
                  <a:txBody>
                    <a:bodyPr/>
                    <a:lstStyle/>
                    <a:p>
                      <a:pPr algn="ctr" fontAlgn="b"/>
                      <a:r>
                        <a:rPr lang="en-US" sz="1100" b="0" i="0" u="none" strike="noStrike">
                          <a:solidFill>
                            <a:srgbClr val="000000"/>
                          </a:solidFill>
                          <a:effectLst/>
                          <a:latin typeface="Calibri" panose="020F0502020204030204" pitchFamily="34" charset="0"/>
                        </a:rPr>
                        <a:t>3/26/2023 18:35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3/26/2023 20:03</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01:28:00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2241</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354151948"/>
                  </a:ext>
                </a:extLst>
              </a:tr>
              <a:tr h="152383">
                <a:tc>
                  <a:txBody>
                    <a:bodyPr/>
                    <a:lstStyle/>
                    <a:p>
                      <a:pPr algn="ctr" fontAlgn="b"/>
                      <a:r>
                        <a:rPr lang="en-US" sz="1100" b="0" i="0" u="none" strike="noStrike">
                          <a:solidFill>
                            <a:srgbClr val="000000"/>
                          </a:solidFill>
                          <a:effectLst/>
                          <a:latin typeface="Calibri" panose="020F0502020204030204" pitchFamily="34" charset="0"/>
                        </a:rPr>
                        <a:t>3/27/2023 18:32</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3/27/2023 21:05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02:33:00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731</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9721338"/>
                  </a:ext>
                </a:extLst>
              </a:tr>
            </a:tbl>
          </a:graphicData>
        </a:graphic>
      </p:graphicFrame>
    </p:spTree>
    <p:extLst>
      <p:ext uri="{BB962C8B-B14F-4D97-AF65-F5344CB8AC3E}">
        <p14:creationId xmlns:p14="http://schemas.microsoft.com/office/powerpoint/2010/main" val="1722969960"/>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717EF90D-74B0-82FA-CDED-03348F6F220F}"/>
              </a:ext>
            </a:extLst>
          </p:cNvPr>
          <p:cNvGraphicFramePr>
            <a:graphicFrameLocks noGrp="1"/>
          </p:cNvGraphicFramePr>
          <p:nvPr/>
        </p:nvGraphicFramePr>
        <p:xfrm>
          <a:off x="381000" y="3056373"/>
          <a:ext cx="6934200" cy="3089523"/>
        </p:xfrm>
        <a:graphic>
          <a:graphicData uri="http://schemas.openxmlformats.org/drawingml/2006/chart">
            <c:chart xmlns:c="http://schemas.openxmlformats.org/drawingml/2006/chart" xmlns:r="http://schemas.openxmlformats.org/officeDocument/2006/relationships" r:id="rId2"/>
          </a:graphicData>
        </a:graphic>
      </p:graphicFrame>
      <p:sp>
        <p:nvSpPr>
          <p:cNvPr id="2" name="Title 1">
            <a:extLst>
              <a:ext uri="{FF2B5EF4-FFF2-40B4-BE49-F238E27FC236}">
                <a16:creationId xmlns:a16="http://schemas.microsoft.com/office/drawing/2014/main" id="{7D17A180-0116-4B6E-925F-6FF016311C17}"/>
              </a:ext>
            </a:extLst>
          </p:cNvPr>
          <p:cNvSpPr>
            <a:spLocks noGrp="1"/>
          </p:cNvSpPr>
          <p:nvPr>
            <p:ph type="title"/>
          </p:nvPr>
        </p:nvSpPr>
        <p:spPr/>
        <p:txBody>
          <a:bodyPr/>
          <a:lstStyle/>
          <a:p>
            <a:r>
              <a:rPr lang="en-US" sz="2000"/>
              <a:t>Non-Spinning Reserve Service (Non-Spin) Deployments in 2023-Q2</a:t>
            </a:r>
          </a:p>
        </p:txBody>
      </p:sp>
      <p:sp>
        <p:nvSpPr>
          <p:cNvPr id="3" name="Content Placeholder 2">
            <a:extLst>
              <a:ext uri="{FF2B5EF4-FFF2-40B4-BE49-F238E27FC236}">
                <a16:creationId xmlns:a16="http://schemas.microsoft.com/office/drawing/2014/main" id="{59474E4E-96CF-405C-9372-5A06AA14E5DC}"/>
              </a:ext>
            </a:extLst>
          </p:cNvPr>
          <p:cNvSpPr>
            <a:spLocks noGrp="1"/>
          </p:cNvSpPr>
          <p:nvPr>
            <p:ph idx="1"/>
          </p:nvPr>
        </p:nvSpPr>
        <p:spPr>
          <a:xfrm>
            <a:off x="7020208" y="814633"/>
            <a:ext cx="2047592" cy="4647051"/>
          </a:xfrm>
        </p:spPr>
        <p:txBody>
          <a:bodyPr/>
          <a:lstStyle/>
          <a:p>
            <a:pPr marL="0" indent="0">
              <a:buNone/>
            </a:pPr>
            <a:r>
              <a:rPr lang="en-US" sz="1400"/>
              <a:t>Between April 2023 and Jun 2023, there were 8 events that resulted in deployment of offline Non-Spin. </a:t>
            </a:r>
          </a:p>
          <a:p>
            <a:pPr marL="114300" indent="0" algn="just">
              <a:buNone/>
            </a:pPr>
            <a:r>
              <a:rPr lang="en-US" sz="1200"/>
              <a:t>Note that, between Jun 2023 and Jul 2023, an average ~36 % of Non-Spin was provided using online capacity and by Quick Start Generation Resources. This type of Non-Spin is always available to SCED to dispatch (with an offer floor of $75) and no operator action is needed to deploy this capacity.</a:t>
            </a:r>
          </a:p>
          <a:p>
            <a:endParaRPr lang="en-US"/>
          </a:p>
        </p:txBody>
      </p:sp>
      <p:sp>
        <p:nvSpPr>
          <p:cNvPr id="4" name="Slide Number Placeholder 3">
            <a:extLst>
              <a:ext uri="{FF2B5EF4-FFF2-40B4-BE49-F238E27FC236}">
                <a16:creationId xmlns:a16="http://schemas.microsoft.com/office/drawing/2014/main" id="{7DF5E0E2-7847-4391-BA6E-336282C4C6E7}"/>
              </a:ext>
            </a:extLst>
          </p:cNvPr>
          <p:cNvSpPr>
            <a:spLocks noGrp="1"/>
          </p:cNvSpPr>
          <p:nvPr>
            <p:ph type="sldNum" sz="quarter" idx="4"/>
          </p:nvPr>
        </p:nvSpPr>
        <p:spPr/>
        <p:txBody>
          <a:bodyPr/>
          <a:lstStyle/>
          <a:p>
            <a:fld id="{1D93BD3E-1E9A-4970-A6F7-E7AC52762E0C}" type="slidenum">
              <a:rPr lang="en-US" smtClean="0"/>
              <a:pPr/>
              <a:t>52</a:t>
            </a:fld>
            <a:endParaRPr lang="en-US"/>
          </a:p>
        </p:txBody>
      </p:sp>
      <p:graphicFrame>
        <p:nvGraphicFramePr>
          <p:cNvPr id="6" name="Table 5">
            <a:extLst>
              <a:ext uri="{FF2B5EF4-FFF2-40B4-BE49-F238E27FC236}">
                <a16:creationId xmlns:a16="http://schemas.microsoft.com/office/drawing/2014/main" id="{F2A5A9C6-1050-4DB4-AE39-9262C769E0F8}"/>
              </a:ext>
            </a:extLst>
          </p:cNvPr>
          <p:cNvGraphicFramePr>
            <a:graphicFrameLocks noGrp="1"/>
          </p:cNvGraphicFramePr>
          <p:nvPr/>
        </p:nvGraphicFramePr>
        <p:xfrm>
          <a:off x="396150" y="861704"/>
          <a:ext cx="6508168" cy="2194669"/>
        </p:xfrm>
        <a:graphic>
          <a:graphicData uri="http://schemas.openxmlformats.org/drawingml/2006/table">
            <a:tbl>
              <a:tblPr firstRow="1" firstCol="1" bandRow="1">
                <a:tableStyleId>{B301B821-A1FF-4177-AEE7-76D212191A09}</a:tableStyleId>
              </a:tblPr>
              <a:tblGrid>
                <a:gridCol w="1521161">
                  <a:extLst>
                    <a:ext uri="{9D8B030D-6E8A-4147-A177-3AD203B41FA5}">
                      <a16:colId xmlns:a16="http://schemas.microsoft.com/office/drawing/2014/main" val="2042389416"/>
                    </a:ext>
                  </a:extLst>
                </a:gridCol>
                <a:gridCol w="1507207">
                  <a:extLst>
                    <a:ext uri="{9D8B030D-6E8A-4147-A177-3AD203B41FA5}">
                      <a16:colId xmlns:a16="http://schemas.microsoft.com/office/drawing/2014/main" val="2060778813"/>
                    </a:ext>
                  </a:extLst>
                </a:gridCol>
                <a:gridCol w="1053345">
                  <a:extLst>
                    <a:ext uri="{9D8B030D-6E8A-4147-A177-3AD203B41FA5}">
                      <a16:colId xmlns:a16="http://schemas.microsoft.com/office/drawing/2014/main" val="1829077674"/>
                    </a:ext>
                  </a:extLst>
                </a:gridCol>
                <a:gridCol w="1279061">
                  <a:extLst>
                    <a:ext uri="{9D8B030D-6E8A-4147-A177-3AD203B41FA5}">
                      <a16:colId xmlns:a16="http://schemas.microsoft.com/office/drawing/2014/main" val="1365506348"/>
                    </a:ext>
                  </a:extLst>
                </a:gridCol>
                <a:gridCol w="1147394">
                  <a:extLst>
                    <a:ext uri="{9D8B030D-6E8A-4147-A177-3AD203B41FA5}">
                      <a16:colId xmlns:a16="http://schemas.microsoft.com/office/drawing/2014/main" val="3268712213"/>
                    </a:ext>
                  </a:extLst>
                </a:gridCol>
              </a:tblGrid>
              <a:tr h="346821">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Start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End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Duration</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Max Deployment (MW)</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Reason</a:t>
                      </a:r>
                    </a:p>
                  </a:txBody>
                  <a:tcPr marL="9525" marR="9525" marT="9525" marB="0" anchor="ctr"/>
                </a:tc>
                <a:extLst>
                  <a:ext uri="{0D108BD9-81ED-4DB2-BD59-A6C34878D82A}">
                    <a16:rowId xmlns:a16="http://schemas.microsoft.com/office/drawing/2014/main" val="47745054"/>
                  </a:ext>
                </a:extLst>
              </a:tr>
              <a:tr h="230981">
                <a:tc>
                  <a:txBody>
                    <a:bodyPr/>
                    <a:lstStyle/>
                    <a:p>
                      <a:pPr algn="ctr" fontAlgn="b"/>
                      <a:r>
                        <a:rPr lang="en-US" sz="1100" b="0" i="0" u="none" strike="noStrike">
                          <a:solidFill>
                            <a:srgbClr val="000000"/>
                          </a:solidFill>
                          <a:effectLst/>
                          <a:latin typeface="Calibri" panose="020F0502020204030204" pitchFamily="34" charset="0"/>
                        </a:rPr>
                        <a:t>4/14/2023 19:15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4/14/2023 20:14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00:59:00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622.2</a:t>
                      </a:r>
                    </a:p>
                  </a:txBody>
                  <a:tcPr marL="9525" marR="9525" marT="9525" marB="0" anchor="ctr"/>
                </a:tc>
                <a:tc rowSpan="8">
                  <a:txBody>
                    <a:bodyPr/>
                    <a:lstStyle/>
                    <a:p>
                      <a:pPr marL="0" marR="0" algn="ctr" defTabSz="685800" rtl="0" eaLnBrk="1" fontAlgn="b" latinLnBrk="0" hangingPunct="1">
                        <a:spcBef>
                          <a:spcPts val="0"/>
                        </a:spcBef>
                        <a:spcAft>
                          <a:spcPts val="0"/>
                        </a:spcAft>
                      </a:pPr>
                      <a:r>
                        <a:rPr lang="en-US" sz="1000" b="0" kern="1200">
                          <a:solidFill>
                            <a:schemeClr val="tx1"/>
                          </a:solidFill>
                          <a:effectLst/>
                          <a:latin typeface="Arial" panose="020B0604020202020204" pitchFamily="34" charset="0"/>
                          <a:ea typeface="+mn-ea"/>
                          <a:cs typeface="Times New Roman" panose="02020603050405020304" pitchFamily="18" charset="0"/>
                        </a:rPr>
                        <a:t>Available Headroom not sufficient for projected 30-minutes net load ramp</a:t>
                      </a:r>
                    </a:p>
                  </a:txBody>
                  <a:tcPr marL="9525" marR="9525" marT="9525" marB="0" anchor="ctr"/>
                </a:tc>
                <a:extLst>
                  <a:ext uri="{0D108BD9-81ED-4DB2-BD59-A6C34878D82A}">
                    <a16:rowId xmlns:a16="http://schemas.microsoft.com/office/drawing/2014/main" val="4218894480"/>
                  </a:ext>
                </a:extLst>
              </a:tr>
              <a:tr h="230981">
                <a:tc>
                  <a:txBody>
                    <a:bodyPr/>
                    <a:lstStyle/>
                    <a:p>
                      <a:pPr algn="ctr" fontAlgn="b"/>
                      <a:r>
                        <a:rPr lang="en-US" sz="1100" b="0" i="0" u="none" strike="noStrike">
                          <a:solidFill>
                            <a:srgbClr val="000000"/>
                          </a:solidFill>
                          <a:effectLst/>
                          <a:latin typeface="Calibri" panose="020F0502020204030204" pitchFamily="34" charset="0"/>
                        </a:rPr>
                        <a:t>4/21/2023 18:54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4/21/2023 20:56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02:02:00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690.4</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890888875"/>
                  </a:ext>
                </a:extLst>
              </a:tr>
              <a:tr h="230981">
                <a:tc>
                  <a:txBody>
                    <a:bodyPr/>
                    <a:lstStyle/>
                    <a:p>
                      <a:pPr algn="ctr" fontAlgn="b"/>
                      <a:r>
                        <a:rPr lang="en-US" sz="1100" b="0" i="0" u="none" strike="noStrike">
                          <a:solidFill>
                            <a:srgbClr val="000000"/>
                          </a:solidFill>
                          <a:effectLst/>
                          <a:latin typeface="Calibri" panose="020F0502020204030204" pitchFamily="34" charset="0"/>
                        </a:rPr>
                        <a:t>4/29/2023 19:39</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4/29/2023 21:11</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01:32:00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1182.5</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4232857674"/>
                  </a:ext>
                </a:extLst>
              </a:tr>
              <a:tr h="230981">
                <a:tc>
                  <a:txBody>
                    <a:bodyPr/>
                    <a:lstStyle/>
                    <a:p>
                      <a:pPr algn="ctr" fontAlgn="b"/>
                      <a:r>
                        <a:rPr lang="en-US" sz="1100" b="0" i="0" u="none" strike="noStrike">
                          <a:solidFill>
                            <a:srgbClr val="000000"/>
                          </a:solidFill>
                          <a:effectLst/>
                          <a:latin typeface="Calibri" panose="020F0502020204030204" pitchFamily="34" charset="0"/>
                        </a:rPr>
                        <a:t>5/4/2023 19:50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5/4/2023 20:25</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00:35:00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447</a:t>
                      </a:r>
                    </a:p>
                  </a:txBody>
                  <a:tcPr marL="9525" marR="9525" marT="9525" marB="0" anchor="ctr"/>
                </a:tc>
                <a:tc vMerge="1">
                  <a:txBody>
                    <a:bodyPr/>
                    <a:lstStyle/>
                    <a:p>
                      <a:pPr marL="0" marR="0" algn="ctr" defTabSz="685800" rtl="0" eaLnBrk="1" fontAlgn="b" latinLnBrk="0" hangingPunct="1">
                        <a:spcBef>
                          <a:spcPts val="0"/>
                        </a:spcBef>
                        <a:spcAft>
                          <a:spcPts val="0"/>
                        </a:spcAft>
                      </a:pPr>
                      <a:r>
                        <a:rPr lang="en-US" sz="1000" b="0" kern="1200">
                          <a:solidFill>
                            <a:schemeClr val="dk1"/>
                          </a:solidFill>
                          <a:effectLst/>
                          <a:latin typeface="Arial" panose="020B0604020202020204" pitchFamily="34" charset="0"/>
                          <a:cs typeface="Times New Roman" panose="02020603050405020304" pitchFamily="18" charset="0"/>
                        </a:rPr>
                        <a:t>Projected Ramp Available</a:t>
                      </a:r>
                    </a:p>
                  </a:txBody>
                  <a:tcPr marL="9525" marR="9525" marT="9525" marB="0" anchor="ctr"/>
                </a:tc>
                <a:extLst>
                  <a:ext uri="{0D108BD9-81ED-4DB2-BD59-A6C34878D82A}">
                    <a16:rowId xmlns:a16="http://schemas.microsoft.com/office/drawing/2014/main" val="1893760922"/>
                  </a:ext>
                </a:extLst>
              </a:tr>
              <a:tr h="230981">
                <a:tc>
                  <a:txBody>
                    <a:bodyPr/>
                    <a:lstStyle/>
                    <a:p>
                      <a:pPr algn="ctr" fontAlgn="b"/>
                      <a:r>
                        <a:rPr lang="en-US" sz="1100" b="0" i="0" u="none" strike="noStrike">
                          <a:solidFill>
                            <a:srgbClr val="000000"/>
                          </a:solidFill>
                          <a:effectLst/>
                          <a:latin typeface="Calibri" panose="020F0502020204030204" pitchFamily="34" charset="0"/>
                        </a:rPr>
                        <a:t>5/11/2023 19:18</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5/11/2023 21:18</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02:00:00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1048.7</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1826470428"/>
                  </a:ext>
                </a:extLst>
              </a:tr>
              <a:tr h="230981">
                <a:tc>
                  <a:txBody>
                    <a:bodyPr/>
                    <a:lstStyle/>
                    <a:p>
                      <a:pPr algn="ctr" fontAlgn="b"/>
                      <a:r>
                        <a:rPr lang="en-US" sz="1100" b="0" i="0" u="none" strike="noStrike">
                          <a:solidFill>
                            <a:srgbClr val="000000"/>
                          </a:solidFill>
                          <a:effectLst/>
                          <a:latin typeface="Calibri" panose="020F0502020204030204" pitchFamily="34" charset="0"/>
                        </a:rPr>
                        <a:t>6/10/2023 19:16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6/10/2023 20:32</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01:16:00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328</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479858018"/>
                  </a:ext>
                </a:extLst>
              </a:tr>
              <a:tr h="230981">
                <a:tc>
                  <a:txBody>
                    <a:bodyPr/>
                    <a:lstStyle/>
                    <a:p>
                      <a:pPr algn="ctr" fontAlgn="b"/>
                      <a:r>
                        <a:rPr lang="en-US" sz="1100" b="0" i="0" u="none" strike="noStrike">
                          <a:solidFill>
                            <a:srgbClr val="000000"/>
                          </a:solidFill>
                          <a:effectLst/>
                          <a:latin typeface="Calibri" panose="020F0502020204030204" pitchFamily="34" charset="0"/>
                        </a:rPr>
                        <a:t>6/18/2023 19:36</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6/18/2023 20:22</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00:46:00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447.5</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3845799625"/>
                  </a:ext>
                </a:extLst>
              </a:tr>
              <a:tr h="230981">
                <a:tc>
                  <a:txBody>
                    <a:bodyPr/>
                    <a:lstStyle/>
                    <a:p>
                      <a:pPr algn="ctr" fontAlgn="b"/>
                      <a:r>
                        <a:rPr lang="en-US" sz="1100" b="0" i="0" u="none" strike="noStrike">
                          <a:solidFill>
                            <a:srgbClr val="000000"/>
                          </a:solidFill>
                          <a:effectLst/>
                          <a:latin typeface="Calibri" panose="020F0502020204030204" pitchFamily="34" charset="0"/>
                        </a:rPr>
                        <a:t>6/20/2023 16:24</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6/20/2023 21:09</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04:45:00</a:t>
                      </a:r>
                    </a:p>
                  </a:txBody>
                  <a:tcPr marL="9525" marR="9525" marT="9525" marB="0" anchor="ctr"/>
                </a:tc>
                <a:tc>
                  <a:txBody>
                    <a:bodyPr/>
                    <a:lstStyle/>
                    <a:p>
                      <a:pPr algn="ctr" fontAlgn="b"/>
                      <a:r>
                        <a:rPr lang="en-US" sz="1100" b="0" i="0" u="none" strike="noStrike">
                          <a:solidFill>
                            <a:srgbClr val="000000"/>
                          </a:solidFill>
                          <a:effectLst/>
                          <a:latin typeface="Calibri" panose="020F0502020204030204" pitchFamily="34" charset="0"/>
                        </a:rPr>
                        <a:t>378.7</a:t>
                      </a:r>
                    </a:p>
                  </a:txBody>
                  <a:tcPr marL="9525" marR="9525" marT="9525" marB="0" anchor="ctr"/>
                </a:tc>
                <a:tc vMerge="1">
                  <a:txBody>
                    <a:bodyPr/>
                    <a:lstStyle/>
                    <a:p>
                      <a:pPr marL="0" marR="0" algn="ctr" defTabSz="685800" rtl="0" eaLnBrk="1" fontAlgn="b" latinLnBrk="0" hangingPunct="1">
                        <a:spcBef>
                          <a:spcPts val="0"/>
                        </a:spcBef>
                        <a:spcAft>
                          <a:spcPts val="0"/>
                        </a:spcAft>
                      </a:pPr>
                      <a:endParaRPr lang="en-US" sz="1000" b="0" kern="1200">
                        <a:solidFill>
                          <a:schemeClr val="tx1"/>
                        </a:solidFill>
                        <a:effectLst/>
                        <a:latin typeface="Arial" panose="020B0604020202020204" pitchFamily="34" charset="0"/>
                        <a:ea typeface="+mn-ea"/>
                        <a:cs typeface="Times New Roman" panose="02020603050405020304" pitchFamily="18" charset="0"/>
                      </a:endParaRPr>
                    </a:p>
                  </a:txBody>
                  <a:tcPr marL="9525" marR="9525" marT="9525" marB="0" anchor="ctr"/>
                </a:tc>
                <a:extLst>
                  <a:ext uri="{0D108BD9-81ED-4DB2-BD59-A6C34878D82A}">
                    <a16:rowId xmlns:a16="http://schemas.microsoft.com/office/drawing/2014/main" val="671389617"/>
                  </a:ext>
                </a:extLst>
              </a:tr>
            </a:tbl>
          </a:graphicData>
        </a:graphic>
      </p:graphicFrame>
    </p:spTree>
    <p:extLst>
      <p:ext uri="{BB962C8B-B14F-4D97-AF65-F5344CB8AC3E}">
        <p14:creationId xmlns:p14="http://schemas.microsoft.com/office/powerpoint/2010/main" val="395762760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17A180-0116-4B6E-925F-6FF016311C17}"/>
              </a:ext>
            </a:extLst>
          </p:cNvPr>
          <p:cNvSpPr>
            <a:spLocks noGrp="1"/>
          </p:cNvSpPr>
          <p:nvPr>
            <p:ph type="title"/>
          </p:nvPr>
        </p:nvSpPr>
        <p:spPr/>
        <p:txBody>
          <a:bodyPr/>
          <a:lstStyle/>
          <a:p>
            <a:r>
              <a:rPr lang="en-US" sz="2000">
                <a:solidFill>
                  <a:schemeClr val="accent6"/>
                </a:solidFill>
              </a:rPr>
              <a:t>Non-Spinning Reserve Service (Non-Spin) Deployments in 2023-Q3</a:t>
            </a:r>
          </a:p>
        </p:txBody>
      </p:sp>
      <p:sp>
        <p:nvSpPr>
          <p:cNvPr id="3" name="Content Placeholder 2">
            <a:extLst>
              <a:ext uri="{FF2B5EF4-FFF2-40B4-BE49-F238E27FC236}">
                <a16:creationId xmlns:a16="http://schemas.microsoft.com/office/drawing/2014/main" id="{59474E4E-96CF-405C-9372-5A06AA14E5DC}"/>
              </a:ext>
            </a:extLst>
          </p:cNvPr>
          <p:cNvSpPr>
            <a:spLocks noGrp="1"/>
          </p:cNvSpPr>
          <p:nvPr>
            <p:ph idx="1"/>
          </p:nvPr>
        </p:nvSpPr>
        <p:spPr>
          <a:xfrm>
            <a:off x="7067226" y="814634"/>
            <a:ext cx="2000573" cy="3641130"/>
          </a:xfrm>
        </p:spPr>
        <p:txBody>
          <a:bodyPr/>
          <a:lstStyle/>
          <a:p>
            <a:pPr marL="0" indent="0">
              <a:buNone/>
            </a:pPr>
            <a:r>
              <a:rPr lang="en-US" sz="1400"/>
              <a:t>Between Jul 2023 and Aug 2023, there were 15 events that resulted in deployment of offline Non-Spin. </a:t>
            </a:r>
          </a:p>
          <a:p>
            <a:pPr marL="114300" indent="0" algn="just">
              <a:buNone/>
            </a:pPr>
            <a:r>
              <a:rPr lang="en-US" sz="1200"/>
              <a:t>Note that, between Jul 2023 and Aug 2023, an average ~43 % of Non-Spin was provided using online capacity and by Quick Start Generation Resources. This type of Non-Spin is always available to SCED to dispatch (with an offer floor of $75) and no operator action is needed to deploy this capacity.</a:t>
            </a:r>
          </a:p>
          <a:p>
            <a:endParaRPr lang="en-US"/>
          </a:p>
        </p:txBody>
      </p:sp>
      <p:sp>
        <p:nvSpPr>
          <p:cNvPr id="4" name="Slide Number Placeholder 3">
            <a:extLst>
              <a:ext uri="{FF2B5EF4-FFF2-40B4-BE49-F238E27FC236}">
                <a16:creationId xmlns:a16="http://schemas.microsoft.com/office/drawing/2014/main" id="{7DF5E0E2-7847-4391-BA6E-336282C4C6E7}"/>
              </a:ext>
            </a:extLst>
          </p:cNvPr>
          <p:cNvSpPr>
            <a:spLocks noGrp="1"/>
          </p:cNvSpPr>
          <p:nvPr>
            <p:ph type="sldNum" sz="quarter" idx="4"/>
          </p:nvPr>
        </p:nvSpPr>
        <p:spPr/>
        <p:txBody>
          <a:bodyPr/>
          <a:lstStyle/>
          <a:p>
            <a:fld id="{1D93BD3E-1E9A-4970-A6F7-E7AC52762E0C}" type="slidenum">
              <a:rPr lang="en-US" smtClean="0"/>
              <a:pPr/>
              <a:t>53</a:t>
            </a:fld>
            <a:endParaRPr lang="en-US"/>
          </a:p>
        </p:txBody>
      </p:sp>
      <p:graphicFrame>
        <p:nvGraphicFramePr>
          <p:cNvPr id="6" name="Table 5">
            <a:extLst>
              <a:ext uri="{FF2B5EF4-FFF2-40B4-BE49-F238E27FC236}">
                <a16:creationId xmlns:a16="http://schemas.microsoft.com/office/drawing/2014/main" id="{F2A5A9C6-1050-4DB4-AE39-9262C769E0F8}"/>
              </a:ext>
            </a:extLst>
          </p:cNvPr>
          <p:cNvGraphicFramePr>
            <a:graphicFrameLocks noGrp="1"/>
          </p:cNvGraphicFramePr>
          <p:nvPr/>
        </p:nvGraphicFramePr>
        <p:xfrm>
          <a:off x="381000" y="814634"/>
          <a:ext cx="6508168" cy="3092984"/>
        </p:xfrm>
        <a:graphic>
          <a:graphicData uri="http://schemas.openxmlformats.org/drawingml/2006/table">
            <a:tbl>
              <a:tblPr firstRow="1" firstCol="1" bandRow="1">
                <a:tableStyleId>{B301B821-A1FF-4177-AEE7-76D212191A09}</a:tableStyleId>
              </a:tblPr>
              <a:tblGrid>
                <a:gridCol w="1521161">
                  <a:extLst>
                    <a:ext uri="{9D8B030D-6E8A-4147-A177-3AD203B41FA5}">
                      <a16:colId xmlns:a16="http://schemas.microsoft.com/office/drawing/2014/main" val="2042389416"/>
                    </a:ext>
                  </a:extLst>
                </a:gridCol>
                <a:gridCol w="1507207">
                  <a:extLst>
                    <a:ext uri="{9D8B030D-6E8A-4147-A177-3AD203B41FA5}">
                      <a16:colId xmlns:a16="http://schemas.microsoft.com/office/drawing/2014/main" val="2060778813"/>
                    </a:ext>
                  </a:extLst>
                </a:gridCol>
                <a:gridCol w="1053345">
                  <a:extLst>
                    <a:ext uri="{9D8B030D-6E8A-4147-A177-3AD203B41FA5}">
                      <a16:colId xmlns:a16="http://schemas.microsoft.com/office/drawing/2014/main" val="1829077674"/>
                    </a:ext>
                  </a:extLst>
                </a:gridCol>
                <a:gridCol w="1279061">
                  <a:extLst>
                    <a:ext uri="{9D8B030D-6E8A-4147-A177-3AD203B41FA5}">
                      <a16:colId xmlns:a16="http://schemas.microsoft.com/office/drawing/2014/main" val="1365506348"/>
                    </a:ext>
                  </a:extLst>
                </a:gridCol>
                <a:gridCol w="1147394">
                  <a:extLst>
                    <a:ext uri="{9D8B030D-6E8A-4147-A177-3AD203B41FA5}">
                      <a16:colId xmlns:a16="http://schemas.microsoft.com/office/drawing/2014/main" val="3268712213"/>
                    </a:ext>
                  </a:extLst>
                </a:gridCol>
              </a:tblGrid>
              <a:tr h="305666">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Start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End Time</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Deployment Duration</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Max Deployment (MW)</a:t>
                      </a:r>
                    </a:p>
                  </a:txBody>
                  <a:tcPr marL="9525" marR="9525" marT="9525" marB="0" anchor="ctr"/>
                </a:tc>
                <a:tc>
                  <a:txBody>
                    <a:bodyPr/>
                    <a:lstStyle/>
                    <a:p>
                      <a:pPr marL="0" marR="0" algn="ctr" defTabSz="685800" rtl="0" eaLnBrk="1" fontAlgn="b" latinLnBrk="0" hangingPunct="1">
                        <a:lnSpc>
                          <a:spcPct val="105000"/>
                        </a:lnSpc>
                        <a:spcBef>
                          <a:spcPts val="0"/>
                        </a:spcBef>
                        <a:spcAft>
                          <a:spcPts val="0"/>
                        </a:spcAft>
                      </a:pPr>
                      <a:r>
                        <a:rPr lang="en-US" sz="1050" b="1" kern="1200">
                          <a:solidFill>
                            <a:schemeClr val="lt1"/>
                          </a:solidFill>
                          <a:effectLst/>
                          <a:latin typeface="+mn-lt"/>
                          <a:ea typeface="+mn-ea"/>
                          <a:cs typeface="+mn-cs"/>
                        </a:rPr>
                        <a:t>Reason</a:t>
                      </a:r>
                    </a:p>
                  </a:txBody>
                  <a:tcPr marL="9525" marR="9525" marT="9525" marB="0" anchor="ctr"/>
                </a:tc>
                <a:extLst>
                  <a:ext uri="{0D108BD9-81ED-4DB2-BD59-A6C34878D82A}">
                    <a16:rowId xmlns:a16="http://schemas.microsoft.com/office/drawing/2014/main" val="47745054"/>
                  </a:ext>
                </a:extLst>
              </a:tr>
              <a:tr h="293777">
                <a:tc>
                  <a:txBody>
                    <a:bodyPr/>
                    <a:lstStyle/>
                    <a:p>
                      <a:pPr algn="ctr" fontAlgn="b"/>
                      <a:r>
                        <a:rPr lang="en-US" sz="1100" b="0" i="0" u="none" strike="noStrike">
                          <a:solidFill>
                            <a:srgbClr val="000000"/>
                          </a:solidFill>
                          <a:effectLst/>
                          <a:latin typeface="Calibri"/>
                        </a:rPr>
                        <a:t>7/10/2023 19:21</a:t>
                      </a:r>
                    </a:p>
                  </a:txBody>
                  <a:tcPr marL="9525" marR="9525" marT="9525" marB="0" anchor="ctr"/>
                </a:tc>
                <a:tc>
                  <a:txBody>
                    <a:bodyPr/>
                    <a:lstStyle/>
                    <a:p>
                      <a:pPr algn="ctr" fontAlgn="b"/>
                      <a:r>
                        <a:rPr lang="en-US" sz="1100" b="0" i="0" u="none" strike="noStrike">
                          <a:solidFill>
                            <a:srgbClr val="000000"/>
                          </a:solidFill>
                          <a:effectLst/>
                          <a:latin typeface="Calibri"/>
                        </a:rPr>
                        <a:t>7/10/2023 20:23</a:t>
                      </a:r>
                    </a:p>
                  </a:txBody>
                  <a:tcPr marL="9525" marR="9525" marT="9525" marB="0" anchor="ctr"/>
                </a:tc>
                <a:tc>
                  <a:txBody>
                    <a:bodyPr/>
                    <a:lstStyle/>
                    <a:p>
                      <a:pPr algn="ctr" fontAlgn="b"/>
                      <a:r>
                        <a:rPr lang="en-US" sz="1100" b="0" i="0" u="none" strike="noStrike">
                          <a:solidFill>
                            <a:srgbClr val="000000"/>
                          </a:solidFill>
                          <a:effectLst/>
                          <a:latin typeface="Calibri"/>
                        </a:rPr>
                        <a:t>01:02:00</a:t>
                      </a:r>
                    </a:p>
                  </a:txBody>
                  <a:tcPr marL="9525" marR="9525" marT="9525" marB="0" anchor="ctr"/>
                </a:tc>
                <a:tc>
                  <a:txBody>
                    <a:bodyPr/>
                    <a:lstStyle/>
                    <a:p>
                      <a:pPr algn="ctr" fontAlgn="b"/>
                      <a:r>
                        <a:rPr lang="en-US" sz="1100" b="0" i="0" u="none" strike="noStrike">
                          <a:solidFill>
                            <a:srgbClr val="000000"/>
                          </a:solidFill>
                          <a:effectLst/>
                          <a:latin typeface="Calibri"/>
                        </a:rPr>
                        <a:t>1080.9</a:t>
                      </a:r>
                    </a:p>
                  </a:txBody>
                  <a:tcPr marL="9525" marR="9525" marT="9525" marB="0" anchor="ctr"/>
                </a:tc>
                <a:tc rowSpan="15">
                  <a:txBody>
                    <a:bodyPr/>
                    <a:lstStyle/>
                    <a:p>
                      <a:pPr marL="0" marR="0" algn="ctr" defTabSz="685800" rtl="0" eaLnBrk="1" fontAlgn="b" latinLnBrk="0" hangingPunct="1">
                        <a:spcBef>
                          <a:spcPts val="0"/>
                        </a:spcBef>
                        <a:spcAft>
                          <a:spcPts val="0"/>
                        </a:spcAft>
                      </a:pPr>
                      <a:r>
                        <a:rPr lang="en-US" sz="1000" b="0" kern="1200">
                          <a:solidFill>
                            <a:schemeClr val="tx1"/>
                          </a:solidFill>
                          <a:effectLst/>
                          <a:latin typeface="Arial"/>
                          <a:ea typeface="+mn-ea"/>
                          <a:cs typeface="Times New Roman"/>
                        </a:rPr>
                        <a:t>Available Headroom not sufficient for projected 30-minutes net load ramp</a:t>
                      </a:r>
                    </a:p>
                  </a:txBody>
                  <a:tcPr marL="9525" marR="9525" marT="9525" marB="0" anchor="ctr"/>
                </a:tc>
                <a:extLst>
                  <a:ext uri="{0D108BD9-81ED-4DB2-BD59-A6C34878D82A}">
                    <a16:rowId xmlns:a16="http://schemas.microsoft.com/office/drawing/2014/main" val="4218894480"/>
                  </a:ext>
                </a:extLst>
              </a:tr>
              <a:tr h="169814">
                <a:tc>
                  <a:txBody>
                    <a:bodyPr/>
                    <a:lstStyle/>
                    <a:p>
                      <a:pPr algn="ctr" rtl="0" fontAlgn="ctr"/>
                      <a:r>
                        <a:rPr lang="en-US" sz="1100" b="0" i="0" u="none" strike="noStrike">
                          <a:solidFill>
                            <a:srgbClr val="000000"/>
                          </a:solidFill>
                          <a:effectLst/>
                          <a:latin typeface="Calibri" panose="020F0502020204030204" pitchFamily="34" charset="0"/>
                        </a:rPr>
                        <a:t>8/4/2023 17:04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8/4/2023 20:43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3:39:22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123</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201192656"/>
                  </a:ext>
                </a:extLst>
              </a:tr>
              <a:tr h="169814">
                <a:tc>
                  <a:txBody>
                    <a:bodyPr/>
                    <a:lstStyle/>
                    <a:p>
                      <a:pPr algn="ctr" rtl="0" fontAlgn="ctr"/>
                      <a:r>
                        <a:rPr lang="en-US" sz="1100" b="0" i="0" u="none" strike="noStrike">
                          <a:solidFill>
                            <a:srgbClr val="000000"/>
                          </a:solidFill>
                          <a:effectLst/>
                          <a:latin typeface="Calibri" panose="020F0502020204030204" pitchFamily="34" charset="0"/>
                        </a:rPr>
                        <a:t>8/7/2023 16:58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8/7/2023 20:19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3:21:27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129.1</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51052258"/>
                  </a:ext>
                </a:extLst>
              </a:tr>
              <a:tr h="169814">
                <a:tc>
                  <a:txBody>
                    <a:bodyPr/>
                    <a:lstStyle/>
                    <a:p>
                      <a:pPr algn="ctr" rtl="0" fontAlgn="ctr"/>
                      <a:r>
                        <a:rPr lang="en-US" sz="1100" b="0" i="0" u="none" strike="noStrike">
                          <a:solidFill>
                            <a:srgbClr val="000000"/>
                          </a:solidFill>
                          <a:effectLst/>
                          <a:latin typeface="Calibri" panose="020F0502020204030204" pitchFamily="34" charset="0"/>
                        </a:rPr>
                        <a:t>8/10/2023 15:29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8/10/2023 20:23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4:53:33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116.9</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4092020188"/>
                  </a:ext>
                </a:extLst>
              </a:tr>
              <a:tr h="169814">
                <a:tc>
                  <a:txBody>
                    <a:bodyPr/>
                    <a:lstStyle/>
                    <a:p>
                      <a:pPr algn="ctr" rtl="0" fontAlgn="ctr"/>
                      <a:r>
                        <a:rPr lang="en-US" sz="1100" b="0" i="0" u="none" strike="noStrike">
                          <a:solidFill>
                            <a:srgbClr val="000000"/>
                          </a:solidFill>
                          <a:effectLst/>
                          <a:latin typeface="Calibri" panose="020F0502020204030204" pitchFamily="34" charset="0"/>
                        </a:rPr>
                        <a:t>8/11/2023 18:34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8/11/2023 20:09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1:34:37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112</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2352941681"/>
                  </a:ext>
                </a:extLst>
              </a:tr>
              <a:tr h="169814">
                <a:tc>
                  <a:txBody>
                    <a:bodyPr/>
                    <a:lstStyle/>
                    <a:p>
                      <a:pPr algn="ctr" rtl="0" fontAlgn="ctr"/>
                      <a:r>
                        <a:rPr lang="en-US" sz="1100" b="0" i="0" u="none" strike="noStrike">
                          <a:solidFill>
                            <a:srgbClr val="000000"/>
                          </a:solidFill>
                          <a:effectLst/>
                          <a:latin typeface="Calibri" panose="020F0502020204030204" pitchFamily="34" charset="0"/>
                        </a:rPr>
                        <a:t>8/12/2023 18:57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8/12/2023 20:13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1:16:18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244</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69719939"/>
                  </a:ext>
                </a:extLst>
              </a:tr>
              <a:tr h="169814">
                <a:tc>
                  <a:txBody>
                    <a:bodyPr/>
                    <a:lstStyle/>
                    <a:p>
                      <a:pPr algn="ctr" rtl="0" fontAlgn="ctr"/>
                      <a:r>
                        <a:rPr lang="en-US" sz="1100" b="0" i="0" u="none" strike="noStrike">
                          <a:solidFill>
                            <a:srgbClr val="000000"/>
                          </a:solidFill>
                          <a:effectLst/>
                          <a:latin typeface="Calibri" panose="020F0502020204030204" pitchFamily="34" charset="0"/>
                        </a:rPr>
                        <a:t>8/13/2023 19:02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8/13/2023 20:06</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1:03:24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199.1</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866282061"/>
                  </a:ext>
                </a:extLst>
              </a:tr>
              <a:tr h="169814">
                <a:tc>
                  <a:txBody>
                    <a:bodyPr/>
                    <a:lstStyle/>
                    <a:p>
                      <a:pPr algn="ctr" rtl="0" fontAlgn="ctr"/>
                      <a:r>
                        <a:rPr lang="en-US" sz="1100" b="0" i="0" u="none" strike="noStrike">
                          <a:solidFill>
                            <a:srgbClr val="000000"/>
                          </a:solidFill>
                          <a:effectLst/>
                          <a:latin typeface="Calibri" panose="020F0502020204030204" pitchFamily="34" charset="0"/>
                        </a:rPr>
                        <a:t>8/15/2023 19:37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8/15/2023 20:43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1:05:37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1926</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2965473534"/>
                  </a:ext>
                </a:extLst>
              </a:tr>
              <a:tr h="169814">
                <a:tc>
                  <a:txBody>
                    <a:bodyPr/>
                    <a:lstStyle/>
                    <a:p>
                      <a:pPr algn="ctr" rtl="0" fontAlgn="ctr"/>
                      <a:r>
                        <a:rPr lang="en-US" sz="1100" b="0" i="0" u="none" strike="noStrike">
                          <a:solidFill>
                            <a:srgbClr val="000000"/>
                          </a:solidFill>
                          <a:effectLst/>
                          <a:latin typeface="Calibri" panose="020F0502020204030204" pitchFamily="34" charset="0"/>
                        </a:rPr>
                        <a:t>8/17/2023 14:41</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8/17/2023 20:58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6:16:58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2024</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3130259002"/>
                  </a:ext>
                </a:extLst>
              </a:tr>
              <a:tr h="169814">
                <a:tc>
                  <a:txBody>
                    <a:bodyPr/>
                    <a:lstStyle/>
                    <a:p>
                      <a:pPr algn="ctr" rtl="0" fontAlgn="ctr"/>
                      <a:r>
                        <a:rPr lang="en-US" sz="1100" b="0" i="0" u="none" strike="noStrike">
                          <a:solidFill>
                            <a:srgbClr val="000000"/>
                          </a:solidFill>
                          <a:effectLst/>
                          <a:latin typeface="Calibri" panose="020F0502020204030204" pitchFamily="34" charset="0"/>
                        </a:rPr>
                        <a:t>8/20/2023 19:14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8/20/2023 21:17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2:03:02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267</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842376759"/>
                  </a:ext>
                </a:extLst>
              </a:tr>
              <a:tr h="169814">
                <a:tc>
                  <a:txBody>
                    <a:bodyPr/>
                    <a:lstStyle/>
                    <a:p>
                      <a:pPr algn="ctr" rtl="0" fontAlgn="ctr"/>
                      <a:r>
                        <a:rPr lang="en-US" sz="1100" b="0" i="0" u="none" strike="noStrike">
                          <a:solidFill>
                            <a:srgbClr val="000000"/>
                          </a:solidFill>
                          <a:effectLst/>
                          <a:latin typeface="Calibri" panose="020F0502020204030204" pitchFamily="34" charset="0"/>
                        </a:rPr>
                        <a:t>8/24/2023 16:09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8/24/2023 21:06</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4:57:13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231.2</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2827519824"/>
                  </a:ext>
                </a:extLst>
              </a:tr>
              <a:tr h="169814">
                <a:tc>
                  <a:txBody>
                    <a:bodyPr/>
                    <a:lstStyle/>
                    <a:p>
                      <a:pPr algn="ctr" rtl="0" fontAlgn="ctr"/>
                      <a:r>
                        <a:rPr lang="en-US" sz="1100" b="0" i="0" u="none" strike="noStrike">
                          <a:solidFill>
                            <a:srgbClr val="000000"/>
                          </a:solidFill>
                          <a:effectLst/>
                          <a:latin typeface="Calibri" panose="020F0502020204030204" pitchFamily="34" charset="0"/>
                        </a:rPr>
                        <a:t>8/25/2023 17:57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8/25/2023 21:02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3:04:42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158.2</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426591014"/>
                  </a:ext>
                </a:extLst>
              </a:tr>
              <a:tr h="169814">
                <a:tc>
                  <a:txBody>
                    <a:bodyPr/>
                    <a:lstStyle/>
                    <a:p>
                      <a:pPr algn="ctr" rtl="0" fontAlgn="ctr"/>
                      <a:r>
                        <a:rPr lang="en-US" sz="1100" b="0" i="0" u="none" strike="noStrike">
                          <a:solidFill>
                            <a:srgbClr val="000000"/>
                          </a:solidFill>
                          <a:effectLst/>
                          <a:latin typeface="Calibri" panose="020F0502020204030204" pitchFamily="34" charset="0"/>
                        </a:rPr>
                        <a:t>8/29/2023 18:24</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8/29/2023 20:07</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1:42:28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115.5</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565768276"/>
                  </a:ext>
                </a:extLst>
              </a:tr>
              <a:tr h="169814">
                <a:tc>
                  <a:txBody>
                    <a:bodyPr/>
                    <a:lstStyle/>
                    <a:p>
                      <a:pPr algn="ctr" rtl="0" fontAlgn="ctr"/>
                      <a:r>
                        <a:rPr lang="en-US" sz="1100" b="0" i="0" u="none" strike="noStrike">
                          <a:solidFill>
                            <a:srgbClr val="000000"/>
                          </a:solidFill>
                          <a:effectLst/>
                          <a:latin typeface="Calibri" panose="020F0502020204030204" pitchFamily="34" charset="0"/>
                        </a:rPr>
                        <a:t>8/30/2023 18:02</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8/30/2023 20:50</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2:47:59</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170.7</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4226803391"/>
                  </a:ext>
                </a:extLst>
              </a:tr>
              <a:tr h="169814">
                <a:tc>
                  <a:txBody>
                    <a:bodyPr/>
                    <a:lstStyle/>
                    <a:p>
                      <a:pPr algn="ctr" rtl="0" fontAlgn="ctr"/>
                      <a:r>
                        <a:rPr lang="en-US" sz="1100" b="0" i="0" u="none" strike="noStrike">
                          <a:solidFill>
                            <a:srgbClr val="000000"/>
                          </a:solidFill>
                          <a:effectLst/>
                          <a:latin typeface="Calibri" panose="020F0502020204030204" pitchFamily="34" charset="0"/>
                        </a:rPr>
                        <a:t>8/31/2023 18:26</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8/31/2023 20:03</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1:36:38</a:t>
                      </a:r>
                    </a:p>
                  </a:txBody>
                  <a:tcPr marL="9525" marR="9525" marT="9525" marB="0" anchor="ctr"/>
                </a:tc>
                <a:tc>
                  <a:txBody>
                    <a:bodyPr/>
                    <a:lstStyle/>
                    <a:p>
                      <a:pPr algn="ctr" rtl="0" fontAlgn="ctr"/>
                      <a:r>
                        <a:rPr lang="en-US" sz="1100" b="0" i="0" u="none" strike="noStrike">
                          <a:solidFill>
                            <a:srgbClr val="000000"/>
                          </a:solidFill>
                          <a:effectLst/>
                          <a:latin typeface="Calibri" panose="020F0502020204030204" pitchFamily="34" charset="0"/>
                        </a:rPr>
                        <a:t>114</a:t>
                      </a:r>
                    </a:p>
                  </a:txBody>
                  <a:tcPr marL="9525" marR="9525" marT="9525" marB="0" anchor="ctr"/>
                </a:tc>
                <a:tc vMerge="1">
                  <a:txBody>
                    <a:bodyPr/>
                    <a:lstStyle/>
                    <a:p>
                      <a:pPr marL="0" lvl="0" algn="ctr" defTabSz="685800" rtl="0" eaLnBrk="1" fontAlgn="b" latinLnBrk="0" hangingPunct="1">
                        <a:spcBef>
                          <a:spcPts val="0"/>
                        </a:spcBef>
                        <a:spcAft>
                          <a:spcPts val="0"/>
                        </a:spcAft>
                        <a:buNone/>
                      </a:pPr>
                      <a:endParaRPr lang="en-US" sz="1100" b="0" i="0" u="none" strike="noStrike" kern="1200">
                        <a:solidFill>
                          <a:srgbClr val="000000"/>
                        </a:solidFill>
                        <a:effectLst/>
                        <a:latin typeface="Calibri"/>
                        <a:ea typeface="+mn-ea"/>
                        <a:cs typeface="+mn-cs"/>
                      </a:endParaRPr>
                    </a:p>
                  </a:txBody>
                  <a:tcPr marL="9525" marR="9525" marT="9525" marB="0" anchor="ctr"/>
                </a:tc>
                <a:extLst>
                  <a:ext uri="{0D108BD9-81ED-4DB2-BD59-A6C34878D82A}">
                    <a16:rowId xmlns:a16="http://schemas.microsoft.com/office/drawing/2014/main" val="1048460686"/>
                  </a:ext>
                </a:extLst>
              </a:tr>
            </a:tbl>
          </a:graphicData>
        </a:graphic>
      </p:graphicFrame>
      <p:graphicFrame>
        <p:nvGraphicFramePr>
          <p:cNvPr id="5" name="Chart 4">
            <a:extLst>
              <a:ext uri="{FF2B5EF4-FFF2-40B4-BE49-F238E27FC236}">
                <a16:creationId xmlns:a16="http://schemas.microsoft.com/office/drawing/2014/main" id="{78BA0BB2-87EC-4FC6-8404-0F2E5E241FA7}"/>
              </a:ext>
            </a:extLst>
          </p:cNvPr>
          <p:cNvGraphicFramePr>
            <a:graphicFrameLocks noGrp="1"/>
          </p:cNvGraphicFramePr>
          <p:nvPr/>
        </p:nvGraphicFramePr>
        <p:xfrm>
          <a:off x="201479" y="3791478"/>
          <a:ext cx="7625740" cy="2761722"/>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6084433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3F1590-7126-C7FC-5576-989781BE6304}"/>
              </a:ext>
            </a:extLst>
          </p:cNvPr>
          <p:cNvSpPr>
            <a:spLocks noGrp="1"/>
          </p:cNvSpPr>
          <p:nvPr>
            <p:ph type="title"/>
          </p:nvPr>
        </p:nvSpPr>
        <p:spPr/>
        <p:txBody>
          <a:bodyPr/>
          <a:lstStyle/>
          <a:p>
            <a:r>
              <a:rPr lang="en-US" dirty="0"/>
              <a:t>Net Load Forecast Error Spread </a:t>
            </a:r>
          </a:p>
        </p:txBody>
      </p:sp>
      <p:sp>
        <p:nvSpPr>
          <p:cNvPr id="4" name="Slide Number Placeholder 3">
            <a:extLst>
              <a:ext uri="{FF2B5EF4-FFF2-40B4-BE49-F238E27FC236}">
                <a16:creationId xmlns:a16="http://schemas.microsoft.com/office/drawing/2014/main" id="{60050478-D7B9-E4A1-5F20-B19D619E405E}"/>
              </a:ext>
            </a:extLst>
          </p:cNvPr>
          <p:cNvSpPr>
            <a:spLocks noGrp="1"/>
          </p:cNvSpPr>
          <p:nvPr>
            <p:ph type="sldNum" sz="quarter" idx="4"/>
          </p:nvPr>
        </p:nvSpPr>
        <p:spPr/>
        <p:txBody>
          <a:bodyPr/>
          <a:lstStyle/>
          <a:p>
            <a:fld id="{1D93BD3E-1E9A-4970-A6F7-E7AC52762E0C}" type="slidenum">
              <a:rPr lang="en-US" smtClean="0"/>
              <a:pPr/>
              <a:t>54</a:t>
            </a:fld>
            <a:endParaRPr lang="en-US"/>
          </a:p>
        </p:txBody>
      </p:sp>
      <p:pic>
        <p:nvPicPr>
          <p:cNvPr id="1026" name="Picture 2" descr="image">
            <a:extLst>
              <a:ext uri="{FF2B5EF4-FFF2-40B4-BE49-F238E27FC236}">
                <a16:creationId xmlns:a16="http://schemas.microsoft.com/office/drawing/2014/main" id="{071C55EA-92B4-F721-5C1A-492C6F40C4E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851395"/>
            <a:ext cx="9144000" cy="247967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54C6C7E5-2C5B-A2C5-A76A-9A9045395E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1685" y="4011727"/>
            <a:ext cx="3531566" cy="212269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6FA1295-260D-36CF-6236-4BE8EE4D8C8C}"/>
              </a:ext>
            </a:extLst>
          </p:cNvPr>
          <p:cNvSpPr txBox="1"/>
          <p:nvPr/>
        </p:nvSpPr>
        <p:spPr>
          <a:xfrm>
            <a:off x="3155197" y="3639545"/>
            <a:ext cx="2664542" cy="338554"/>
          </a:xfrm>
          <a:prstGeom prst="rect">
            <a:avLst/>
          </a:prstGeom>
          <a:noFill/>
        </p:spPr>
        <p:txBody>
          <a:bodyPr wrap="square" rtlCol="0">
            <a:spAutoFit/>
          </a:bodyPr>
          <a:lstStyle/>
          <a:p>
            <a:r>
              <a:rPr lang="en-US" sz="1600" b="1" dirty="0">
                <a:solidFill>
                  <a:schemeClr val="accent1"/>
                </a:solidFill>
              </a:rPr>
              <a:t>Call out for July HE19</a:t>
            </a:r>
          </a:p>
        </p:txBody>
      </p:sp>
    </p:spTree>
    <p:extLst>
      <p:ext uri="{BB962C8B-B14F-4D97-AF65-F5344CB8AC3E}">
        <p14:creationId xmlns:p14="http://schemas.microsoft.com/office/powerpoint/2010/main" val="17265240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732134-BCCA-4619-B941-ED8E08B065C4}"/>
              </a:ext>
            </a:extLst>
          </p:cNvPr>
          <p:cNvSpPr>
            <a:spLocks noGrp="1"/>
          </p:cNvSpPr>
          <p:nvPr>
            <p:ph type="title"/>
          </p:nvPr>
        </p:nvSpPr>
        <p:spPr/>
        <p:txBody>
          <a:bodyPr/>
          <a:lstStyle/>
          <a:p>
            <a:r>
              <a:rPr lang="en-US"/>
              <a:t>Forecast Variability Process </a:t>
            </a:r>
          </a:p>
        </p:txBody>
      </p:sp>
      <p:sp>
        <p:nvSpPr>
          <p:cNvPr id="3" name="Content Placeholder 2">
            <a:extLst>
              <a:ext uri="{FF2B5EF4-FFF2-40B4-BE49-F238E27FC236}">
                <a16:creationId xmlns:a16="http://schemas.microsoft.com/office/drawing/2014/main" id="{80962132-0D0C-4FA0-BD08-A7B94968FA20}"/>
              </a:ext>
            </a:extLst>
          </p:cNvPr>
          <p:cNvSpPr>
            <a:spLocks noGrp="1"/>
          </p:cNvSpPr>
          <p:nvPr>
            <p:ph idx="1"/>
          </p:nvPr>
        </p:nvSpPr>
        <p:spPr/>
        <p:txBody>
          <a:bodyPr/>
          <a:lstStyle/>
          <a:p>
            <a:pPr algn="just"/>
            <a:r>
              <a:rPr lang="en-US" sz="1600"/>
              <a:t>ERCOT assess the netload forecast variability for Current Operation Day + 2 and may procure up to an additional 1,000 MW of Non-Spin for specific Operating Hours. </a:t>
            </a:r>
          </a:p>
          <a:p>
            <a:pPr algn="just"/>
            <a:endParaRPr lang="en-US" sz="1600"/>
          </a:p>
          <a:p>
            <a:pPr algn="just"/>
            <a:r>
              <a:rPr lang="en-US" sz="1600"/>
              <a:t>The approach for determining the additional increase will be updated such that the additional Non-Spin may be procured for Operating Hours that are </a:t>
            </a:r>
          </a:p>
          <a:p>
            <a:pPr marL="685800" lvl="1" indent="-342900" algn="just">
              <a:buFont typeface="+mj-lt"/>
              <a:buAutoNum type="alphaLcParenR"/>
            </a:pPr>
            <a:r>
              <a:rPr lang="en-US" sz="1400"/>
              <a:t>identified as having an increased potential of high forecast variability, </a:t>
            </a:r>
          </a:p>
          <a:p>
            <a:pPr marL="685800" lvl="1" indent="-342900" algn="just">
              <a:buFont typeface="+mj-lt"/>
              <a:buAutoNum type="alphaLcParenR"/>
            </a:pPr>
            <a:r>
              <a:rPr lang="en-US" sz="1400"/>
              <a:t>there is a risk that the actual net load during these Operating Hours could be higher than forecast (after making appropriate forecast model selection) AND </a:t>
            </a:r>
          </a:p>
          <a:p>
            <a:pPr marL="685800" lvl="1" indent="-342900" algn="just">
              <a:buFont typeface="+mj-lt"/>
              <a:buAutoNum type="alphaLcParenR"/>
            </a:pPr>
            <a:r>
              <a:rPr lang="en-US" sz="1400"/>
              <a:t>the expected available capacity and expected reserves including the posted minimum Non-Spin requirements during these Operating Hours is not sufficient to cover the projected net load forecast uncertainty risk.</a:t>
            </a:r>
          </a:p>
          <a:p>
            <a:pPr marL="385762" indent="-342900" algn="just"/>
            <a:endParaRPr lang="en-US" sz="1400"/>
          </a:p>
          <a:p>
            <a:pPr marL="385762" indent="-342900" algn="just"/>
            <a:r>
              <a:rPr lang="en-US" sz="1400"/>
              <a:t>ERCOT procured additional Non-Spin for</a:t>
            </a:r>
          </a:p>
          <a:p>
            <a:pPr marL="685800" lvl="1" indent="-342900" algn="just"/>
            <a:r>
              <a:rPr lang="en-US" sz="1400"/>
              <a:t>Jul 29, Aug 1, Aug 2, Aug 14, Aug 27, Aug 29, Aug 30, and Sep 3 and Sep 4 in 2021</a:t>
            </a:r>
          </a:p>
          <a:p>
            <a:pPr marL="685800" lvl="1" indent="-342900" algn="just"/>
            <a:r>
              <a:rPr lang="en-US" sz="1400"/>
              <a:t>Jan. 2, Jan. 3, Jan. 20, Feb. 3, Feb. 4, May 22, May 23, May 24, June 1 in 2022.</a:t>
            </a:r>
          </a:p>
          <a:p>
            <a:pPr marL="685800" lvl="1" indent="-342900" algn="just">
              <a:buFont typeface="+mj-lt"/>
              <a:buAutoNum type="alphaLcParenR"/>
            </a:pPr>
            <a:endParaRPr lang="en-US" sz="1400"/>
          </a:p>
          <a:p>
            <a:pPr marL="385762" indent="-342900" algn="just">
              <a:buFont typeface="+mj-lt"/>
              <a:buAutoNum type="alphaLcParenR"/>
            </a:pPr>
            <a:endParaRPr lang="en-US" sz="600"/>
          </a:p>
        </p:txBody>
      </p:sp>
      <p:sp>
        <p:nvSpPr>
          <p:cNvPr id="4" name="Slide Number Placeholder 3">
            <a:extLst>
              <a:ext uri="{FF2B5EF4-FFF2-40B4-BE49-F238E27FC236}">
                <a16:creationId xmlns:a16="http://schemas.microsoft.com/office/drawing/2014/main" id="{37B35F95-963E-4985-8334-3FAEC0B59592}"/>
              </a:ext>
            </a:extLst>
          </p:cNvPr>
          <p:cNvSpPr>
            <a:spLocks noGrp="1"/>
          </p:cNvSpPr>
          <p:nvPr>
            <p:ph type="sldNum" sz="quarter" idx="4"/>
          </p:nvPr>
        </p:nvSpPr>
        <p:spPr/>
        <p:txBody>
          <a:bodyPr/>
          <a:lstStyle/>
          <a:p>
            <a:fld id="{1D93BD3E-1E9A-4970-A6F7-E7AC52762E0C}" type="slidenum">
              <a:rPr lang="en-US" smtClean="0"/>
              <a:pPr/>
              <a:t>55</a:t>
            </a:fld>
            <a:endParaRPr lang="en-US"/>
          </a:p>
        </p:txBody>
      </p:sp>
    </p:spTree>
    <p:extLst>
      <p:ext uri="{BB962C8B-B14F-4D97-AF65-F5344CB8AC3E}">
        <p14:creationId xmlns:p14="http://schemas.microsoft.com/office/powerpoint/2010/main" val="222416058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445508-E3B8-FA57-48A9-14922B3EF536}"/>
              </a:ext>
            </a:extLst>
          </p:cNvPr>
          <p:cNvSpPr>
            <a:spLocks noGrp="1"/>
          </p:cNvSpPr>
          <p:nvPr>
            <p:ph type="title"/>
          </p:nvPr>
        </p:nvSpPr>
        <p:spPr/>
        <p:txBody>
          <a:bodyPr/>
          <a:lstStyle/>
          <a:p>
            <a:r>
              <a:rPr lang="en-US"/>
              <a:t>Mechanisms to respond to Solar variability</a:t>
            </a:r>
          </a:p>
        </p:txBody>
      </p:sp>
      <p:sp>
        <p:nvSpPr>
          <p:cNvPr id="3" name="Content Placeholder 2">
            <a:extLst>
              <a:ext uri="{FF2B5EF4-FFF2-40B4-BE49-F238E27FC236}">
                <a16:creationId xmlns:a16="http://schemas.microsoft.com/office/drawing/2014/main" id="{9F01F804-02A7-5CE7-E7FA-A82CF949F645}"/>
              </a:ext>
            </a:extLst>
          </p:cNvPr>
          <p:cNvSpPr>
            <a:spLocks noGrp="1"/>
          </p:cNvSpPr>
          <p:nvPr>
            <p:ph idx="1"/>
          </p:nvPr>
        </p:nvSpPr>
        <p:spPr/>
        <p:txBody>
          <a:bodyPr lIns="91440" tIns="45720" rIns="91440" bIns="45720" anchor="t"/>
          <a:lstStyle/>
          <a:p>
            <a:r>
              <a:rPr lang="en-US" sz="1600"/>
              <a:t>The Solar adjustment tables were developed to project increases in variability expected by growth in the solar fleet. This has been part of the regulation methodology since 2021. This underlying study has been updated for 2024.</a:t>
            </a:r>
          </a:p>
          <a:p>
            <a:endParaRPr lang="en-US" sz="1600"/>
          </a:p>
          <a:p>
            <a:r>
              <a:rPr lang="en-US" sz="1600"/>
              <a:t>Improve GTBD i.e. the target that SCED uses to dispatch SCED Dispatchable Resources.</a:t>
            </a:r>
          </a:p>
          <a:p>
            <a:pPr lvl="1"/>
            <a:r>
              <a:rPr lang="en-US" sz="1600"/>
              <a:t>In Real Time the parameters in GTBD can be changed to improve the accounting forecasted solar ramp as the solar fleet grows.</a:t>
            </a:r>
            <a:endParaRPr lang="en-US" sz="1600">
              <a:cs typeface="Arial"/>
            </a:endParaRPr>
          </a:p>
          <a:p>
            <a:pPr lvl="1"/>
            <a:r>
              <a:rPr lang="en-US" sz="1600"/>
              <a:t>The solar ramp that is currently used in GTBD is estimated using hourly solar forecasts. This gives a conservative estimate of variability within the hour. This can be toggled to use the intra-hour solar forecast. Making this change can  which will make GTBD much more reactive in sensing weather variability. </a:t>
            </a:r>
            <a:endParaRPr lang="en-US" sz="1600">
              <a:cs typeface="Arial"/>
            </a:endParaRPr>
          </a:p>
          <a:p>
            <a:pPr marL="856932" lvl="2" indent="-213995"/>
            <a:r>
              <a:rPr lang="en-US" sz="1400"/>
              <a:t>ERCOT has been actively engaged with its forecast vendors to develop forecasting methodologies that will improve 5-min solar ramp/variability forecasts. </a:t>
            </a:r>
          </a:p>
          <a:p>
            <a:pPr marL="556895" lvl="1" indent="-213995"/>
            <a:endParaRPr lang="en-US" sz="1600">
              <a:cs typeface="Arial"/>
            </a:endParaRPr>
          </a:p>
          <a:p>
            <a:pPr marL="256857" indent="-213995"/>
            <a:r>
              <a:rPr lang="en-US" sz="1600"/>
              <a:t>In Real Time SCED can be executed manually (with or without an offset) if Regulation alone is not able to recover frequency. </a:t>
            </a:r>
            <a:endParaRPr lang="en-US" sz="1600">
              <a:cs typeface="Arial"/>
            </a:endParaRPr>
          </a:p>
          <a:p>
            <a:pPr marL="556895" lvl="1" indent="-213995"/>
            <a:endParaRPr lang="en-US" sz="1600">
              <a:cs typeface="Arial"/>
            </a:endParaRPr>
          </a:p>
          <a:p>
            <a:endParaRPr lang="en-US" sz="1600"/>
          </a:p>
          <a:p>
            <a:endParaRPr lang="en-US" sz="1600"/>
          </a:p>
          <a:p>
            <a:endParaRPr lang="en-US" sz="1600"/>
          </a:p>
          <a:p>
            <a:endParaRPr lang="en-US" sz="1600"/>
          </a:p>
          <a:p>
            <a:pPr marL="556895" lvl="1" indent="-213995"/>
            <a:endParaRPr lang="en-US" sz="1600">
              <a:cs typeface="Arial"/>
            </a:endParaRPr>
          </a:p>
          <a:p>
            <a:endParaRPr lang="en-US" sz="1600"/>
          </a:p>
          <a:p>
            <a:endParaRPr lang="en-US" sz="1600"/>
          </a:p>
          <a:p>
            <a:endParaRPr lang="en-US"/>
          </a:p>
        </p:txBody>
      </p:sp>
      <p:sp>
        <p:nvSpPr>
          <p:cNvPr id="4" name="Slide Number Placeholder 3">
            <a:extLst>
              <a:ext uri="{FF2B5EF4-FFF2-40B4-BE49-F238E27FC236}">
                <a16:creationId xmlns:a16="http://schemas.microsoft.com/office/drawing/2014/main" id="{F3517C51-67E7-E836-4A20-0CFBD6CA57DB}"/>
              </a:ext>
            </a:extLst>
          </p:cNvPr>
          <p:cNvSpPr>
            <a:spLocks noGrp="1"/>
          </p:cNvSpPr>
          <p:nvPr>
            <p:ph type="sldNum" sz="quarter" idx="4"/>
          </p:nvPr>
        </p:nvSpPr>
        <p:spPr/>
        <p:txBody>
          <a:bodyPr/>
          <a:lstStyle/>
          <a:p>
            <a:fld id="{1D93BD3E-1E9A-4970-A6F7-E7AC52762E0C}" type="slidenum">
              <a:rPr lang="en-US" smtClean="0"/>
              <a:pPr/>
              <a:t>6</a:t>
            </a:fld>
            <a:endParaRPr lang="en-US"/>
          </a:p>
        </p:txBody>
      </p:sp>
    </p:spTree>
    <p:extLst>
      <p:ext uri="{BB962C8B-B14F-4D97-AF65-F5344CB8AC3E}">
        <p14:creationId xmlns:p14="http://schemas.microsoft.com/office/powerpoint/2010/main" val="2647127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Chart 7">
            <a:extLst>
              <a:ext uri="{FF2B5EF4-FFF2-40B4-BE49-F238E27FC236}">
                <a16:creationId xmlns:a16="http://schemas.microsoft.com/office/drawing/2014/main" id="{EBA5C20D-EC9D-A60C-4D49-BD334CDADC78}"/>
              </a:ext>
            </a:extLst>
          </p:cNvPr>
          <p:cNvGraphicFramePr>
            <a:graphicFrameLocks/>
          </p:cNvGraphicFramePr>
          <p:nvPr/>
        </p:nvGraphicFramePr>
        <p:xfrm>
          <a:off x="990600" y="2751138"/>
          <a:ext cx="6781800" cy="3771900"/>
        </p:xfrm>
        <a:graphic>
          <a:graphicData uri="http://schemas.openxmlformats.org/drawingml/2006/chart">
            <c:chart xmlns:c="http://schemas.openxmlformats.org/drawingml/2006/chart" xmlns:r="http://schemas.openxmlformats.org/officeDocument/2006/relationships" r:id="rId2"/>
          </a:graphicData>
        </a:graphic>
      </p:graphicFrame>
      <p:sp>
        <p:nvSpPr>
          <p:cNvPr id="10" name="Rectangle 9">
            <a:extLst>
              <a:ext uri="{FF2B5EF4-FFF2-40B4-BE49-F238E27FC236}">
                <a16:creationId xmlns:a16="http://schemas.microsoft.com/office/drawing/2014/main" id="{AC13B27C-CAB4-8035-4A07-581A4CC1F4EE}"/>
              </a:ext>
            </a:extLst>
          </p:cNvPr>
          <p:cNvSpPr/>
          <p:nvPr/>
        </p:nvSpPr>
        <p:spPr>
          <a:xfrm>
            <a:off x="1600200" y="3208338"/>
            <a:ext cx="1524000"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47DD6DB-6FA1-B1B9-A6A0-7C7826228225}"/>
              </a:ext>
            </a:extLst>
          </p:cNvPr>
          <p:cNvSpPr>
            <a:spLocks noGrp="1"/>
          </p:cNvSpPr>
          <p:nvPr>
            <p:ph type="title"/>
          </p:nvPr>
        </p:nvSpPr>
        <p:spPr>
          <a:xfrm>
            <a:off x="381000" y="243682"/>
            <a:ext cx="8458200" cy="518318"/>
          </a:xfrm>
        </p:spPr>
        <p:txBody>
          <a:bodyPr/>
          <a:lstStyle/>
          <a:p>
            <a:r>
              <a:rPr lang="en-US" sz="2000"/>
              <a:t>New Technique for establishing PSRR Threshold in GTBD</a:t>
            </a:r>
          </a:p>
        </p:txBody>
      </p:sp>
      <p:sp>
        <p:nvSpPr>
          <p:cNvPr id="4" name="Slide Number Placeholder 3">
            <a:extLst>
              <a:ext uri="{FF2B5EF4-FFF2-40B4-BE49-F238E27FC236}">
                <a16:creationId xmlns:a16="http://schemas.microsoft.com/office/drawing/2014/main" id="{0F44F02E-A0C2-144F-1543-539A6CD33C44}"/>
              </a:ext>
            </a:extLst>
          </p:cNvPr>
          <p:cNvSpPr>
            <a:spLocks noGrp="1"/>
          </p:cNvSpPr>
          <p:nvPr>
            <p:ph type="sldNum" sz="quarter" idx="4"/>
          </p:nvPr>
        </p:nvSpPr>
        <p:spPr/>
        <p:txBody>
          <a:bodyPr/>
          <a:lstStyle/>
          <a:p>
            <a:fld id="{1D93BD3E-1E9A-4970-A6F7-E7AC52762E0C}" type="slidenum">
              <a:rPr lang="en-US" smtClean="0"/>
              <a:pPr/>
              <a:t>7</a:t>
            </a:fld>
            <a:endParaRPr lang="en-US"/>
          </a:p>
        </p:txBody>
      </p:sp>
      <p:sp>
        <p:nvSpPr>
          <p:cNvPr id="7" name="Content Placeholder 2">
            <a:extLst>
              <a:ext uri="{FF2B5EF4-FFF2-40B4-BE49-F238E27FC236}">
                <a16:creationId xmlns:a16="http://schemas.microsoft.com/office/drawing/2014/main" id="{21030527-E45E-F404-914A-7E003F072393}"/>
              </a:ext>
            </a:extLst>
          </p:cNvPr>
          <p:cNvSpPr>
            <a:spLocks noGrp="1"/>
          </p:cNvSpPr>
          <p:nvPr>
            <p:ph idx="1"/>
          </p:nvPr>
        </p:nvSpPr>
        <p:spPr>
          <a:xfrm>
            <a:off x="304800" y="990600"/>
            <a:ext cx="8534400" cy="1905000"/>
          </a:xfrm>
        </p:spPr>
        <p:txBody>
          <a:bodyPr/>
          <a:lstStyle/>
          <a:p>
            <a:r>
              <a:rPr lang="en-US" sz="1600">
                <a:solidFill>
                  <a:schemeClr val="accent2"/>
                </a:solidFill>
              </a:rPr>
              <a:t>ERCOT started to apply a dynamic PSRR threshold in GTBD calculation on 6/12/2023</a:t>
            </a:r>
          </a:p>
          <a:p>
            <a:r>
              <a:rPr lang="en-US" sz="1600">
                <a:solidFill>
                  <a:schemeClr val="accent2"/>
                </a:solidFill>
              </a:rPr>
              <a:t>PSRR thresholds change with 4 pre-defined day periods - </a:t>
            </a:r>
            <a:r>
              <a:rPr lang="en-US" sz="1600" b="1">
                <a:solidFill>
                  <a:schemeClr val="accent2"/>
                </a:solidFill>
              </a:rPr>
              <a:t>Night, Sunrise, Sunset and Other</a:t>
            </a:r>
          </a:p>
          <a:p>
            <a:r>
              <a:rPr lang="en-US" sz="1600">
                <a:solidFill>
                  <a:schemeClr val="accent2"/>
                </a:solidFill>
              </a:rPr>
              <a:t>ERCOT started with a threshold of 80MW/min for Sunrise and Sunset periods on 6/12 and subsequently increased it to 100MW/min on 6/15</a:t>
            </a:r>
          </a:p>
          <a:p>
            <a:r>
              <a:rPr lang="en-US" sz="1600">
                <a:solidFill>
                  <a:schemeClr val="accent2"/>
                </a:solidFill>
              </a:rPr>
              <a:t>ERCOT plans to update the thresholds and the definition of day periods seasonally* (4 times a year)</a:t>
            </a:r>
          </a:p>
        </p:txBody>
      </p:sp>
      <p:sp>
        <p:nvSpPr>
          <p:cNvPr id="11" name="Rectangle 10">
            <a:extLst>
              <a:ext uri="{FF2B5EF4-FFF2-40B4-BE49-F238E27FC236}">
                <a16:creationId xmlns:a16="http://schemas.microsoft.com/office/drawing/2014/main" id="{5F1402BB-6EE8-F707-B920-B762C70B4345}"/>
              </a:ext>
            </a:extLst>
          </p:cNvPr>
          <p:cNvSpPr/>
          <p:nvPr/>
        </p:nvSpPr>
        <p:spPr>
          <a:xfrm>
            <a:off x="3131820" y="3208338"/>
            <a:ext cx="1005840" cy="2819400"/>
          </a:xfrm>
          <a:prstGeom prst="rect">
            <a:avLst/>
          </a:prstGeom>
          <a:solidFill>
            <a:srgbClr val="FFC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FFF994F5-B208-1457-BDE9-A7362CF724A8}"/>
              </a:ext>
            </a:extLst>
          </p:cNvPr>
          <p:cNvSpPr/>
          <p:nvPr/>
        </p:nvSpPr>
        <p:spPr>
          <a:xfrm>
            <a:off x="4130040" y="3208338"/>
            <a:ext cx="2002536" cy="2819400"/>
          </a:xfrm>
          <a:prstGeom prst="rect">
            <a:avLst/>
          </a:prstGeom>
          <a:solidFill>
            <a:srgbClr val="FF0000">
              <a:alpha val="3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EAA38157-D647-BBBD-DD7F-8E2C521E2FF5}"/>
              </a:ext>
            </a:extLst>
          </p:cNvPr>
          <p:cNvSpPr/>
          <p:nvPr/>
        </p:nvSpPr>
        <p:spPr>
          <a:xfrm>
            <a:off x="6132576" y="3208338"/>
            <a:ext cx="758952" cy="2819400"/>
          </a:xfrm>
          <a:prstGeom prst="rect">
            <a:avLst/>
          </a:prstGeom>
          <a:solidFill>
            <a:srgbClr val="F5750B">
              <a:alpha val="3568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17245258-70E8-B179-998C-9884F4E366E3}"/>
              </a:ext>
            </a:extLst>
          </p:cNvPr>
          <p:cNvSpPr/>
          <p:nvPr/>
        </p:nvSpPr>
        <p:spPr>
          <a:xfrm>
            <a:off x="6891528" y="3215958"/>
            <a:ext cx="728472" cy="2819400"/>
          </a:xfrm>
          <a:prstGeom prst="rect">
            <a:avLst/>
          </a:prstGeom>
          <a:solidFill>
            <a:schemeClr val="accent3">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D7E9B8EA-C495-7C3C-9B91-59A9B7AC8839}"/>
              </a:ext>
            </a:extLst>
          </p:cNvPr>
          <p:cNvSpPr txBox="1"/>
          <p:nvPr/>
        </p:nvSpPr>
        <p:spPr>
          <a:xfrm>
            <a:off x="4969764" y="3215958"/>
            <a:ext cx="4572000" cy="369332"/>
          </a:xfrm>
          <a:prstGeom prst="rect">
            <a:avLst/>
          </a:prstGeom>
          <a:noFill/>
        </p:spPr>
        <p:txBody>
          <a:bodyPr wrap="square">
            <a:spAutoFit/>
          </a:bodyPr>
          <a:lstStyle/>
          <a:p>
            <a:pPr algn="ctr" fontAlgn="b"/>
            <a:r>
              <a:rPr lang="en-US" sz="1800" b="0" i="0" u="none" strike="noStrike">
                <a:solidFill>
                  <a:srgbClr val="3D3D3D"/>
                </a:solidFill>
                <a:effectLst/>
                <a:latin typeface="Calibri" panose="020F0502020204030204" pitchFamily="34" charset="0"/>
              </a:rPr>
              <a:t>Night</a:t>
            </a:r>
          </a:p>
        </p:txBody>
      </p:sp>
      <p:sp>
        <p:nvSpPr>
          <p:cNvPr id="21" name="TextBox 20">
            <a:extLst>
              <a:ext uri="{FF2B5EF4-FFF2-40B4-BE49-F238E27FC236}">
                <a16:creationId xmlns:a16="http://schemas.microsoft.com/office/drawing/2014/main" id="{6656A3C9-96A1-D894-E328-257DDF57D083}"/>
              </a:ext>
            </a:extLst>
          </p:cNvPr>
          <p:cNvSpPr txBox="1"/>
          <p:nvPr/>
        </p:nvSpPr>
        <p:spPr>
          <a:xfrm>
            <a:off x="2133600" y="6515737"/>
            <a:ext cx="6416040" cy="261610"/>
          </a:xfrm>
          <a:prstGeom prst="rect">
            <a:avLst/>
          </a:prstGeom>
          <a:noFill/>
        </p:spPr>
        <p:txBody>
          <a:bodyPr wrap="square">
            <a:spAutoFit/>
          </a:bodyPr>
          <a:lstStyle/>
          <a:p>
            <a:r>
              <a:rPr lang="en-US" sz="1050">
                <a:solidFill>
                  <a:schemeClr val="accent2"/>
                </a:solidFill>
              </a:rPr>
              <a:t>* Seasons will be defined by shift in solar ramping patterns</a:t>
            </a:r>
            <a:endParaRPr lang="en-US" sz="1050"/>
          </a:p>
        </p:txBody>
      </p:sp>
    </p:spTree>
    <p:extLst>
      <p:ext uri="{BB962C8B-B14F-4D97-AF65-F5344CB8AC3E}">
        <p14:creationId xmlns:p14="http://schemas.microsoft.com/office/powerpoint/2010/main" val="41036879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3A5F6A-3E4A-0B35-EC6A-418CF0219C09}"/>
              </a:ext>
            </a:extLst>
          </p:cNvPr>
          <p:cNvSpPr>
            <a:spLocks noGrp="1"/>
          </p:cNvSpPr>
          <p:nvPr>
            <p:ph type="title"/>
          </p:nvPr>
        </p:nvSpPr>
        <p:spPr/>
        <p:txBody>
          <a:bodyPr/>
          <a:lstStyle/>
          <a:p>
            <a:r>
              <a:rPr lang="en-US" sz="2800"/>
              <a:t>SCED Manual Offset and Reg Up Exhaustion </a:t>
            </a:r>
          </a:p>
        </p:txBody>
      </p:sp>
      <p:sp>
        <p:nvSpPr>
          <p:cNvPr id="4" name="Slide Number Placeholder 3">
            <a:extLst>
              <a:ext uri="{FF2B5EF4-FFF2-40B4-BE49-F238E27FC236}">
                <a16:creationId xmlns:a16="http://schemas.microsoft.com/office/drawing/2014/main" id="{2D74B9D4-AEE5-570D-C1EE-A128067E48E6}"/>
              </a:ext>
            </a:extLst>
          </p:cNvPr>
          <p:cNvSpPr>
            <a:spLocks noGrp="1"/>
          </p:cNvSpPr>
          <p:nvPr>
            <p:ph type="sldNum" sz="quarter" idx="4"/>
          </p:nvPr>
        </p:nvSpPr>
        <p:spPr/>
        <p:txBody>
          <a:bodyPr/>
          <a:lstStyle/>
          <a:p>
            <a:fld id="{1D93BD3E-1E9A-4970-A6F7-E7AC52762E0C}" type="slidenum">
              <a:rPr lang="en-US" smtClean="0"/>
              <a:pPr/>
              <a:t>8</a:t>
            </a:fld>
            <a:endParaRPr lang="en-US"/>
          </a:p>
        </p:txBody>
      </p:sp>
      <p:pic>
        <p:nvPicPr>
          <p:cNvPr id="5" name="Picture 4">
            <a:extLst>
              <a:ext uri="{FF2B5EF4-FFF2-40B4-BE49-F238E27FC236}">
                <a16:creationId xmlns:a16="http://schemas.microsoft.com/office/drawing/2014/main" id="{EA8664B3-D491-51C2-BC6F-FD65C5FE76CB}"/>
              </a:ext>
            </a:extLst>
          </p:cNvPr>
          <p:cNvPicPr>
            <a:picLocks noChangeAspect="1"/>
          </p:cNvPicPr>
          <p:nvPr/>
        </p:nvPicPr>
        <p:blipFill>
          <a:blip r:embed="rId2"/>
          <a:stretch>
            <a:fillRect/>
          </a:stretch>
        </p:blipFill>
        <p:spPr>
          <a:xfrm>
            <a:off x="750997" y="1545153"/>
            <a:ext cx="7718205" cy="4224894"/>
          </a:xfrm>
          <a:prstGeom prst="rect">
            <a:avLst/>
          </a:prstGeom>
        </p:spPr>
      </p:pic>
    </p:spTree>
    <p:extLst>
      <p:ext uri="{BB962C8B-B14F-4D97-AF65-F5344CB8AC3E}">
        <p14:creationId xmlns:p14="http://schemas.microsoft.com/office/powerpoint/2010/main" val="20356737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692C8-0565-4349-656C-840F32231FEF}"/>
              </a:ext>
            </a:extLst>
          </p:cNvPr>
          <p:cNvSpPr>
            <a:spLocks noGrp="1"/>
          </p:cNvSpPr>
          <p:nvPr>
            <p:ph type="title"/>
          </p:nvPr>
        </p:nvSpPr>
        <p:spPr/>
        <p:txBody>
          <a:bodyPr/>
          <a:lstStyle/>
          <a:p>
            <a:r>
              <a:rPr lang="en-US"/>
              <a:t>Regulation Exhaustion</a:t>
            </a:r>
          </a:p>
        </p:txBody>
      </p:sp>
      <p:sp>
        <p:nvSpPr>
          <p:cNvPr id="4" name="Slide Number Placeholder 3">
            <a:extLst>
              <a:ext uri="{FF2B5EF4-FFF2-40B4-BE49-F238E27FC236}">
                <a16:creationId xmlns:a16="http://schemas.microsoft.com/office/drawing/2014/main" id="{5C5CDFA2-76C5-6F63-818A-66D13CE34964}"/>
              </a:ext>
            </a:extLst>
          </p:cNvPr>
          <p:cNvSpPr>
            <a:spLocks noGrp="1"/>
          </p:cNvSpPr>
          <p:nvPr>
            <p:ph type="sldNum" sz="quarter" idx="4"/>
          </p:nvPr>
        </p:nvSpPr>
        <p:spPr/>
        <p:txBody>
          <a:bodyPr/>
          <a:lstStyle/>
          <a:p>
            <a:fld id="{1D93BD3E-1E9A-4970-A6F7-E7AC52762E0C}" type="slidenum">
              <a:rPr lang="en-US" smtClean="0"/>
              <a:pPr/>
              <a:t>9</a:t>
            </a:fld>
            <a:endParaRPr lang="en-US"/>
          </a:p>
        </p:txBody>
      </p:sp>
      <p:pic>
        <p:nvPicPr>
          <p:cNvPr id="6" name="Picture 5">
            <a:extLst>
              <a:ext uri="{FF2B5EF4-FFF2-40B4-BE49-F238E27FC236}">
                <a16:creationId xmlns:a16="http://schemas.microsoft.com/office/drawing/2014/main" id="{45D26EE0-342A-4D31-BE75-A5C51CB168BF}"/>
              </a:ext>
            </a:extLst>
          </p:cNvPr>
          <p:cNvPicPr>
            <a:picLocks noChangeAspect="1"/>
          </p:cNvPicPr>
          <p:nvPr/>
        </p:nvPicPr>
        <p:blipFill>
          <a:blip r:embed="rId3"/>
          <a:stretch>
            <a:fillRect/>
          </a:stretch>
        </p:blipFill>
        <p:spPr>
          <a:xfrm>
            <a:off x="285746" y="670469"/>
            <a:ext cx="4286254" cy="3046520"/>
          </a:xfrm>
          <a:prstGeom prst="rect">
            <a:avLst/>
          </a:prstGeom>
        </p:spPr>
      </p:pic>
      <p:pic>
        <p:nvPicPr>
          <p:cNvPr id="8" name="Picture 7">
            <a:extLst>
              <a:ext uri="{FF2B5EF4-FFF2-40B4-BE49-F238E27FC236}">
                <a16:creationId xmlns:a16="http://schemas.microsoft.com/office/drawing/2014/main" id="{354DA7B6-6719-0322-D7FC-FCD8C4A82143}"/>
              </a:ext>
            </a:extLst>
          </p:cNvPr>
          <p:cNvPicPr>
            <a:picLocks noChangeAspect="1"/>
          </p:cNvPicPr>
          <p:nvPr/>
        </p:nvPicPr>
        <p:blipFill>
          <a:blip r:embed="rId4"/>
          <a:stretch>
            <a:fillRect/>
          </a:stretch>
        </p:blipFill>
        <p:spPr>
          <a:xfrm>
            <a:off x="4542603" y="643222"/>
            <a:ext cx="4220397" cy="3165298"/>
          </a:xfrm>
          <a:prstGeom prst="rect">
            <a:avLst/>
          </a:prstGeom>
        </p:spPr>
      </p:pic>
      <p:sp>
        <p:nvSpPr>
          <p:cNvPr id="13" name="TextBox 12">
            <a:extLst>
              <a:ext uri="{FF2B5EF4-FFF2-40B4-BE49-F238E27FC236}">
                <a16:creationId xmlns:a16="http://schemas.microsoft.com/office/drawing/2014/main" id="{6DDD55BD-FE0C-7C5C-9443-F2F6E4858A6F}"/>
              </a:ext>
            </a:extLst>
          </p:cNvPr>
          <p:cNvSpPr txBox="1"/>
          <p:nvPr/>
        </p:nvSpPr>
        <p:spPr>
          <a:xfrm>
            <a:off x="1346578" y="2796777"/>
            <a:ext cx="2230447" cy="369332"/>
          </a:xfrm>
          <a:prstGeom prst="rect">
            <a:avLst/>
          </a:prstGeom>
          <a:noFill/>
        </p:spPr>
        <p:txBody>
          <a:bodyPr wrap="square" rtlCol="0">
            <a:spAutoFit/>
          </a:bodyPr>
          <a:lstStyle/>
          <a:p>
            <a:r>
              <a:rPr lang="en-US">
                <a:solidFill>
                  <a:schemeClr val="bg2"/>
                </a:solidFill>
              </a:rPr>
              <a:t>2023 Avg:1.6%</a:t>
            </a:r>
          </a:p>
        </p:txBody>
      </p:sp>
      <p:sp>
        <p:nvSpPr>
          <p:cNvPr id="14" name="TextBox 13">
            <a:extLst>
              <a:ext uri="{FF2B5EF4-FFF2-40B4-BE49-F238E27FC236}">
                <a16:creationId xmlns:a16="http://schemas.microsoft.com/office/drawing/2014/main" id="{11A03401-8798-96CC-ECCC-B93B6B1AE22B}"/>
              </a:ext>
            </a:extLst>
          </p:cNvPr>
          <p:cNvSpPr txBox="1"/>
          <p:nvPr/>
        </p:nvSpPr>
        <p:spPr>
          <a:xfrm>
            <a:off x="5632832" y="2790064"/>
            <a:ext cx="2199016" cy="369332"/>
          </a:xfrm>
          <a:prstGeom prst="rect">
            <a:avLst/>
          </a:prstGeom>
          <a:noFill/>
        </p:spPr>
        <p:txBody>
          <a:bodyPr wrap="square" rtlCol="0">
            <a:spAutoFit/>
          </a:bodyPr>
          <a:lstStyle/>
          <a:p>
            <a:r>
              <a:rPr lang="en-US">
                <a:solidFill>
                  <a:schemeClr val="bg2"/>
                </a:solidFill>
              </a:rPr>
              <a:t>2022 Avg :2.0%</a:t>
            </a:r>
          </a:p>
        </p:txBody>
      </p:sp>
      <p:pic>
        <p:nvPicPr>
          <p:cNvPr id="3" name="Picture 2">
            <a:extLst>
              <a:ext uri="{FF2B5EF4-FFF2-40B4-BE49-F238E27FC236}">
                <a16:creationId xmlns:a16="http://schemas.microsoft.com/office/drawing/2014/main" id="{0E1497B5-D01D-A247-C0B1-E952F05B8F80}"/>
              </a:ext>
            </a:extLst>
          </p:cNvPr>
          <p:cNvPicPr>
            <a:picLocks noChangeAspect="1"/>
          </p:cNvPicPr>
          <p:nvPr/>
        </p:nvPicPr>
        <p:blipFill>
          <a:blip r:embed="rId5"/>
          <a:stretch>
            <a:fillRect/>
          </a:stretch>
        </p:blipFill>
        <p:spPr>
          <a:xfrm>
            <a:off x="318674" y="3512064"/>
            <a:ext cx="4220397" cy="3165298"/>
          </a:xfrm>
          <a:prstGeom prst="rect">
            <a:avLst/>
          </a:prstGeom>
        </p:spPr>
      </p:pic>
      <p:pic>
        <p:nvPicPr>
          <p:cNvPr id="7" name="Picture 6">
            <a:extLst>
              <a:ext uri="{FF2B5EF4-FFF2-40B4-BE49-F238E27FC236}">
                <a16:creationId xmlns:a16="http://schemas.microsoft.com/office/drawing/2014/main" id="{C4783E38-3377-69F1-D2A2-C59BC8E9EC27}"/>
              </a:ext>
            </a:extLst>
          </p:cNvPr>
          <p:cNvPicPr>
            <a:picLocks noChangeAspect="1"/>
          </p:cNvPicPr>
          <p:nvPr/>
        </p:nvPicPr>
        <p:blipFill>
          <a:blip r:embed="rId6"/>
          <a:stretch>
            <a:fillRect/>
          </a:stretch>
        </p:blipFill>
        <p:spPr>
          <a:xfrm>
            <a:off x="4580703" y="3614527"/>
            <a:ext cx="4220397" cy="3165298"/>
          </a:xfrm>
          <a:prstGeom prst="rect">
            <a:avLst/>
          </a:prstGeom>
        </p:spPr>
      </p:pic>
      <p:sp>
        <p:nvSpPr>
          <p:cNvPr id="11" name="TextBox 10">
            <a:extLst>
              <a:ext uri="{FF2B5EF4-FFF2-40B4-BE49-F238E27FC236}">
                <a16:creationId xmlns:a16="http://schemas.microsoft.com/office/drawing/2014/main" id="{7F0D8CDF-9BE6-32F2-65DA-1AF9F1F97A93}"/>
              </a:ext>
            </a:extLst>
          </p:cNvPr>
          <p:cNvSpPr txBox="1"/>
          <p:nvPr/>
        </p:nvSpPr>
        <p:spPr>
          <a:xfrm>
            <a:off x="1313648" y="5751766"/>
            <a:ext cx="2230447" cy="369332"/>
          </a:xfrm>
          <a:prstGeom prst="rect">
            <a:avLst/>
          </a:prstGeom>
          <a:noFill/>
        </p:spPr>
        <p:txBody>
          <a:bodyPr wrap="square" rtlCol="0">
            <a:spAutoFit/>
          </a:bodyPr>
          <a:lstStyle/>
          <a:p>
            <a:r>
              <a:rPr lang="en-US">
                <a:solidFill>
                  <a:schemeClr val="bg2"/>
                </a:solidFill>
              </a:rPr>
              <a:t>2023 Avg:3.8%</a:t>
            </a:r>
          </a:p>
        </p:txBody>
      </p:sp>
      <p:sp>
        <p:nvSpPr>
          <p:cNvPr id="12" name="TextBox 11">
            <a:extLst>
              <a:ext uri="{FF2B5EF4-FFF2-40B4-BE49-F238E27FC236}">
                <a16:creationId xmlns:a16="http://schemas.microsoft.com/office/drawing/2014/main" id="{BA9017A7-AF45-7BD3-0C05-CDB9BFCE6680}"/>
              </a:ext>
            </a:extLst>
          </p:cNvPr>
          <p:cNvSpPr txBox="1"/>
          <p:nvPr/>
        </p:nvSpPr>
        <p:spPr>
          <a:xfrm>
            <a:off x="5736219" y="5751766"/>
            <a:ext cx="2199016" cy="369332"/>
          </a:xfrm>
          <a:prstGeom prst="rect">
            <a:avLst/>
          </a:prstGeom>
          <a:noFill/>
        </p:spPr>
        <p:txBody>
          <a:bodyPr wrap="square" rtlCol="0">
            <a:spAutoFit/>
          </a:bodyPr>
          <a:lstStyle/>
          <a:p>
            <a:r>
              <a:rPr lang="en-US">
                <a:solidFill>
                  <a:schemeClr val="bg2"/>
                </a:solidFill>
              </a:rPr>
              <a:t>2022 Avg :5.1%</a:t>
            </a:r>
          </a:p>
        </p:txBody>
      </p:sp>
    </p:spTree>
    <p:extLst>
      <p:ext uri="{BB962C8B-B14F-4D97-AF65-F5344CB8AC3E}">
        <p14:creationId xmlns:p14="http://schemas.microsoft.com/office/powerpoint/2010/main" val="2973610478"/>
      </p:ext>
    </p:extLst>
  </p:cSld>
  <p:clrMapOvr>
    <a:masterClrMapping/>
  </p:clrMapOvr>
</p:sld>
</file>

<file path=ppt/theme/theme1.xml><?xml version="1.0" encoding="utf-8"?>
<a:theme xmlns:a="http://schemas.openxmlformats.org/drawingml/2006/main" name="1_Office Theme">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2_Custom Design">
  <a:themeElements>
    <a:clrScheme name="ERCOT Identity v.2">
      <a:dk1>
        <a:sysClr val="windowText" lastClr="000000"/>
      </a:dk1>
      <a:lt1>
        <a:srgbClr val="FFFFFF"/>
      </a:lt1>
      <a:dk2>
        <a:srgbClr val="5B6770"/>
      </a:dk2>
      <a:lt2>
        <a:srgbClr val="FFFFFF"/>
      </a:lt2>
      <a:accent1>
        <a:srgbClr val="00AEC7"/>
      </a:accent1>
      <a:accent2>
        <a:srgbClr val="5B6770"/>
      </a:accent2>
      <a:accent3>
        <a:srgbClr val="26D07C"/>
      </a:accent3>
      <a:accent4>
        <a:srgbClr val="003865"/>
      </a:accent4>
      <a:accent5>
        <a:srgbClr val="685BC7"/>
      </a:accent5>
      <a:accent6>
        <a:srgbClr val="890C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Custom Design">
  <a:themeElements>
    <a:clrScheme name="ERCOT Identity">
      <a:dk1>
        <a:sysClr val="windowText" lastClr="000000"/>
      </a:dk1>
      <a:lt1>
        <a:srgbClr val="FFFFFF"/>
      </a:lt1>
      <a:dk2>
        <a:srgbClr val="5B6770"/>
      </a:dk2>
      <a:lt2>
        <a:srgbClr val="FFFFFF"/>
      </a:lt2>
      <a:accent1>
        <a:srgbClr val="00ACC8"/>
      </a:accent1>
      <a:accent2>
        <a:srgbClr val="5B6770"/>
      </a:accent2>
      <a:accent3>
        <a:srgbClr val="00CE7D"/>
      </a:accent3>
      <a:accent4>
        <a:srgbClr val="003764"/>
      </a:accent4>
      <a:accent5>
        <a:srgbClr val="6650B1"/>
      </a:accent5>
      <a:accent6>
        <a:srgbClr val="910258"/>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0392B6A48ECE1499725E89436B59D53" ma:contentTypeVersion="5" ma:contentTypeDescription="Create a new document." ma:contentTypeScope="" ma:versionID="46cafba78e0fc86905c908de416392bb">
  <xsd:schema xmlns:xsd="http://www.w3.org/2001/XMLSchema" xmlns:xs="http://www.w3.org/2001/XMLSchema" xmlns:p="http://schemas.microsoft.com/office/2006/metadata/properties" xmlns:ns2="f685203b-1255-41d2-8f70-b98a843edfb9" xmlns:ns3="54b2f64a-4128-45e5-885e-00415c90a28b" targetNamespace="http://schemas.microsoft.com/office/2006/metadata/properties" ma:root="true" ma:fieldsID="2f70e961ef948903a59a8ba751650114" ns2:_="" ns3:_="">
    <xsd:import namespace="f685203b-1255-41d2-8f70-b98a843edfb9"/>
    <xsd:import namespace="54b2f64a-4128-45e5-885e-00415c90a28b"/>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685203b-1255-41d2-8f70-b98a843edfb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4b2f64a-4128-45e5-885e-00415c90a28b"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54b2f64a-4128-45e5-885e-00415c90a28b">
      <UserInfo>
        <DisplayName>Billo, Jeffrey</DisplayName>
        <AccountId>28</AccountId>
        <AccountType/>
      </UserInfo>
      <UserInfo>
        <DisplayName>Woodfin, Dan</DisplayName>
        <AccountId>29</AccountId>
        <AccountType/>
      </UserInfo>
    </SharedWithUsers>
  </documentManagement>
</p:properties>
</file>

<file path=customXml/itemProps1.xml><?xml version="1.0" encoding="utf-8"?>
<ds:datastoreItem xmlns:ds="http://schemas.openxmlformats.org/officeDocument/2006/customXml" ds:itemID="{E09B9A31-C894-4D84-8B77-DBCBB8242556}">
  <ds:schemaRefs>
    <ds:schemaRef ds:uri="54b2f64a-4128-45e5-885e-00415c90a28b"/>
    <ds:schemaRef ds:uri="f685203b-1255-41d2-8f70-b98a843edfb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2B00E64-9C05-430C-8855-C2D649459393}">
  <ds:schemaRefs>
    <ds:schemaRef ds:uri="http://schemas.microsoft.com/sharepoint/v3/contenttype/forms"/>
  </ds:schemaRefs>
</ds:datastoreItem>
</file>

<file path=customXml/itemProps3.xml><?xml version="1.0" encoding="utf-8"?>
<ds:datastoreItem xmlns:ds="http://schemas.openxmlformats.org/officeDocument/2006/customXml" ds:itemID="{E03BB512-7610-49F0-9AA5-322B199EBFF5}">
  <ds:schemaRefs>
    <ds:schemaRef ds:uri="54b2f64a-4128-45e5-885e-00415c90a28b"/>
    <ds:schemaRef ds:uri="f685203b-1255-41d2-8f70-b98a843edfb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7</TotalTime>
  <Words>4807</Words>
  <Application>Microsoft Office PowerPoint</Application>
  <PresentationFormat>On-screen Show (4:3)</PresentationFormat>
  <Paragraphs>921</Paragraphs>
  <Slides>55</Slides>
  <Notes>20</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55</vt:i4>
      </vt:variant>
    </vt:vector>
  </HeadingPairs>
  <TitlesOfParts>
    <vt:vector size="63" baseType="lpstr">
      <vt:lpstr>Arial</vt:lpstr>
      <vt:lpstr>Calibri</vt:lpstr>
      <vt:lpstr>Cambria Math</vt:lpstr>
      <vt:lpstr>Courier New</vt:lpstr>
      <vt:lpstr>Wingdings</vt:lpstr>
      <vt:lpstr>1_Office Theme</vt:lpstr>
      <vt:lpstr>2_Custom Design</vt:lpstr>
      <vt:lpstr>3_Custom Design</vt:lpstr>
      <vt:lpstr>PowerPoint Presentation</vt:lpstr>
      <vt:lpstr>Discussion Scope for Today</vt:lpstr>
      <vt:lpstr>Regulation Service Feedback</vt:lpstr>
      <vt:lpstr>Installed Solar Capacity by Region</vt:lpstr>
      <vt:lpstr>Growth of Solar Capacity by Region</vt:lpstr>
      <vt:lpstr>Mechanisms to respond to Solar variability</vt:lpstr>
      <vt:lpstr>New Technique for establishing PSRR Threshold in GTBD</vt:lpstr>
      <vt:lpstr>SCED Manual Offset and Reg Up Exhaustion </vt:lpstr>
      <vt:lpstr>Regulation Exhaustion</vt:lpstr>
      <vt:lpstr>Regulation Service Methodology</vt:lpstr>
      <vt:lpstr>2024 Solar Adjustment Tables </vt:lpstr>
      <vt:lpstr>2024 Wind Adjustment Tables</vt:lpstr>
      <vt:lpstr>Hourly Average Regulation Comparison</vt:lpstr>
      <vt:lpstr>Regulation Comparison January</vt:lpstr>
      <vt:lpstr>Regulation Comparison April</vt:lpstr>
      <vt:lpstr>Regulation Comparison August</vt:lpstr>
      <vt:lpstr>Responsive Reserve Service Feedback</vt:lpstr>
      <vt:lpstr>Responsive Reserve Service (RRS) Methodology</vt:lpstr>
      <vt:lpstr>2024 RRS Table</vt:lpstr>
      <vt:lpstr>Hourly Average RRS Comparison</vt:lpstr>
      <vt:lpstr>RRS Comparison February</vt:lpstr>
      <vt:lpstr>RRS Comparison March</vt:lpstr>
      <vt:lpstr>RRS Comparison July</vt:lpstr>
      <vt:lpstr>ERCOT Contingency Reserve Service (ECRS) Feedback </vt:lpstr>
      <vt:lpstr>ERCOT Contingency Reserve Service (ECRS) Methodology </vt:lpstr>
      <vt:lpstr>Cold Start-up Time of OFFNS Resources in 2023</vt:lpstr>
      <vt:lpstr>2024 Intra-Hour Solar Adjustment Table</vt:lpstr>
      <vt:lpstr>Comparison of 30Min Ahead Net Load Forecast Error</vt:lpstr>
      <vt:lpstr>Hourly Average ECRS Comparison</vt:lpstr>
      <vt:lpstr>ECRS Comparison Mar</vt:lpstr>
      <vt:lpstr>ECRS Comparison Jan</vt:lpstr>
      <vt:lpstr>ECRS Comparison July</vt:lpstr>
      <vt:lpstr>ECRS Comparison August</vt:lpstr>
      <vt:lpstr>Non-Spin Feedback from September</vt:lpstr>
      <vt:lpstr>Non-Spinning Reserve Methodology</vt:lpstr>
      <vt:lpstr>2023 RUCs by Startup Time</vt:lpstr>
      <vt:lpstr>2024 Intra-day Outage Table</vt:lpstr>
      <vt:lpstr>Wind Over-Forecast Error Adjustment Table 2024</vt:lpstr>
      <vt:lpstr>Solar Over-Forecast Error Adjustment Table 2024</vt:lpstr>
      <vt:lpstr>Distribution of HSL Minus Gen 2023</vt:lpstr>
      <vt:lpstr>Hourly Average Non-Spin Comparison</vt:lpstr>
      <vt:lpstr>Non-Spin Comparison January </vt:lpstr>
      <vt:lpstr>Non-Spin Comparison April </vt:lpstr>
      <vt:lpstr>Non-Spin Comparison August </vt:lpstr>
      <vt:lpstr>Summary</vt:lpstr>
      <vt:lpstr>PowerPoint Presentation</vt:lpstr>
      <vt:lpstr>Solar Region Hourly Forecast Performance</vt:lpstr>
      <vt:lpstr>Predicted Solar Ramp Rate (PSRR) Error</vt:lpstr>
      <vt:lpstr>Load Damping Ratio</vt:lpstr>
      <vt:lpstr>Adequacy of Non-Spin quantities in 2023</vt:lpstr>
      <vt:lpstr>Non-Spinning Reserve Service (Non-Spin) Deployments in 2023-Q1</vt:lpstr>
      <vt:lpstr>Non-Spinning Reserve Service (Non-Spin) Deployments in 2023-Q2</vt:lpstr>
      <vt:lpstr>Non-Spinning Reserve Service (Non-Spin) Deployments in 2023-Q3</vt:lpstr>
      <vt:lpstr>Net Load Forecast Error Spread </vt:lpstr>
      <vt:lpstr>Forecast Variability Process </vt:lpstr>
    </vt:vector>
  </TitlesOfParts>
  <Company>The Electric Reliability Council of Texas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Matevosjana, Julia</dc:creator>
  <cp:lastModifiedBy>Mago, Nitika</cp:lastModifiedBy>
  <cp:revision>2</cp:revision>
  <dcterms:created xsi:type="dcterms:W3CDTF">2016-04-16T13:25:21Z</dcterms:created>
  <dcterms:modified xsi:type="dcterms:W3CDTF">2023-10-10T10:50:06Z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084cbda-52b8-46fb-a7b7-cb5bd465ed85_Enabled">
    <vt:lpwstr>true</vt:lpwstr>
  </property>
  <property fmtid="{D5CDD505-2E9C-101B-9397-08002B2CF9AE}" pid="3" name="MSIP_Label_7084cbda-52b8-46fb-a7b7-cb5bd465ed85_SetDate">
    <vt:lpwstr>2023-07-13T14:59:07Z</vt:lpwstr>
  </property>
  <property fmtid="{D5CDD505-2E9C-101B-9397-08002B2CF9AE}" pid="4" name="MSIP_Label_7084cbda-52b8-46fb-a7b7-cb5bd465ed85_Method">
    <vt:lpwstr>Standard</vt:lpwstr>
  </property>
  <property fmtid="{D5CDD505-2E9C-101B-9397-08002B2CF9AE}" pid="5" name="MSIP_Label_7084cbda-52b8-46fb-a7b7-cb5bd465ed85_Name">
    <vt:lpwstr>Internal</vt:lpwstr>
  </property>
  <property fmtid="{D5CDD505-2E9C-101B-9397-08002B2CF9AE}" pid="6" name="MSIP_Label_7084cbda-52b8-46fb-a7b7-cb5bd465ed85_SiteId">
    <vt:lpwstr>0afb747d-bff7-4596-a9fc-950ef9e0ec45</vt:lpwstr>
  </property>
  <property fmtid="{D5CDD505-2E9C-101B-9397-08002B2CF9AE}" pid="7" name="MSIP_Label_7084cbda-52b8-46fb-a7b7-cb5bd465ed85_ActionId">
    <vt:lpwstr>fa107c1a-d783-4e0a-a093-2d49d1fd4b08</vt:lpwstr>
  </property>
  <property fmtid="{D5CDD505-2E9C-101B-9397-08002B2CF9AE}" pid="8" name="MSIP_Label_7084cbda-52b8-46fb-a7b7-cb5bd465ed85_ContentBits">
    <vt:lpwstr>0</vt:lpwstr>
  </property>
  <property fmtid="{D5CDD505-2E9C-101B-9397-08002B2CF9AE}" pid="9" name="ContentTypeId">
    <vt:lpwstr>0x01010030392B6A48ECE1499725E89436B59D53</vt:lpwstr>
  </property>
</Properties>
</file>