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3"/>
  </p:sldMasterIdLst>
  <p:notesMasterIdLst>
    <p:notesMasterId r:id="rId12"/>
  </p:notesMasterIdLst>
  <p:handoutMasterIdLst>
    <p:handoutMasterId r:id="rId13"/>
  </p:handoutMasterIdLst>
  <p:sldIdLst>
    <p:sldId id="260" r:id="rId4"/>
    <p:sldId id="369" r:id="rId5"/>
    <p:sldId id="372" r:id="rId6"/>
    <p:sldId id="370" r:id="rId7"/>
    <p:sldId id="373" r:id="rId8"/>
    <p:sldId id="324" r:id="rId9"/>
    <p:sldId id="374" r:id="rId10"/>
    <p:sldId id="375" r:id="rId11"/>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32">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595" autoAdjust="0"/>
  </p:normalViewPr>
  <p:slideViewPr>
    <p:cSldViewPr snapToGrid="0" snapToObjects="1">
      <p:cViewPr varScale="1">
        <p:scale>
          <a:sx n="67" d="100"/>
          <a:sy n="67" d="100"/>
        </p:scale>
        <p:origin x="1284" y="44"/>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78" d="100"/>
          <a:sy n="78" d="100"/>
        </p:scale>
        <p:origin x="-203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A93900B-E395-43E7-8304-29909643870B}" type="datetimeFigureOut">
              <a:rPr lang="en-US"/>
              <a:pPr>
                <a:defRPr/>
              </a:pPr>
              <a:t>10/10/2023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99E6681-5ED2-4276-ADE9-96EBF7D37320}" type="slidenum">
              <a:rPr lang="en-US" altLang="en-US"/>
              <a:pPr>
                <a:defRPr/>
              </a:pPr>
              <a:t>‹#›</a:t>
            </a:fld>
            <a:endParaRPr lang="en-US" altLang="en-US"/>
          </a:p>
        </p:txBody>
      </p:sp>
    </p:spTree>
    <p:extLst>
      <p:ext uri="{BB962C8B-B14F-4D97-AF65-F5344CB8AC3E}">
        <p14:creationId xmlns:p14="http://schemas.microsoft.com/office/powerpoint/2010/main" val="1141268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16DEC4A-A848-423D-B6D0-8A125B2D4CA1}" type="datetimeFigureOut">
              <a:rPr lang="en-US"/>
              <a:pPr>
                <a:defRPr/>
              </a:pPr>
              <a:t>10/10/2023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B56BE11-F7D4-4A51-97C7-9E59A26F3BF6}" type="slidenum">
              <a:rPr lang="en-US" altLang="en-US"/>
              <a:pPr>
                <a:defRPr/>
              </a:pPr>
              <a:t>‹#›</a:t>
            </a:fld>
            <a:endParaRPr lang="en-US" altLang="en-US"/>
          </a:p>
        </p:txBody>
      </p:sp>
    </p:spTree>
    <p:extLst>
      <p:ext uri="{BB962C8B-B14F-4D97-AF65-F5344CB8AC3E}">
        <p14:creationId xmlns:p14="http://schemas.microsoft.com/office/powerpoint/2010/main" val="2707425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EEEA60B-7622-4EC2-8DF7-099F1D6081DA}" type="slidenum">
              <a:rPr lang="en-US" altLang="en-US" smtClean="0">
                <a:latin typeface="Calibri" panose="020F0502020204030204" pitchFamily="34" charset="0"/>
              </a:rPr>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1312281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4AE44D9-16B7-444D-AA66-52C3E69C02E8}"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extLst>
      <p:ext uri="{BB962C8B-B14F-4D97-AF65-F5344CB8AC3E}">
        <p14:creationId xmlns:p14="http://schemas.microsoft.com/office/powerpoint/2010/main" val="3707169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366709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94754E99-A0E5-4899-94D8-C73D0E406896}" type="slidenum">
              <a:rPr lang="en-US" altLang="en-US" sz="1200" smtClean="0"/>
              <a:pPr algn="r" eaLnBrk="1" hangingPunct="1">
                <a:defRPr/>
              </a:pPr>
              <a:t>‹#›</a:t>
            </a:fld>
            <a:endParaRPr lang="en-US" altLang="en-US" sz="1200"/>
          </a:p>
        </p:txBody>
      </p:sp>
      <p:sp>
        <p:nvSpPr>
          <p:cNvPr id="3"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187549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userDrawn="1"/>
        </p:nvSpPr>
        <p:spPr>
          <a:xfrm>
            <a:off x="6705600" y="6202363"/>
            <a:ext cx="2133600" cy="182562"/>
          </a:xfrm>
          <a:prstGeom prst="rect">
            <a:avLst/>
          </a:prstGeom>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F7754F16-BD6A-4448-A728-D47AE01157D9}" type="slidenum">
              <a:rPr lang="en-US" altLang="en-US" sz="1200" smtClean="0"/>
              <a:pPr algn="r" eaLnBrk="1" hangingPunct="1">
                <a:defRPr/>
              </a:pPr>
              <a:t>‹#›</a:t>
            </a:fld>
            <a:endParaRPr lang="en-US" altLang="en-US" sz="1200"/>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
        <p:nvSpPr>
          <p:cNvPr id="5"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4114392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DA31E-5185-4CB0-88E0-309A957138BF}" type="slidenum">
              <a:rPr lang="en-US" smtClean="0"/>
              <a:t>‹#›</a:t>
            </a:fld>
            <a:endParaRPr lang="en-US" dirty="0"/>
          </a:p>
        </p:txBody>
      </p:sp>
    </p:spTree>
    <p:extLst>
      <p:ext uri="{BB962C8B-B14F-4D97-AF65-F5344CB8AC3E}">
        <p14:creationId xmlns:p14="http://schemas.microsoft.com/office/powerpoint/2010/main" val="37510896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userDrawn="1"/>
        </p:nvSpPr>
        <p:spPr>
          <a:xfrm>
            <a:off x="0" y="-168275"/>
            <a:ext cx="9144000" cy="72167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12" name="Picture 11"/>
          <p:cNvPicPr>
            <a:picLocks/>
          </p:cNvPicPr>
          <p:nvPr userDrawn="1"/>
        </p:nvPicPr>
        <p:blipFill rotWithShape="1">
          <a:blip r:embed="rId6"/>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58EF099-2B0E-49FB-A308-8F2246FAE5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94274" r:id="rId1"/>
    <p:sldLayoutId id="2147494275" r:id="rId2"/>
    <p:sldLayoutId id="2147494276" r:id="rId3"/>
    <p:sldLayoutId id="2147494277" r:id="rId4"/>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3"/>
          <p:cNvGrpSpPr>
            <a:grpSpLocks/>
          </p:cNvGrpSpPr>
          <p:nvPr/>
        </p:nvGrpSpPr>
        <p:grpSpPr bwMode="auto">
          <a:xfrm>
            <a:off x="787400" y="2349797"/>
            <a:ext cx="7543800" cy="3077761"/>
            <a:chOff x="787400" y="1397398"/>
            <a:chExt cx="7543800" cy="3077191"/>
          </a:xfrm>
        </p:grpSpPr>
        <p:sp>
          <p:nvSpPr>
            <p:cNvPr id="7171" name="TextBox 9"/>
            <p:cNvSpPr txBox="1">
              <a:spLocks noChangeArrowheads="1"/>
            </p:cNvSpPr>
            <p:nvPr/>
          </p:nvSpPr>
          <p:spPr bwMode="auto">
            <a:xfrm>
              <a:off x="787400" y="1397398"/>
              <a:ext cx="7543800" cy="3077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dirty="0"/>
                <a:t>RMS Update to TAC </a:t>
              </a:r>
              <a:endParaRPr lang="en-US" altLang="en-US" sz="2000" dirty="0"/>
            </a:p>
            <a:p>
              <a:pPr eaLnBrk="1" hangingPunct="1"/>
              <a:r>
                <a:rPr lang="en-US" altLang="en-US" dirty="0"/>
                <a:t> </a:t>
              </a:r>
            </a:p>
            <a:p>
              <a:pPr eaLnBrk="1" hangingPunct="1"/>
              <a:r>
                <a:rPr lang="en-US" altLang="en-US" dirty="0"/>
                <a:t>Technical Advisory Committee (TAC) Meeting</a:t>
              </a:r>
            </a:p>
            <a:p>
              <a:pPr eaLnBrk="1" hangingPunct="1"/>
              <a:endParaRPr lang="en-US" altLang="en-US" dirty="0"/>
            </a:p>
            <a:p>
              <a:pPr eaLnBrk="1" hangingPunct="1"/>
              <a:r>
                <a:rPr lang="en-US" altLang="en-US" dirty="0"/>
                <a:t>August 22, 2023</a:t>
              </a:r>
            </a:p>
            <a:p>
              <a:pPr eaLnBrk="1" hangingPunct="1"/>
              <a:endParaRPr lang="en-US" altLang="en-US" dirty="0"/>
            </a:p>
            <a:p>
              <a:pPr eaLnBrk="1" hangingPunct="1"/>
              <a:endParaRPr lang="en-US" altLang="en-US" dirty="0"/>
            </a:p>
            <a:p>
              <a:pPr eaLnBrk="1" hangingPunct="1"/>
              <a:r>
                <a:rPr lang="en-US" altLang="en-US" dirty="0"/>
                <a:t>Debbie McKeever 							John Schatz</a:t>
              </a:r>
            </a:p>
            <a:p>
              <a:pPr eaLnBrk="1" hangingPunct="1"/>
              <a:r>
                <a:rPr lang="en-US" altLang="en-US" dirty="0"/>
                <a:t>Oncor Electric Delivery						Vistra</a:t>
              </a:r>
            </a:p>
            <a:p>
              <a:pPr eaLnBrk="1" hangingPunct="1"/>
              <a:r>
                <a:rPr lang="en-US" altLang="en-US" dirty="0"/>
                <a:t>RMS Chair									RMS Vice Chair</a:t>
              </a:r>
            </a:p>
          </p:txBody>
        </p:sp>
        <p:cxnSp>
          <p:nvCxnSpPr>
            <p:cNvPr id="13" name="Straight Connector 12"/>
            <p:cNvCxnSpPr/>
            <p:nvPr/>
          </p:nvCxnSpPr>
          <p:spPr>
            <a:xfrm flipV="1">
              <a:off x="787400" y="1852613"/>
              <a:ext cx="6286500" cy="12698"/>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06387" y="794479"/>
            <a:ext cx="8531226" cy="5595138"/>
          </a:xfrm>
          <a:prstGeom prst="rect">
            <a:avLst/>
          </a:prstGeom>
          <a:noFill/>
          <a:ln>
            <a:noFill/>
          </a:ln>
          <a:effectLst/>
        </p:spPr>
        <p:txBody>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0" indent="0">
              <a:spcAft>
                <a:spcPts val="600"/>
              </a:spcAft>
              <a:buNone/>
            </a:pPr>
            <a:endParaRPr lang="en-US" b="0" dirty="0"/>
          </a:p>
        </p:txBody>
      </p:sp>
      <p:sp>
        <p:nvSpPr>
          <p:cNvPr id="9219" name="Title 8"/>
          <p:cNvSpPr>
            <a:spLocks noGrp="1"/>
          </p:cNvSpPr>
          <p:nvPr>
            <p:ph type="title"/>
          </p:nvPr>
        </p:nvSpPr>
        <p:spPr bwMode="auto">
          <a:xfrm>
            <a:off x="379413" y="179388"/>
            <a:ext cx="8458200" cy="51046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eaLnBrk="1" hangingPunct="1"/>
            <a:br>
              <a:rPr lang="en-US" altLang="en-US" dirty="0"/>
            </a:br>
            <a:r>
              <a:rPr lang="en-US" altLang="en-US" dirty="0"/>
              <a:t>RMS Requests TAC Approval </a:t>
            </a:r>
            <a:br>
              <a:rPr lang="en-US" altLang="en-US" dirty="0"/>
            </a:br>
            <a:br>
              <a:rPr lang="en-US" altLang="en-US" dirty="0"/>
            </a:br>
            <a:r>
              <a:rPr lang="en-US" altLang="en-US" dirty="0"/>
              <a:t> One voting Item with Impact Analysis</a:t>
            </a:r>
          </a:p>
        </p:txBody>
      </p:sp>
      <p:graphicFrame>
        <p:nvGraphicFramePr>
          <p:cNvPr id="3" name="Table 2">
            <a:extLst>
              <a:ext uri="{FF2B5EF4-FFF2-40B4-BE49-F238E27FC236}">
                <a16:creationId xmlns:a16="http://schemas.microsoft.com/office/drawing/2014/main" id="{2C08E63D-8AC4-4DB4-B387-3FE1BFEE55B0}"/>
              </a:ext>
            </a:extLst>
          </p:cNvPr>
          <p:cNvGraphicFramePr>
            <a:graphicFrameLocks noGrp="1"/>
          </p:cNvGraphicFramePr>
          <p:nvPr>
            <p:extLst>
              <p:ext uri="{D42A27DB-BD31-4B8C-83A1-F6EECF244321}">
                <p14:modId xmlns:p14="http://schemas.microsoft.com/office/powerpoint/2010/main" val="2760640750"/>
              </p:ext>
            </p:extLst>
          </p:nvPr>
        </p:nvGraphicFramePr>
        <p:xfrm>
          <a:off x="1115879" y="1292120"/>
          <a:ext cx="6679768" cy="4701610"/>
        </p:xfrm>
        <a:graphic>
          <a:graphicData uri="http://schemas.openxmlformats.org/drawingml/2006/table">
            <a:tbl>
              <a:tblPr>
                <a:tableStyleId>{5C22544A-7EE6-4342-B048-85BDC9FD1C3A}</a:tableStyleId>
              </a:tblPr>
              <a:tblGrid>
                <a:gridCol w="6679768">
                  <a:extLst>
                    <a:ext uri="{9D8B030D-6E8A-4147-A177-3AD203B41FA5}">
                      <a16:colId xmlns:a16="http://schemas.microsoft.com/office/drawing/2014/main" val="528219869"/>
                    </a:ext>
                  </a:extLst>
                </a:gridCol>
              </a:tblGrid>
              <a:tr h="4701610">
                <a:tc>
                  <a:txBody>
                    <a:bodyPr/>
                    <a:lstStyle/>
                    <a:p>
                      <a:pPr marL="0" marR="0">
                        <a:spcBef>
                          <a:spcPts val="600"/>
                        </a:spcBef>
                        <a:spcAft>
                          <a:spcPts val="600"/>
                        </a:spcAft>
                        <a:tabLst>
                          <a:tab pos="2743200" algn="ctr"/>
                          <a:tab pos="5486400" algn="r"/>
                        </a:tabLst>
                      </a:pPr>
                      <a:r>
                        <a:rPr lang="en-US" sz="2000" dirty="0">
                          <a:effectLst/>
                          <a:latin typeface="+mn-lt"/>
                        </a:rPr>
                        <a:t>RMGRR174, Related to NPRR1173, Changes Consistent With the Options Available to an MOU and EC Entering Retail Competition in the ERCOT Market</a:t>
                      </a:r>
                    </a:p>
                    <a:p>
                      <a:pPr marL="0" marR="0">
                        <a:spcBef>
                          <a:spcPts val="600"/>
                        </a:spcBef>
                        <a:spcAft>
                          <a:spcPts val="600"/>
                        </a:spcAft>
                        <a:tabLst>
                          <a:tab pos="2743200" algn="ctr"/>
                          <a:tab pos="5486400" algn="r"/>
                        </a:tabLst>
                      </a:pPr>
                      <a:endParaRPr lang="en-US" sz="2000" dirty="0">
                        <a:effectLst/>
                        <a:latin typeface="+mn-lt"/>
                      </a:endParaRPr>
                    </a:p>
                    <a:p>
                      <a:pPr marL="0" marR="0">
                        <a:spcBef>
                          <a:spcPts val="600"/>
                        </a:spcBef>
                        <a:spcAft>
                          <a:spcPts val="600"/>
                        </a:spcAft>
                        <a:tabLst>
                          <a:tab pos="2743200" algn="ctr"/>
                          <a:tab pos="5486400" algn="r"/>
                        </a:tabLst>
                      </a:pPr>
                      <a:r>
                        <a:rPr lang="en-US" sz="2000" dirty="0">
                          <a:effectLst/>
                        </a:rPr>
                        <a:t>Unanimously approved by RMS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38988525"/>
                  </a:ext>
                </a:extLst>
              </a:tr>
            </a:tbl>
          </a:graphicData>
        </a:graphic>
      </p:graphicFrame>
    </p:spTree>
    <p:extLst>
      <p:ext uri="{BB962C8B-B14F-4D97-AF65-F5344CB8AC3E}">
        <p14:creationId xmlns:p14="http://schemas.microsoft.com/office/powerpoint/2010/main" val="2373647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42C00-F03E-4A95-8246-270AFD0DBD35}"/>
              </a:ext>
            </a:extLst>
          </p:cNvPr>
          <p:cNvSpPr>
            <a:spLocks noGrp="1"/>
          </p:cNvSpPr>
          <p:nvPr>
            <p:ph type="title"/>
          </p:nvPr>
        </p:nvSpPr>
        <p:spPr>
          <a:xfrm>
            <a:off x="451410" y="209235"/>
            <a:ext cx="8320631" cy="5497835"/>
          </a:xfrm>
        </p:spPr>
        <p:txBody>
          <a:bodyPr/>
          <a:lstStyle/>
          <a:p>
            <a:br>
              <a:rPr lang="en-US" dirty="0"/>
            </a:br>
            <a:br>
              <a:rPr lang="en-US" dirty="0"/>
            </a:br>
            <a:br>
              <a:rPr lang="en-US" dirty="0"/>
            </a:br>
            <a:r>
              <a:rPr lang="en-US" dirty="0"/>
              <a:t>Primary Points – AMS Data and Access to AMS Data</a:t>
            </a:r>
            <a:br>
              <a:rPr lang="en-US" dirty="0"/>
            </a:br>
            <a:r>
              <a:rPr lang="en-US" sz="2000" dirty="0"/>
              <a:t>		</a:t>
            </a:r>
            <a:br>
              <a:rPr lang="en-US" sz="2000" dirty="0"/>
            </a:br>
            <a:r>
              <a:rPr lang="en-US" sz="2000" dirty="0"/>
              <a:t>	</a:t>
            </a:r>
            <a:r>
              <a:rPr lang="en-US" sz="2000" b="1" dirty="0"/>
              <a:t>AMS data is </a:t>
            </a:r>
            <a:r>
              <a:rPr lang="en-US" sz="2000" dirty="0"/>
              <a:t>the most accurate, granular usage data available</a:t>
            </a:r>
            <a:br>
              <a:rPr lang="en-US" sz="2000" dirty="0"/>
            </a:br>
            <a:br>
              <a:rPr lang="en-US" sz="2000" b="1" dirty="0"/>
            </a:br>
            <a:r>
              <a:rPr lang="en-US" sz="2000" b="1" dirty="0"/>
              <a:t>	AMS data is available in the Smart Meter Texas Portal (SMTP) 	only to the REP of Record (ROR), 	unless</a:t>
            </a:r>
            <a:r>
              <a:rPr lang="en-US" sz="2000" dirty="0"/>
              <a:t> </a:t>
            </a:r>
            <a:r>
              <a:rPr lang="en-US" sz="2000" b="1" dirty="0"/>
              <a:t>a Letter of 	Authorization (LOA) has been 	obtained</a:t>
            </a:r>
            <a:br>
              <a:rPr lang="en-US" sz="2000" b="1" dirty="0"/>
            </a:br>
            <a:br>
              <a:rPr lang="en-US" sz="2000" b="1" dirty="0"/>
            </a:br>
            <a:r>
              <a:rPr lang="en-US" sz="2000" b="1" dirty="0"/>
              <a:t>	AMS data is rarely used by non ROR for pricing because of the 	SMTP LOA requirements</a:t>
            </a:r>
            <a:br>
              <a:rPr lang="en-US" sz="2000" b="1" dirty="0"/>
            </a:br>
            <a:r>
              <a:rPr lang="en-US" sz="2000" b="1" dirty="0"/>
              <a:t>		</a:t>
            </a:r>
            <a:br>
              <a:rPr lang="en-US" sz="2000" b="1" dirty="0"/>
            </a:br>
            <a:r>
              <a:rPr lang="en-US" sz="2000" b="1" dirty="0"/>
              <a:t>	The LOA process involves validations of ESI, Meter Number, 	and current REP of Record (including DUNS) 	to proceed. </a:t>
            </a:r>
            <a:br>
              <a:rPr lang="en-US" sz="2000" dirty="0"/>
            </a:br>
            <a:r>
              <a:rPr lang="en-US" sz="2000" b="1" dirty="0"/>
              <a:t> </a:t>
            </a:r>
            <a:br>
              <a:rPr lang="en-US" sz="2000" b="1" dirty="0"/>
            </a:br>
            <a:r>
              <a:rPr lang="en-US" sz="2000" b="1" dirty="0"/>
              <a:t>	Timely access of usage data</a:t>
            </a:r>
            <a:r>
              <a:rPr lang="en-US" sz="2000" dirty="0"/>
              <a:t> is needed to </a:t>
            </a:r>
            <a:r>
              <a:rPr lang="en-US" sz="2000" b="1" dirty="0"/>
              <a:t>expedite 	</a:t>
            </a:r>
            <a:r>
              <a:rPr lang="en-US" sz="2000" dirty="0"/>
              <a:t>development of pricing for Customers. </a:t>
            </a:r>
            <a:br>
              <a:rPr lang="en-US" b="1" dirty="0"/>
            </a:br>
            <a:br>
              <a:rPr lang="en-US" b="1" dirty="0"/>
            </a:br>
            <a:br>
              <a:rPr lang="en-US" sz="2400" b="1" dirty="0"/>
            </a:br>
            <a:br>
              <a:rPr lang="en-US" dirty="0"/>
            </a:br>
            <a:endParaRPr lang="en-US" dirty="0"/>
          </a:p>
        </p:txBody>
      </p:sp>
    </p:spTree>
    <p:extLst>
      <p:ext uri="{BB962C8B-B14F-4D97-AF65-F5344CB8AC3E}">
        <p14:creationId xmlns:p14="http://schemas.microsoft.com/office/powerpoint/2010/main" val="2416697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0454-DDD1-42CD-AC83-DE8A618E8615}"/>
              </a:ext>
            </a:extLst>
          </p:cNvPr>
          <p:cNvSpPr>
            <a:spLocks noGrp="1"/>
          </p:cNvSpPr>
          <p:nvPr>
            <p:ph type="title"/>
          </p:nvPr>
        </p:nvSpPr>
        <p:spPr>
          <a:xfrm>
            <a:off x="379663" y="117151"/>
            <a:ext cx="8458200" cy="461665"/>
          </a:xfrm>
        </p:spPr>
        <p:txBody>
          <a:bodyPr/>
          <a:lstStyle/>
          <a:p>
            <a:r>
              <a:rPr lang="en-US" dirty="0"/>
              <a:t> </a:t>
            </a:r>
            <a:r>
              <a:rPr lang="en-US" sz="2000" dirty="0"/>
              <a:t>Annual Validation is needed today and the foreseeable future</a:t>
            </a:r>
          </a:p>
        </p:txBody>
      </p:sp>
      <p:sp>
        <p:nvSpPr>
          <p:cNvPr id="4" name="TextBox 3">
            <a:extLst>
              <a:ext uri="{FF2B5EF4-FFF2-40B4-BE49-F238E27FC236}">
                <a16:creationId xmlns:a16="http://schemas.microsoft.com/office/drawing/2014/main" id="{250AAFBB-8F12-4F8A-963E-1687462FD897}"/>
              </a:ext>
            </a:extLst>
          </p:cNvPr>
          <p:cNvSpPr txBox="1"/>
          <p:nvPr/>
        </p:nvSpPr>
        <p:spPr>
          <a:xfrm>
            <a:off x="480447" y="712917"/>
            <a:ext cx="8283890" cy="5909310"/>
          </a:xfrm>
          <a:prstGeom prst="rect">
            <a:avLst/>
          </a:prstGeom>
          <a:noFill/>
        </p:spPr>
        <p:txBody>
          <a:bodyPr wrap="square">
            <a:spAutoFit/>
          </a:bodyPr>
          <a:lstStyle/>
          <a:p>
            <a:r>
              <a:rPr lang="en-US" sz="1400" dirty="0"/>
              <a:t>ERCOT and TDSPs maintain Load Profiles and Substation assignments for each ESI ID.</a:t>
            </a:r>
          </a:p>
          <a:p>
            <a:r>
              <a:rPr lang="en-US" sz="1400" dirty="0"/>
              <a:t>Load Profiles and Substation assignments are validated through Annual Validation.</a:t>
            </a:r>
          </a:p>
          <a:p>
            <a:endParaRPr lang="en-US" sz="1400" dirty="0"/>
          </a:p>
          <a:p>
            <a:r>
              <a:rPr lang="en-US" sz="1400" dirty="0"/>
              <a:t>The following business processes are dependent on accurate Load Profiles and/or Substation assignments.</a:t>
            </a:r>
          </a:p>
          <a:p>
            <a:endParaRPr lang="en-US" sz="1400" dirty="0"/>
          </a:p>
          <a:p>
            <a:r>
              <a:rPr lang="en-US" sz="1400" b="1" u="sng" dirty="0"/>
              <a:t>Pricing</a:t>
            </a:r>
          </a:p>
          <a:p>
            <a:r>
              <a:rPr lang="en-US" sz="1400" dirty="0"/>
              <a:t>•     	Developing pricing programs for customers is frequently time sensitive. If AMS data cannot be 	obtained in time for development of pricing, Load Profiles may be used.</a:t>
            </a:r>
          </a:p>
          <a:p>
            <a:r>
              <a:rPr lang="en-US" sz="1400" dirty="0"/>
              <a:t>	</a:t>
            </a:r>
          </a:p>
          <a:p>
            <a:r>
              <a:rPr lang="en-US" sz="1400" b="1" u="sng" dirty="0"/>
              <a:t>Load Forecasting</a:t>
            </a:r>
          </a:p>
          <a:p>
            <a:r>
              <a:rPr lang="en-US" sz="1400" dirty="0"/>
              <a:t>•	Accurate Profiles support development of accurate load forecasts for new Customers</a:t>
            </a:r>
          </a:p>
          <a:p>
            <a:r>
              <a:rPr lang="en-US" sz="1400" dirty="0"/>
              <a:t>• 	Accurate Profiles allow for accurate aggregation in grouping classes of Customers</a:t>
            </a:r>
          </a:p>
          <a:p>
            <a:endParaRPr lang="en-US" sz="1400" dirty="0"/>
          </a:p>
          <a:p>
            <a:r>
              <a:rPr lang="en-US" sz="1400" b="1" u="sng" dirty="0"/>
              <a:t>Procurement</a:t>
            </a:r>
          </a:p>
          <a:p>
            <a:r>
              <a:rPr lang="en-US" sz="1400" dirty="0"/>
              <a:t>• 	Allows for aggregation for accurate hedging and provides a checkpoint to compare AMS Data</a:t>
            </a:r>
          </a:p>
          <a:p>
            <a:endParaRPr lang="en-US" sz="1400" dirty="0"/>
          </a:p>
          <a:p>
            <a:r>
              <a:rPr lang="en-US" sz="1400" b="1" u="sng" dirty="0"/>
              <a:t>Validation of Substations</a:t>
            </a:r>
          </a:p>
          <a:p>
            <a:r>
              <a:rPr lang="en-US" sz="1400" dirty="0"/>
              <a:t>	Substation assignments are validated through Annual Validation. Accurate Substation 	assignments is critical to determining the correct Congestion Zone (which is a vital component for 	determining accurate pricing for customers). </a:t>
            </a:r>
          </a:p>
          <a:p>
            <a:endParaRPr lang="en-US" sz="1400" dirty="0"/>
          </a:p>
          <a:p>
            <a:r>
              <a:rPr lang="en-US" sz="1400" b="1" u="sng" dirty="0"/>
              <a:t>Other Uses</a:t>
            </a:r>
          </a:p>
          <a:p>
            <a:r>
              <a:rPr lang="en-US" sz="1400" dirty="0"/>
              <a:t>• 	Non-IDR ESI ids – Load Profiles are used for Settlement processes</a:t>
            </a:r>
          </a:p>
          <a:p>
            <a:r>
              <a:rPr lang="en-US" sz="1400" dirty="0"/>
              <a:t>• 	REP Marketing efforts to segregate groups of customers</a:t>
            </a:r>
          </a:p>
          <a:p>
            <a:r>
              <a:rPr lang="en-US" sz="1400" dirty="0"/>
              <a:t>• 	REP Marketing materials and programs </a:t>
            </a:r>
          </a:p>
          <a:p>
            <a:endParaRPr lang="en-US" sz="1400" dirty="0"/>
          </a:p>
        </p:txBody>
      </p:sp>
    </p:spTree>
    <p:extLst>
      <p:ext uri="{BB962C8B-B14F-4D97-AF65-F5344CB8AC3E}">
        <p14:creationId xmlns:p14="http://schemas.microsoft.com/office/powerpoint/2010/main" val="29428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457" y="156280"/>
            <a:ext cx="8214102" cy="669782"/>
          </a:xfrm>
        </p:spPr>
        <p:txBody>
          <a:bodyPr>
            <a:normAutofit/>
          </a:bodyPr>
          <a:lstStyle/>
          <a:p>
            <a:r>
              <a:rPr lang="en-US" sz="2800" dirty="0"/>
              <a:t>	LP&amp;L Transition to Retail Competition  </a:t>
            </a:r>
          </a:p>
        </p:txBody>
      </p:sp>
      <p:sp>
        <p:nvSpPr>
          <p:cNvPr id="3" name="Content Placeholder 2"/>
          <p:cNvSpPr>
            <a:spLocks noGrp="1"/>
          </p:cNvSpPr>
          <p:nvPr>
            <p:ph idx="1"/>
          </p:nvPr>
        </p:nvSpPr>
        <p:spPr>
          <a:xfrm>
            <a:off x="387457" y="927040"/>
            <a:ext cx="8817914" cy="5115873"/>
          </a:xfrm>
        </p:spPr>
        <p:txBody>
          <a:bodyPr>
            <a:normAutofit fontScale="70000" lnSpcReduction="20000"/>
          </a:bodyPr>
          <a:lstStyle/>
          <a:p>
            <a:pPr marL="0" indent="0">
              <a:buNone/>
            </a:pPr>
            <a:r>
              <a:rPr lang="en-US" dirty="0"/>
              <a:t> </a:t>
            </a:r>
            <a:r>
              <a:rPr lang="en-US" b="1" dirty="0"/>
              <a:t>LP&amp;L REP Workshop and social – August 22, 23 in Lubbock</a:t>
            </a:r>
          </a:p>
          <a:p>
            <a:pPr marL="0" indent="0">
              <a:buNone/>
            </a:pPr>
            <a:endParaRPr lang="en-US" b="1" dirty="0"/>
          </a:p>
          <a:p>
            <a:pPr marL="0" indent="0">
              <a:buNone/>
            </a:pPr>
            <a:r>
              <a:rPr lang="en-US" b="1" dirty="0"/>
              <a:t> Retail Testing </a:t>
            </a:r>
          </a:p>
          <a:p>
            <a:pPr marL="457200" lvl="1" indent="0">
              <a:buNone/>
            </a:pPr>
            <a:r>
              <a:rPr lang="en-US" b="1" dirty="0"/>
              <a:t>	LP&amp;L received certification in the 0423 Market Test Flight</a:t>
            </a:r>
          </a:p>
          <a:p>
            <a:pPr marL="457200" lvl="1" indent="0">
              <a:buNone/>
            </a:pPr>
            <a:r>
              <a:rPr lang="en-US" b="1" dirty="0"/>
              <a:t>	LP&amp;L will be participating in the Market Test flight 1023</a:t>
            </a:r>
          </a:p>
          <a:p>
            <a:pPr lvl="2"/>
            <a:r>
              <a:rPr lang="en-US" b="1" dirty="0"/>
              <a:t>Open to new, uncertified CRs</a:t>
            </a:r>
          </a:p>
          <a:p>
            <a:pPr marL="457200" lvl="1" indent="0">
              <a:buNone/>
            </a:pPr>
            <a:r>
              <a:rPr lang="en-US" b="1" dirty="0"/>
              <a:t> </a:t>
            </a:r>
          </a:p>
          <a:p>
            <a:pPr marL="201168" lvl="1" indent="0">
              <a:buNone/>
            </a:pPr>
            <a:r>
              <a:rPr lang="en-US" b="1" dirty="0"/>
              <a:t>LRITF 	   </a:t>
            </a:r>
          </a:p>
          <a:p>
            <a:pPr marL="201168" lvl="1" indent="0">
              <a:buNone/>
            </a:pPr>
            <a:r>
              <a:rPr lang="en-US" b="1" dirty="0"/>
              <a:t>	Access Agreement, Similar to Delivery Service Agreements </a:t>
            </a:r>
          </a:p>
          <a:p>
            <a:pPr marL="201168" lvl="1" indent="0">
              <a:buNone/>
            </a:pPr>
            <a:r>
              <a:rPr lang="en-US" b="1" dirty="0"/>
              <a:t>	AMS Data Practices Matrix – completed draft including LP&amp;L</a:t>
            </a:r>
          </a:p>
          <a:p>
            <a:pPr marL="201168" lvl="1" indent="0">
              <a:buNone/>
            </a:pPr>
            <a:r>
              <a:rPr lang="en-US" b="1" dirty="0"/>
              <a:t>	REP </a:t>
            </a:r>
            <a:r>
              <a:rPr lang="en-US" b="1"/>
              <a:t>Registration </a:t>
            </a:r>
            <a:endParaRPr lang="en-US" b="1" dirty="0"/>
          </a:p>
          <a:p>
            <a:pPr marL="201168" lvl="1" indent="0">
              <a:buNone/>
            </a:pPr>
            <a:endParaRPr lang="en-US" b="1" dirty="0"/>
          </a:p>
          <a:p>
            <a:pPr marL="201168" lvl="1" indent="0">
              <a:buNone/>
            </a:pPr>
            <a:r>
              <a:rPr lang="en-US" b="1" dirty="0"/>
              <a:t>	</a:t>
            </a:r>
          </a:p>
          <a:p>
            <a:pPr marL="201168" lvl="1" indent="0">
              <a:buNone/>
            </a:pPr>
            <a:r>
              <a:rPr lang="en-US" b="1" dirty="0"/>
              <a:t>Next LRITF Meeting scheduled for September 12, following RMS </a:t>
            </a:r>
          </a:p>
          <a:p>
            <a:pPr marL="201168" lvl="1" indent="0">
              <a:buNone/>
            </a:pPr>
            <a:r>
              <a:rPr lang="en-US" b="1" dirty="0"/>
              <a:t>LRITF page  https://www.ercot.com/committees/rms/lritf</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DA31E-5185-4CB0-88E0-309A957138BF}" type="slidenum">
              <a:rPr lang="en-US" smtClean="0"/>
              <a:t>5</a:t>
            </a:fld>
            <a:endParaRPr lang="en-US" dirty="0"/>
          </a:p>
        </p:txBody>
      </p:sp>
    </p:spTree>
    <p:extLst>
      <p:ext uri="{BB962C8B-B14F-4D97-AF65-F5344CB8AC3E}">
        <p14:creationId xmlns:p14="http://schemas.microsoft.com/office/powerpoint/2010/main" val="217688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016240" cy="780196"/>
          </a:xfrm>
        </p:spPr>
        <p:txBody>
          <a:bodyPr>
            <a:normAutofit fontScale="90000"/>
          </a:bodyPr>
          <a:lstStyle/>
          <a:p>
            <a:r>
              <a:rPr lang="en-US" sz="3600" dirty="0"/>
              <a:t>Retail Market Training Task Force (RMTTF)</a:t>
            </a:r>
          </a:p>
        </p:txBody>
      </p:sp>
      <p:sp>
        <p:nvSpPr>
          <p:cNvPr id="3" name="Content Placeholder 2"/>
          <p:cNvSpPr>
            <a:spLocks noGrp="1"/>
          </p:cNvSpPr>
          <p:nvPr>
            <p:ph idx="1"/>
          </p:nvPr>
        </p:nvSpPr>
        <p:spPr>
          <a:xfrm>
            <a:off x="228600" y="856396"/>
            <a:ext cx="8686800" cy="5620604"/>
          </a:xfrm>
        </p:spPr>
        <p:txBody>
          <a:bodyPr>
            <a:noAutofit/>
          </a:bodyPr>
          <a:lstStyle/>
          <a:p>
            <a:pPr marL="0" indent="0">
              <a:buNone/>
            </a:pPr>
            <a:r>
              <a:rPr lang="en-US" sz="1800" dirty="0"/>
              <a:t>RMTTF Work in Progress</a:t>
            </a:r>
          </a:p>
          <a:p>
            <a:pPr marL="0" indent="0">
              <a:buNone/>
            </a:pPr>
            <a:endParaRPr lang="en-US" sz="1800" dirty="0"/>
          </a:p>
          <a:p>
            <a:r>
              <a:rPr lang="en-US" sz="1800" dirty="0"/>
              <a:t>October 5th  		TX SET 4.0a Training,  In Person only</a:t>
            </a:r>
          </a:p>
          <a:p>
            <a:pPr marL="0" indent="0">
              <a:buNone/>
            </a:pPr>
            <a:r>
              <a:rPr lang="en-US" sz="1800" dirty="0"/>
              <a:t>                                 	Host: Centerpoint, 1111 Louisiana St. Houston </a:t>
            </a:r>
          </a:p>
          <a:p>
            <a:pPr marL="0" indent="0">
              <a:buNone/>
            </a:pPr>
            <a:r>
              <a:rPr lang="en-US" sz="1800" dirty="0"/>
              <a:t>					Class Limit: 55 Seats - Registration is nearly full </a:t>
            </a:r>
          </a:p>
          <a:p>
            <a:pPr marL="0" indent="0">
              <a:buNone/>
            </a:pPr>
            <a:endParaRPr lang="en-US" sz="1800" dirty="0"/>
          </a:p>
          <a:p>
            <a:r>
              <a:rPr lang="en-US" sz="1800" dirty="0"/>
              <a:t>November 2nd       Retail 101 - WebEx only</a:t>
            </a:r>
          </a:p>
          <a:p>
            <a:endParaRPr lang="en-US" sz="1800" dirty="0"/>
          </a:p>
          <a:p>
            <a:r>
              <a:rPr lang="en-US" sz="1800" dirty="0"/>
              <a:t>Training Session being discussed for TX SET 5.0 and the accompanying MarkeTrak SCR </a:t>
            </a:r>
          </a:p>
          <a:p>
            <a:endParaRPr lang="en-US" sz="1800" dirty="0"/>
          </a:p>
          <a:p>
            <a:r>
              <a:rPr lang="en-US" sz="1800" dirty="0"/>
              <a:t>FOR THE FORESEEABLE FUTURE… </a:t>
            </a:r>
          </a:p>
          <a:p>
            <a:pPr lvl="1"/>
            <a:r>
              <a:rPr lang="en-US" sz="1800" dirty="0"/>
              <a:t>MarkeTrak and Retail 101 Instructor Led Classes will be held WebEx only</a:t>
            </a:r>
          </a:p>
          <a:p>
            <a:pPr lvl="1"/>
            <a:r>
              <a:rPr lang="en-US" sz="1800" dirty="0"/>
              <a:t>TX SET Instructor Led Training will be held in person only </a:t>
            </a:r>
          </a:p>
          <a:p>
            <a:pPr marL="457200" lvl="1" indent="0">
              <a:buNone/>
            </a:pPr>
            <a:endParaRPr lang="en-US" sz="1800" dirty="0"/>
          </a:p>
          <a:p>
            <a:pPr marL="457200" lvl="1" indent="0">
              <a:buNone/>
            </a:pPr>
            <a:r>
              <a:rPr lang="en-US" sz="1800" dirty="0"/>
              <a:t>RETAIL ONLINE MODULES AVAILABLE </a:t>
            </a:r>
          </a:p>
          <a:p>
            <a:pPr marL="457200" lvl="1" indent="0">
              <a:buNone/>
            </a:pPr>
            <a:r>
              <a:rPr lang="en-US" sz="1800" dirty="0"/>
              <a:t>MarkeTrak, Mass Transition, Retail 101, TX SET 4.0a </a:t>
            </a:r>
          </a:p>
        </p:txBody>
      </p:sp>
      <p:sp>
        <p:nvSpPr>
          <p:cNvPr id="6" name="Slide Number Placeholder 5"/>
          <p:cNvSpPr>
            <a:spLocks noGrp="1"/>
          </p:cNvSpPr>
          <p:nvPr>
            <p:ph type="sldNum" sz="quarter" idx="12"/>
          </p:nvPr>
        </p:nvSpPr>
        <p:spPr/>
        <p:txBody>
          <a:bodyPr/>
          <a:lstStyle/>
          <a:p>
            <a:fld id="{EDEDA31E-5185-4CB0-88E0-309A957138BF}" type="slidenum">
              <a:rPr lang="en-US" smtClean="0"/>
              <a:t>6</a:t>
            </a:fld>
            <a:endParaRPr lang="en-US" dirty="0"/>
          </a:p>
        </p:txBody>
      </p:sp>
    </p:spTree>
    <p:extLst>
      <p:ext uri="{BB962C8B-B14F-4D97-AF65-F5344CB8AC3E}">
        <p14:creationId xmlns:p14="http://schemas.microsoft.com/office/powerpoint/2010/main" val="918299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016240" cy="780196"/>
          </a:xfrm>
        </p:spPr>
        <p:txBody>
          <a:bodyPr>
            <a:normAutofit fontScale="90000"/>
          </a:bodyPr>
          <a:lstStyle/>
          <a:p>
            <a:r>
              <a:rPr lang="en-US" sz="3600" dirty="0"/>
              <a:t>Retail Working Groups and Task Forces</a:t>
            </a:r>
          </a:p>
        </p:txBody>
      </p:sp>
      <p:sp>
        <p:nvSpPr>
          <p:cNvPr id="3" name="Content Placeholder 2"/>
          <p:cNvSpPr>
            <a:spLocks noGrp="1"/>
          </p:cNvSpPr>
          <p:nvPr>
            <p:ph idx="1"/>
          </p:nvPr>
        </p:nvSpPr>
        <p:spPr>
          <a:xfrm>
            <a:off x="228600" y="856396"/>
            <a:ext cx="8686800" cy="5620604"/>
          </a:xfrm>
        </p:spPr>
        <p:txBody>
          <a:bodyPr>
            <a:noAutofit/>
          </a:bodyPr>
          <a:lstStyle/>
          <a:p>
            <a:pPr marL="0" indent="0">
              <a:buNone/>
            </a:pPr>
            <a:r>
              <a:rPr lang="en-US" sz="1800" dirty="0"/>
              <a:t>Profiling Working Group </a:t>
            </a:r>
          </a:p>
          <a:p>
            <a:r>
              <a:rPr lang="en-US" sz="1800" dirty="0"/>
              <a:t>	Discuss purpose and needs for Annual Validation</a:t>
            </a:r>
          </a:p>
          <a:p>
            <a:r>
              <a:rPr lang="en-US" sz="1800" dirty="0"/>
              <a:t>	2023 Annual Validation status</a:t>
            </a:r>
          </a:p>
          <a:p>
            <a:r>
              <a:rPr lang="en-US" sz="1800" dirty="0"/>
              <a:t>	IDR/AMS BUSLRG Updates from TDSPs</a:t>
            </a:r>
          </a:p>
          <a:p>
            <a:pPr marL="0" indent="0">
              <a:buNone/>
            </a:pPr>
            <a:endParaRPr lang="en-US" sz="1800" dirty="0"/>
          </a:p>
          <a:p>
            <a:pPr marL="0" indent="0">
              <a:buNone/>
            </a:pPr>
            <a:r>
              <a:rPr lang="en-US" sz="1800" dirty="0"/>
              <a:t>TX SET and Market Coordination Team (MCT) 	</a:t>
            </a:r>
          </a:p>
          <a:p>
            <a:r>
              <a:rPr lang="en-US" sz="1800" dirty="0"/>
              <a:t>	Working in conjunction for implementation of TX SET 5.0</a:t>
            </a:r>
          </a:p>
          <a:p>
            <a:r>
              <a:rPr lang="en-US" sz="1800" dirty="0"/>
              <a:t>	Redlines for TX SET Transaction Implementation Guides, including point to 	point (TDSPs and REPs only) and 867 Meter Usage (from TDSP to 	ERCOT, 	from ERCOT to the REP)</a:t>
            </a:r>
          </a:p>
          <a:p>
            <a:pPr marL="0" indent="0">
              <a:buNone/>
            </a:pPr>
            <a:r>
              <a:rPr lang="en-US" sz="1800" dirty="0"/>
              <a:t>	 </a:t>
            </a:r>
          </a:p>
          <a:p>
            <a:pPr marL="0" indent="0">
              <a:buNone/>
            </a:pPr>
            <a:r>
              <a:rPr lang="en-US" sz="1800" dirty="0"/>
              <a:t>TDTMS</a:t>
            </a:r>
          </a:p>
          <a:p>
            <a:r>
              <a:rPr lang="en-US" sz="1800" dirty="0"/>
              <a:t>	SCR817 Related to NPRR1095, MarkeTrak Validation Revision Aligning with 	TX SET 5.0</a:t>
            </a:r>
          </a:p>
          <a:p>
            <a:r>
              <a:rPr lang="en-US" sz="1800" dirty="0"/>
              <a:t>	Stats for MarkeTrak Issue Types with focus on Inadvertent Gains</a:t>
            </a:r>
          </a:p>
          <a:p>
            <a:endParaRPr lang="en-US" sz="1800" dirty="0"/>
          </a:p>
          <a:p>
            <a:pPr marL="457200" lvl="1" indent="0">
              <a:buNone/>
            </a:pPr>
            <a:r>
              <a:rPr lang="en-US" sz="1800" dirty="0"/>
              <a:t> </a:t>
            </a:r>
          </a:p>
        </p:txBody>
      </p:sp>
      <p:sp>
        <p:nvSpPr>
          <p:cNvPr id="6" name="Slide Number Placeholder 5"/>
          <p:cNvSpPr>
            <a:spLocks noGrp="1"/>
          </p:cNvSpPr>
          <p:nvPr>
            <p:ph type="sldNum" sz="quarter" idx="12"/>
          </p:nvPr>
        </p:nvSpPr>
        <p:spPr/>
        <p:txBody>
          <a:bodyPr/>
          <a:lstStyle/>
          <a:p>
            <a:fld id="{EDEDA31E-5185-4CB0-88E0-309A957138BF}" type="slidenum">
              <a:rPr lang="en-US" smtClean="0"/>
              <a:t>7</a:t>
            </a:fld>
            <a:endParaRPr lang="en-US" dirty="0"/>
          </a:p>
        </p:txBody>
      </p:sp>
    </p:spTree>
    <p:extLst>
      <p:ext uri="{BB962C8B-B14F-4D97-AF65-F5344CB8AC3E}">
        <p14:creationId xmlns:p14="http://schemas.microsoft.com/office/powerpoint/2010/main" val="120944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457" y="156280"/>
            <a:ext cx="8214102" cy="669782"/>
          </a:xfrm>
        </p:spPr>
        <p:txBody>
          <a:bodyPr>
            <a:normAutofit/>
          </a:bodyPr>
          <a:lstStyle/>
          <a:p>
            <a:r>
              <a:rPr lang="en-US" sz="2800" dirty="0"/>
              <a:t>	</a:t>
            </a:r>
          </a:p>
        </p:txBody>
      </p:sp>
      <p:sp>
        <p:nvSpPr>
          <p:cNvPr id="3" name="Content Placeholder 2"/>
          <p:cNvSpPr>
            <a:spLocks noGrp="1"/>
          </p:cNvSpPr>
          <p:nvPr>
            <p:ph idx="1"/>
          </p:nvPr>
        </p:nvSpPr>
        <p:spPr>
          <a:xfrm>
            <a:off x="250557" y="1432162"/>
            <a:ext cx="8668097" cy="2516028"/>
          </a:xfrm>
        </p:spPr>
        <p:txBody>
          <a:bodyPr>
            <a:normAutofit/>
          </a:bodyPr>
          <a:lstStyle/>
          <a:p>
            <a:pPr marL="0" indent="0" algn="ctr">
              <a:buNone/>
            </a:pPr>
            <a:r>
              <a:rPr lang="en-US" sz="4000" dirty="0"/>
              <a:t>Thank You</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EDA31E-5185-4CB0-88E0-309A957138BF}" type="slidenum">
              <a:rPr lang="en-US" smtClean="0"/>
              <a:t>8</a:t>
            </a:fld>
            <a:endParaRPr lang="en-US" dirty="0"/>
          </a:p>
        </p:txBody>
      </p:sp>
    </p:spTree>
    <p:extLst>
      <p:ext uri="{BB962C8B-B14F-4D97-AF65-F5344CB8AC3E}">
        <p14:creationId xmlns:p14="http://schemas.microsoft.com/office/powerpoint/2010/main" val="3638012081"/>
      </p:ext>
    </p:extLst>
  </p:cSld>
  <p:clrMapOvr>
    <a:masterClrMapping/>
  </p:clrMapOvr>
</p:sld>
</file>

<file path=ppt/theme/theme1.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AD6A9D-E05D-44AF-B5F9-103C86E8102F}">
  <ds:schemaRefs>
    <ds:schemaRef ds:uri="http://schemas.openxmlformats.org/package/2006/metadata/core-properties"/>
    <ds:schemaRef ds:uri="http://purl.org/dc/dcmitype/"/>
    <ds:schemaRef ds:uri="c34af464-7aa1-4edd-9be4-83dffc1cb926"/>
    <ds:schemaRef ds:uri="http://purl.org/dc/elements/1.1/"/>
    <ds:schemaRef ds:uri="http://schemas.microsoft.com/office/2006/documentManagement/types"/>
    <ds:schemaRef ds:uri="http://purl.org/dc/terms/"/>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10352</TotalTime>
  <Words>787</Words>
  <Application>Microsoft Office PowerPoint</Application>
  <PresentationFormat>On-screen Show (4:3)</PresentationFormat>
  <Paragraphs>94</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Custom Design</vt:lpstr>
      <vt:lpstr>PowerPoint Presentation</vt:lpstr>
      <vt:lpstr> RMS Requests TAC Approval    One voting Item with Impact Analysis</vt:lpstr>
      <vt:lpstr>   Primary Points – AMS Data and Access to AMS Data     AMS data is the most accurate, granular usage data available   AMS data is available in the Smart Meter Texas Portal (SMTP)  only to the REP of Record (ROR),  unless a Letter of  Authorization (LOA) has been  obtained   AMS data is rarely used by non ROR for pricing because of the  SMTP LOA requirements     The LOA process involves validations of ESI, Meter Number,  and current REP of Record (including DUNS)  to proceed.     Timely access of usage data is needed to expedite  development of pricing for Customers.     </vt:lpstr>
      <vt:lpstr> Annual Validation is needed today and the foreseeable future</vt:lpstr>
      <vt:lpstr> LP&amp;L Transition to Retail Competition  </vt:lpstr>
      <vt:lpstr>Retail Market Training Task Force (RMTTF)</vt:lpstr>
      <vt:lpstr>Retail Working Groups and Task Forces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Pak, Sam</cp:lastModifiedBy>
  <cp:revision>670</cp:revision>
  <cp:lastPrinted>2013-01-30T23:16:36Z</cp:lastPrinted>
  <dcterms:created xsi:type="dcterms:W3CDTF">2010-04-12T23:12:02Z</dcterms:created>
  <dcterms:modified xsi:type="dcterms:W3CDTF">2023-10-10T17:25:25Z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y fmtid="{D5CDD505-2E9C-101B-9397-08002B2CF9AE}" pid="3" name="MSIP_Label_7084cbda-52b8-46fb-a7b7-cb5bd465ed85_Enabled">
    <vt:lpwstr>true</vt:lpwstr>
  </property>
  <property fmtid="{D5CDD505-2E9C-101B-9397-08002B2CF9AE}" pid="4" name="MSIP_Label_7084cbda-52b8-46fb-a7b7-cb5bd465ed85_SetDate">
    <vt:lpwstr>2023-07-14T17:21:52Z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d8e5c145-1c97-4dfa-ac29-6cd666e16cb8</vt:lpwstr>
  </property>
  <property fmtid="{D5CDD505-2E9C-101B-9397-08002B2CF9AE}" pid="9" name="MSIP_Label_7084cbda-52b8-46fb-a7b7-cb5bd465ed85_ContentBits">
    <vt:lpwstr>0</vt:lpwstr>
  </property>
</Properties>
</file>