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38"/>
  </p:notesMasterIdLst>
  <p:handoutMasterIdLst>
    <p:handoutMasterId r:id="rId39"/>
  </p:handoutMasterIdLst>
  <p:sldIdLst>
    <p:sldId id="445" r:id="rId7"/>
    <p:sldId id="463" r:id="rId8"/>
    <p:sldId id="491" r:id="rId9"/>
    <p:sldId id="553" r:id="rId10"/>
    <p:sldId id="574" r:id="rId11"/>
    <p:sldId id="575" r:id="rId12"/>
    <p:sldId id="576" r:id="rId13"/>
    <p:sldId id="565" r:id="rId14"/>
    <p:sldId id="454" r:id="rId15"/>
    <p:sldId id="464" r:id="rId16"/>
    <p:sldId id="534" r:id="rId17"/>
    <p:sldId id="546" r:id="rId18"/>
    <p:sldId id="548" r:id="rId19"/>
    <p:sldId id="554" r:id="rId20"/>
    <p:sldId id="555" r:id="rId21"/>
    <p:sldId id="556" r:id="rId22"/>
    <p:sldId id="557" r:id="rId23"/>
    <p:sldId id="558" r:id="rId24"/>
    <p:sldId id="559" r:id="rId25"/>
    <p:sldId id="560" r:id="rId26"/>
    <p:sldId id="550" r:id="rId27"/>
    <p:sldId id="562" r:id="rId28"/>
    <p:sldId id="563" r:id="rId29"/>
    <p:sldId id="564" r:id="rId30"/>
    <p:sldId id="566" r:id="rId31"/>
    <p:sldId id="570" r:id="rId32"/>
    <p:sldId id="567" r:id="rId33"/>
    <p:sldId id="571" r:id="rId34"/>
    <p:sldId id="568" r:id="rId35"/>
    <p:sldId id="572" r:id="rId36"/>
    <p:sldId id="57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6" autoAdjust="0"/>
    <p:restoredTop sz="90485" autoAdjust="0"/>
  </p:normalViewPr>
  <p:slideViewPr>
    <p:cSldViewPr showGuides="1">
      <p:cViewPr>
        <p:scale>
          <a:sx n="125" d="100"/>
          <a:sy n="125" d="100"/>
        </p:scale>
        <p:origin x="4296" y="510"/>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34914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6636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24INR0813 on ITEST</a:t>
            </a:r>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0420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9895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9309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05251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6160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9270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2706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1929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53436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0257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70242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5642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0880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8901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9025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7099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7836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60198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7"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tmp"/></Relationships>
</file>

<file path=ppt/slides/_rels/slide16.xml.rels><?xml version="1.0" encoding="UTF-8" standalone="yes"?>
<Relationships xmlns="http://schemas.openxmlformats.org/package/2006/relationships"><Relationship Id="rId3" Type="http://schemas.openxmlformats.org/officeDocument/2006/relationships/hyperlink" Target="mailto:An.emailaddress@att.ne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hyperlink" Target="mailto:An.emailaddress2@att.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tmp"/></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6.tmp"/><Relationship Id="rId4" Type="http://schemas.openxmlformats.org/officeDocument/2006/relationships/image" Target="../media/image25.tmp"/></Relationships>
</file>

<file path=ppt/slides/_rels/slide2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tmp"/><Relationship Id="rId5" Type="http://schemas.openxmlformats.org/officeDocument/2006/relationships/image" Target="../media/image29.tmp"/><Relationship Id="rId4" Type="http://schemas.openxmlformats.org/officeDocument/2006/relationships/image" Target="../media/image28.tmp"/></Relationships>
</file>

<file path=ppt/slides/_rels/slide2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tmp"/></Relationships>
</file>

<file path=ppt/slides/_rels/slide2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ercot.com/gridinfo/transmission/opsys-change-schedul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Jay Teixeira</a:t>
            </a:r>
          </a:p>
          <a:p>
            <a:endParaRPr lang="en-US" dirty="0"/>
          </a:p>
          <a:p>
            <a:r>
              <a:rPr lang="en-US" dirty="0"/>
              <a:t>ERCOT</a:t>
            </a:r>
          </a:p>
          <a:p>
            <a:r>
              <a:rPr lang="en-US" dirty="0"/>
              <a:t>Resource Integration Working Group</a:t>
            </a:r>
            <a:r>
              <a:rPr lang="en-US" b="1" dirty="0"/>
              <a:t> </a:t>
            </a:r>
          </a:p>
          <a:p>
            <a:r>
              <a:rPr lang="en-US" dirty="0"/>
              <a:t>October 10, 2023</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670718"/>
          </a:xfrm>
        </p:spPr>
        <p:txBody>
          <a:bodyPr/>
          <a:lstStyle/>
          <a:p>
            <a:r>
              <a:rPr lang="en-US" dirty="0"/>
              <a:t>Node creation and use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86E2CFA4-3163-C05A-AD51-8C99786EC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72" y="776223"/>
            <a:ext cx="4191000" cy="2239267"/>
          </a:xfrm>
          <a:prstGeom prst="rect">
            <a:avLst/>
          </a:prstGeom>
        </p:spPr>
      </p:pic>
      <p:pic>
        <p:nvPicPr>
          <p:cNvPr id="8" name="Picture 7" descr="Diagram, schematic&#10;&#10;Description automatically generated">
            <a:extLst>
              <a:ext uri="{FF2B5EF4-FFF2-40B4-BE49-F238E27FC236}">
                <a16:creationId xmlns:a16="http://schemas.microsoft.com/office/drawing/2014/main" id="{D379B4F7-8F39-6A6D-69D7-807DF3E95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98414"/>
            <a:ext cx="6249272" cy="611590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E8BFBE9-8233-BD31-8D4E-92D3B4D4A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749" y="2877312"/>
            <a:ext cx="3631068" cy="3943677"/>
          </a:xfrm>
          <a:prstGeom prst="rect">
            <a:avLst/>
          </a:prstGeom>
        </p:spPr>
      </p:pic>
      <p:cxnSp>
        <p:nvCxnSpPr>
          <p:cNvPr id="14" name="Straight Arrow Connector 13">
            <a:extLst>
              <a:ext uri="{FF2B5EF4-FFF2-40B4-BE49-F238E27FC236}">
                <a16:creationId xmlns:a16="http://schemas.microsoft.com/office/drawing/2014/main" id="{A09036AA-3846-6E52-2A78-525D547994C6}"/>
              </a:ext>
            </a:extLst>
          </p:cNvPr>
          <p:cNvCxnSpPr>
            <a:cxnSpLocks/>
          </p:cNvCxnSpPr>
          <p:nvPr/>
        </p:nvCxnSpPr>
        <p:spPr>
          <a:xfrm flipV="1">
            <a:off x="3194072" y="5562600"/>
            <a:ext cx="4959328" cy="51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EF0814-6B10-4DB1-6596-BD10E7743FBC}"/>
              </a:ext>
            </a:extLst>
          </p:cNvPr>
          <p:cNvCxnSpPr>
            <a:cxnSpLocks/>
          </p:cNvCxnSpPr>
          <p:nvPr/>
        </p:nvCxnSpPr>
        <p:spPr>
          <a:xfrm flipV="1">
            <a:off x="2159234" y="3294171"/>
            <a:ext cx="6222766" cy="323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008DF2B-CFD2-0A5A-3036-3010FBBD8F63}"/>
              </a:ext>
            </a:extLst>
          </p:cNvPr>
          <p:cNvCxnSpPr>
            <a:cxnSpLocks/>
          </p:cNvCxnSpPr>
          <p:nvPr/>
        </p:nvCxnSpPr>
        <p:spPr>
          <a:xfrm flipV="1">
            <a:off x="609600" y="1354762"/>
            <a:ext cx="718153" cy="71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B6C8EE-2524-2938-3532-6EF0A031CF2B}"/>
              </a:ext>
            </a:extLst>
          </p:cNvPr>
          <p:cNvCxnSpPr>
            <a:cxnSpLocks/>
          </p:cNvCxnSpPr>
          <p:nvPr/>
        </p:nvCxnSpPr>
        <p:spPr>
          <a:xfrm>
            <a:off x="609600" y="3272400"/>
            <a:ext cx="901381" cy="224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05C392-DD0E-F8EE-BDB7-3994F72A7DE9}"/>
              </a:ext>
            </a:extLst>
          </p:cNvPr>
          <p:cNvSpPr txBox="1"/>
          <p:nvPr/>
        </p:nvSpPr>
        <p:spPr>
          <a:xfrm>
            <a:off x="5214533" y="833781"/>
            <a:ext cx="1851789" cy="646331"/>
          </a:xfrm>
          <a:prstGeom prst="rect">
            <a:avLst/>
          </a:prstGeom>
          <a:noFill/>
        </p:spPr>
        <p:txBody>
          <a:bodyPr wrap="none" rtlCol="0">
            <a:spAutoFit/>
          </a:bodyPr>
          <a:lstStyle/>
          <a:p>
            <a:r>
              <a:rPr lang="en-US" dirty="0">
                <a:solidFill>
                  <a:srgbClr val="FF0000"/>
                </a:solidFill>
              </a:rPr>
              <a:t>Must be entered</a:t>
            </a:r>
          </a:p>
          <a:p>
            <a:r>
              <a:rPr lang="en-US" dirty="0">
                <a:solidFill>
                  <a:srgbClr val="FF0000"/>
                </a:solidFill>
              </a:rPr>
              <a:t>To create Node</a:t>
            </a:r>
          </a:p>
        </p:txBody>
      </p:sp>
      <p:sp>
        <p:nvSpPr>
          <p:cNvPr id="24" name="TextBox 23">
            <a:extLst>
              <a:ext uri="{FF2B5EF4-FFF2-40B4-BE49-F238E27FC236}">
                <a16:creationId xmlns:a16="http://schemas.microsoft.com/office/drawing/2014/main" id="{3BED28BB-150E-CFB5-B9D7-D9B62F25078B}"/>
              </a:ext>
            </a:extLst>
          </p:cNvPr>
          <p:cNvSpPr txBox="1"/>
          <p:nvPr/>
        </p:nvSpPr>
        <p:spPr>
          <a:xfrm>
            <a:off x="85376" y="2072071"/>
            <a:ext cx="1600965" cy="1200329"/>
          </a:xfrm>
          <a:prstGeom prst="rect">
            <a:avLst/>
          </a:prstGeom>
          <a:noFill/>
        </p:spPr>
        <p:txBody>
          <a:bodyPr wrap="square" rtlCol="0">
            <a:spAutoFit/>
          </a:bodyPr>
          <a:lstStyle/>
          <a:p>
            <a:r>
              <a:rPr lang="en-US" dirty="0">
                <a:solidFill>
                  <a:srgbClr val="FF0000"/>
                </a:solidFill>
              </a:rPr>
              <a:t>Must be entered</a:t>
            </a:r>
          </a:p>
          <a:p>
            <a:r>
              <a:rPr lang="en-US" dirty="0">
                <a:solidFill>
                  <a:srgbClr val="FF0000"/>
                </a:solidFill>
              </a:rPr>
              <a:t>To create Node</a:t>
            </a:r>
          </a:p>
        </p:txBody>
      </p:sp>
      <p:sp>
        <p:nvSpPr>
          <p:cNvPr id="25" name="TextBox 24">
            <a:extLst>
              <a:ext uri="{FF2B5EF4-FFF2-40B4-BE49-F238E27FC236}">
                <a16:creationId xmlns:a16="http://schemas.microsoft.com/office/drawing/2014/main" id="{319CE630-FAA1-15CE-3DDC-47322ECAB24C}"/>
              </a:ext>
            </a:extLst>
          </p:cNvPr>
          <p:cNvSpPr txBox="1"/>
          <p:nvPr/>
        </p:nvSpPr>
        <p:spPr>
          <a:xfrm>
            <a:off x="117566" y="5731214"/>
            <a:ext cx="1261884" cy="923330"/>
          </a:xfrm>
          <a:prstGeom prst="rect">
            <a:avLst/>
          </a:prstGeom>
          <a:noFill/>
        </p:spPr>
        <p:txBody>
          <a:bodyPr wrap="none" rtlCol="0">
            <a:spAutoFit/>
          </a:bodyPr>
          <a:lstStyle/>
          <a:p>
            <a:r>
              <a:rPr lang="en-US" dirty="0">
                <a:solidFill>
                  <a:srgbClr val="FF0000"/>
                </a:solidFill>
              </a:rPr>
              <a:t>Nodes</a:t>
            </a:r>
          </a:p>
          <a:p>
            <a:r>
              <a:rPr lang="en-US" dirty="0">
                <a:solidFill>
                  <a:srgbClr val="FF0000"/>
                </a:solidFill>
              </a:rPr>
              <a:t>Created at</a:t>
            </a:r>
          </a:p>
          <a:p>
            <a:r>
              <a:rPr lang="en-US" dirty="0">
                <a:solidFill>
                  <a:srgbClr val="FF0000"/>
                </a:solidFill>
              </a:rPr>
              <a:t>34.5 kV</a:t>
            </a:r>
          </a:p>
        </p:txBody>
      </p:sp>
      <p:sp>
        <p:nvSpPr>
          <p:cNvPr id="27" name="TextBox 26">
            <a:extLst>
              <a:ext uri="{FF2B5EF4-FFF2-40B4-BE49-F238E27FC236}">
                <a16:creationId xmlns:a16="http://schemas.microsoft.com/office/drawing/2014/main" id="{CCB64D2F-21D6-0EBB-9F95-305A43C6596D}"/>
              </a:ext>
            </a:extLst>
          </p:cNvPr>
          <p:cNvSpPr txBox="1"/>
          <p:nvPr/>
        </p:nvSpPr>
        <p:spPr>
          <a:xfrm>
            <a:off x="4211385" y="4033700"/>
            <a:ext cx="1710725" cy="646331"/>
          </a:xfrm>
          <a:prstGeom prst="rect">
            <a:avLst/>
          </a:prstGeom>
          <a:noFill/>
        </p:spPr>
        <p:txBody>
          <a:bodyPr wrap="none" rtlCol="0">
            <a:spAutoFit/>
          </a:bodyPr>
          <a:lstStyle/>
          <a:p>
            <a:r>
              <a:rPr lang="en-US" dirty="0">
                <a:solidFill>
                  <a:srgbClr val="FF0000"/>
                </a:solidFill>
              </a:rPr>
              <a:t>Click to create </a:t>
            </a:r>
          </a:p>
          <a:p>
            <a:r>
              <a:rPr lang="en-US" dirty="0">
                <a:solidFill>
                  <a:srgbClr val="FF0000"/>
                </a:solidFill>
              </a:rPr>
              <a:t>node</a:t>
            </a:r>
          </a:p>
        </p:txBody>
      </p:sp>
      <p:cxnSp>
        <p:nvCxnSpPr>
          <p:cNvPr id="19" name="Straight Arrow Connector 18">
            <a:extLst>
              <a:ext uri="{FF2B5EF4-FFF2-40B4-BE49-F238E27FC236}">
                <a16:creationId xmlns:a16="http://schemas.microsoft.com/office/drawing/2014/main" id="{297C7EBE-4A84-9D4F-517F-41545C0A2B96}"/>
              </a:ext>
            </a:extLst>
          </p:cNvPr>
          <p:cNvCxnSpPr>
            <a:cxnSpLocks/>
          </p:cNvCxnSpPr>
          <p:nvPr/>
        </p:nvCxnSpPr>
        <p:spPr>
          <a:xfrm flipV="1">
            <a:off x="4333182" y="3128814"/>
            <a:ext cx="733565" cy="17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83530D-B37C-5811-406F-0C99EAB2CB20}"/>
              </a:ext>
            </a:extLst>
          </p:cNvPr>
          <p:cNvCxnSpPr>
            <a:cxnSpLocks/>
          </p:cNvCxnSpPr>
          <p:nvPr/>
        </p:nvCxnSpPr>
        <p:spPr>
          <a:xfrm>
            <a:off x="2732952" y="1526124"/>
            <a:ext cx="2333795" cy="1578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Graphical user interface, text, application, email&#10;&#10;Description automatically generated">
            <a:extLst>
              <a:ext uri="{FF2B5EF4-FFF2-40B4-BE49-F238E27FC236}">
                <a16:creationId xmlns:a16="http://schemas.microsoft.com/office/drawing/2014/main" id="{F1D746A7-ADFA-ACB5-8230-A2D28A5B3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272" y="1854975"/>
            <a:ext cx="2430991" cy="1752752"/>
          </a:xfrm>
          <a:prstGeom prst="rect">
            <a:avLst/>
          </a:prstGeom>
          <a:ln>
            <a:solidFill>
              <a:schemeClr val="accent1">
                <a:shade val="95000"/>
                <a:satMod val="105000"/>
              </a:schemeClr>
            </a:solidFill>
          </a:ln>
        </p:spPr>
      </p:pic>
      <p:cxnSp>
        <p:nvCxnSpPr>
          <p:cNvPr id="3" name="Straight Arrow Connector 2">
            <a:extLst>
              <a:ext uri="{FF2B5EF4-FFF2-40B4-BE49-F238E27FC236}">
                <a16:creationId xmlns:a16="http://schemas.microsoft.com/office/drawing/2014/main" id="{8BEEF928-4F8F-5262-53A0-8B0FD513C664}"/>
              </a:ext>
            </a:extLst>
          </p:cNvPr>
          <p:cNvCxnSpPr>
            <a:cxnSpLocks/>
          </p:cNvCxnSpPr>
          <p:nvPr/>
        </p:nvCxnSpPr>
        <p:spPr>
          <a:xfrm flipH="1">
            <a:off x="2209800" y="2590800"/>
            <a:ext cx="2743200" cy="335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F9B8C3-F977-75FF-DB80-54E50D97C047}"/>
              </a:ext>
            </a:extLst>
          </p:cNvPr>
          <p:cNvSpPr txBox="1"/>
          <p:nvPr/>
        </p:nvSpPr>
        <p:spPr>
          <a:xfrm>
            <a:off x="3581400" y="100796"/>
            <a:ext cx="8468985" cy="461665"/>
          </a:xfrm>
          <a:prstGeom prst="rect">
            <a:avLst/>
          </a:prstGeom>
          <a:noFill/>
        </p:spPr>
        <p:txBody>
          <a:bodyPr wrap="none" rtlCol="0">
            <a:spAutoFit/>
          </a:bodyPr>
          <a:lstStyle/>
          <a:p>
            <a:r>
              <a:rPr lang="en-US" sz="2400" dirty="0">
                <a:solidFill>
                  <a:srgbClr val="FF0000"/>
                </a:solidFill>
              </a:rPr>
              <a:t>August Update:  Please use 4 numeric digits for node names</a:t>
            </a:r>
          </a:p>
        </p:txBody>
      </p:sp>
      <p:sp>
        <p:nvSpPr>
          <p:cNvPr id="9" name="TextBox 8">
            <a:extLst>
              <a:ext uri="{FF2B5EF4-FFF2-40B4-BE49-F238E27FC236}">
                <a16:creationId xmlns:a16="http://schemas.microsoft.com/office/drawing/2014/main" id="{E318A19C-ABFD-27C0-3BD5-5B6E7383C839}"/>
              </a:ext>
            </a:extLst>
          </p:cNvPr>
          <p:cNvSpPr txBox="1"/>
          <p:nvPr/>
        </p:nvSpPr>
        <p:spPr>
          <a:xfrm>
            <a:off x="6765530" y="4215831"/>
            <a:ext cx="780129" cy="369332"/>
          </a:xfrm>
          <a:prstGeom prst="rect">
            <a:avLst/>
          </a:prstGeom>
          <a:noFill/>
        </p:spPr>
        <p:txBody>
          <a:bodyPr wrap="square" rtlCol="0">
            <a:spAutoFit/>
          </a:bodyPr>
          <a:lstStyle/>
          <a:p>
            <a:r>
              <a:rPr lang="en-US" dirty="0">
                <a:solidFill>
                  <a:srgbClr val="FF0000"/>
                </a:solidFill>
              </a:rPr>
              <a:t>0001</a:t>
            </a:r>
          </a:p>
        </p:txBody>
      </p:sp>
      <p:sp>
        <p:nvSpPr>
          <p:cNvPr id="10" name="TextBox 9">
            <a:extLst>
              <a:ext uri="{FF2B5EF4-FFF2-40B4-BE49-F238E27FC236}">
                <a16:creationId xmlns:a16="http://schemas.microsoft.com/office/drawing/2014/main" id="{C9E64174-80A3-1E9F-07FD-891B9DE0E649}"/>
              </a:ext>
            </a:extLst>
          </p:cNvPr>
          <p:cNvSpPr txBox="1"/>
          <p:nvPr/>
        </p:nvSpPr>
        <p:spPr>
          <a:xfrm>
            <a:off x="9144000" y="5208237"/>
            <a:ext cx="780129" cy="369332"/>
          </a:xfrm>
          <a:prstGeom prst="rect">
            <a:avLst/>
          </a:prstGeom>
          <a:noFill/>
        </p:spPr>
        <p:txBody>
          <a:bodyPr wrap="square" rtlCol="0">
            <a:spAutoFit/>
          </a:bodyPr>
          <a:lstStyle/>
          <a:p>
            <a:r>
              <a:rPr lang="en-US" dirty="0">
                <a:solidFill>
                  <a:srgbClr val="FF0000"/>
                </a:solidFill>
              </a:rPr>
              <a:t>0002</a:t>
            </a:r>
          </a:p>
        </p:txBody>
      </p:sp>
      <p:sp>
        <p:nvSpPr>
          <p:cNvPr id="11" name="TextBox 10">
            <a:extLst>
              <a:ext uri="{FF2B5EF4-FFF2-40B4-BE49-F238E27FC236}">
                <a16:creationId xmlns:a16="http://schemas.microsoft.com/office/drawing/2014/main" id="{83D98D58-E571-4B20-ED4D-58E5E326AC4F}"/>
              </a:ext>
            </a:extLst>
          </p:cNvPr>
          <p:cNvSpPr txBox="1"/>
          <p:nvPr/>
        </p:nvSpPr>
        <p:spPr>
          <a:xfrm>
            <a:off x="9744535" y="3032717"/>
            <a:ext cx="780129" cy="369332"/>
          </a:xfrm>
          <a:prstGeom prst="rect">
            <a:avLst/>
          </a:prstGeom>
          <a:noFill/>
        </p:spPr>
        <p:txBody>
          <a:bodyPr wrap="square" rtlCol="0">
            <a:spAutoFit/>
          </a:bodyPr>
          <a:lstStyle/>
          <a:p>
            <a:r>
              <a:rPr lang="en-US" dirty="0">
                <a:solidFill>
                  <a:srgbClr val="FF0000"/>
                </a:solidFill>
              </a:rPr>
              <a:t>0003</a:t>
            </a:r>
          </a:p>
        </p:txBody>
      </p:sp>
      <p:sp>
        <p:nvSpPr>
          <p:cNvPr id="13" name="TextBox 12">
            <a:extLst>
              <a:ext uri="{FF2B5EF4-FFF2-40B4-BE49-F238E27FC236}">
                <a16:creationId xmlns:a16="http://schemas.microsoft.com/office/drawing/2014/main" id="{46C18F6E-C693-35E3-3719-287CC0C8E7C9}"/>
              </a:ext>
            </a:extLst>
          </p:cNvPr>
          <p:cNvSpPr txBox="1"/>
          <p:nvPr/>
        </p:nvSpPr>
        <p:spPr>
          <a:xfrm>
            <a:off x="9767771" y="2190770"/>
            <a:ext cx="780129" cy="369332"/>
          </a:xfrm>
          <a:prstGeom prst="rect">
            <a:avLst/>
          </a:prstGeom>
          <a:noFill/>
        </p:spPr>
        <p:txBody>
          <a:bodyPr wrap="square" rtlCol="0">
            <a:spAutoFit/>
          </a:bodyPr>
          <a:lstStyle/>
          <a:p>
            <a:r>
              <a:rPr lang="en-US" dirty="0">
                <a:solidFill>
                  <a:srgbClr val="FF0000"/>
                </a:solidFill>
              </a:rPr>
              <a:t>0004</a:t>
            </a:r>
          </a:p>
        </p:txBody>
      </p:sp>
    </p:spTree>
    <p:extLst>
      <p:ext uri="{BB962C8B-B14F-4D97-AF65-F5344CB8AC3E}">
        <p14:creationId xmlns:p14="http://schemas.microsoft.com/office/powerpoint/2010/main" val="46467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dirty="0"/>
              <a:t>Date Relationships and how to change them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pic>
        <p:nvPicPr>
          <p:cNvPr id="5" name="Picture 4" descr="Graphical user interface, application&#10;&#10;Description automatically generated">
            <a:extLst>
              <a:ext uri="{FF2B5EF4-FFF2-40B4-BE49-F238E27FC236}">
                <a16:creationId xmlns:a16="http://schemas.microsoft.com/office/drawing/2014/main" id="{BAFDF37D-EAE9-BDCE-4B05-B79ABEB38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5323610" cy="488178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E68FB526-9C0A-2306-59F5-C21ECA565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1" y="853598"/>
            <a:ext cx="2819400" cy="1469361"/>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705B7F28-CF6E-A713-0BD3-5C484F9396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2336022"/>
            <a:ext cx="1752600" cy="798407"/>
          </a:xfrm>
          <a:prstGeom prst="rect">
            <a:avLst/>
          </a:prstGeom>
        </p:spPr>
      </p:pic>
      <p:cxnSp>
        <p:nvCxnSpPr>
          <p:cNvPr id="12" name="Straight Arrow Connector 11">
            <a:extLst>
              <a:ext uri="{FF2B5EF4-FFF2-40B4-BE49-F238E27FC236}">
                <a16:creationId xmlns:a16="http://schemas.microsoft.com/office/drawing/2014/main" id="{B8DF6452-AC00-E71B-C47A-0F3380FB3C43}"/>
              </a:ext>
            </a:extLst>
          </p:cNvPr>
          <p:cNvCxnSpPr>
            <a:stCxn id="10" idx="1"/>
          </p:cNvCxnSpPr>
          <p:nvPr/>
        </p:nvCxnSpPr>
        <p:spPr>
          <a:xfrm flipH="1">
            <a:off x="4038600" y="2735226"/>
            <a:ext cx="2895600" cy="13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 text, application, email&#10;&#10;Description automatically generated">
            <a:extLst>
              <a:ext uri="{FF2B5EF4-FFF2-40B4-BE49-F238E27FC236}">
                <a16:creationId xmlns:a16="http://schemas.microsoft.com/office/drawing/2014/main" id="{2178F514-4256-C829-6CB4-1214416F0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3222632"/>
            <a:ext cx="4820321" cy="1395607"/>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D04F64DE-FF8F-64A6-4E1F-B1DFB8CA1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4646273"/>
            <a:ext cx="3565519" cy="2085892"/>
          </a:xfrm>
          <a:prstGeom prst="rect">
            <a:avLst/>
          </a:prstGeom>
        </p:spPr>
      </p:pic>
      <p:cxnSp>
        <p:nvCxnSpPr>
          <p:cNvPr id="18" name="Straight Arrow Connector 17">
            <a:extLst>
              <a:ext uri="{FF2B5EF4-FFF2-40B4-BE49-F238E27FC236}">
                <a16:creationId xmlns:a16="http://schemas.microsoft.com/office/drawing/2014/main" id="{94E5A8D4-4E88-3F1E-4EA1-0A37E5FA743E}"/>
              </a:ext>
            </a:extLst>
          </p:cNvPr>
          <p:cNvCxnSpPr>
            <a:cxnSpLocks/>
          </p:cNvCxnSpPr>
          <p:nvPr/>
        </p:nvCxnSpPr>
        <p:spPr>
          <a:xfrm flipH="1" flipV="1">
            <a:off x="4800600" y="5334000"/>
            <a:ext cx="5410200" cy="120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4C93BF-B760-50A8-CFA1-DE8B9F999064}"/>
              </a:ext>
            </a:extLst>
          </p:cNvPr>
          <p:cNvSpPr txBox="1"/>
          <p:nvPr/>
        </p:nvSpPr>
        <p:spPr>
          <a:xfrm>
            <a:off x="4709603" y="5791722"/>
            <a:ext cx="3223959" cy="923330"/>
          </a:xfrm>
          <a:prstGeom prst="rect">
            <a:avLst/>
          </a:prstGeom>
          <a:noFill/>
        </p:spPr>
        <p:txBody>
          <a:bodyPr wrap="none" rtlCol="0">
            <a:spAutoFit/>
          </a:bodyPr>
          <a:lstStyle/>
          <a:p>
            <a:r>
              <a:rPr lang="en-US" dirty="0">
                <a:solidFill>
                  <a:srgbClr val="FF0000"/>
                </a:solidFill>
              </a:rPr>
              <a:t>Use Basic Project Information</a:t>
            </a:r>
          </a:p>
          <a:p>
            <a:r>
              <a:rPr lang="en-US" dirty="0">
                <a:solidFill>
                  <a:srgbClr val="FF0000"/>
                </a:solidFill>
              </a:rPr>
              <a:t>Add a Change Request</a:t>
            </a:r>
          </a:p>
          <a:p>
            <a:r>
              <a:rPr lang="en-US" dirty="0">
                <a:solidFill>
                  <a:srgbClr val="FF0000"/>
                </a:solidFill>
              </a:rPr>
              <a:t>To Change</a:t>
            </a:r>
          </a:p>
        </p:txBody>
      </p:sp>
      <p:sp>
        <p:nvSpPr>
          <p:cNvPr id="23" name="TextBox 22">
            <a:extLst>
              <a:ext uri="{FF2B5EF4-FFF2-40B4-BE49-F238E27FC236}">
                <a16:creationId xmlns:a16="http://schemas.microsoft.com/office/drawing/2014/main" id="{C9B135DD-01BC-042A-13C4-BB9201577E4F}"/>
              </a:ext>
            </a:extLst>
          </p:cNvPr>
          <p:cNvSpPr txBox="1"/>
          <p:nvPr/>
        </p:nvSpPr>
        <p:spPr>
          <a:xfrm>
            <a:off x="8297998" y="2552182"/>
            <a:ext cx="3236784" cy="369332"/>
          </a:xfrm>
          <a:prstGeom prst="rect">
            <a:avLst/>
          </a:prstGeom>
          <a:noFill/>
        </p:spPr>
        <p:txBody>
          <a:bodyPr wrap="none" rtlCol="0">
            <a:spAutoFit/>
          </a:bodyPr>
          <a:lstStyle/>
          <a:p>
            <a:r>
              <a:rPr lang="en-US" dirty="0">
                <a:solidFill>
                  <a:srgbClr val="FF0000"/>
                </a:solidFill>
              </a:rPr>
              <a:t>Change on Substation Details</a:t>
            </a:r>
          </a:p>
        </p:txBody>
      </p:sp>
    </p:spTree>
    <p:extLst>
      <p:ext uri="{BB962C8B-B14F-4D97-AF65-F5344CB8AC3E}">
        <p14:creationId xmlns:p14="http://schemas.microsoft.com/office/powerpoint/2010/main" val="256907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4724400" cy="492919"/>
          </a:xfrm>
        </p:spPr>
        <p:txBody>
          <a:bodyPr/>
          <a:lstStyle/>
          <a:p>
            <a:r>
              <a:rPr lang="en-US" dirty="0"/>
              <a:t>Changing Contacts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sp>
        <p:nvSpPr>
          <p:cNvPr id="3" name="TextBox 2">
            <a:extLst>
              <a:ext uri="{FF2B5EF4-FFF2-40B4-BE49-F238E27FC236}">
                <a16:creationId xmlns:a16="http://schemas.microsoft.com/office/drawing/2014/main" id="{0470D64A-C9D1-AF2F-E594-30E5F001803D}"/>
              </a:ext>
            </a:extLst>
          </p:cNvPr>
          <p:cNvSpPr txBox="1"/>
          <p:nvPr/>
        </p:nvSpPr>
        <p:spPr>
          <a:xfrm>
            <a:off x="1010194" y="782598"/>
            <a:ext cx="3257006" cy="2585323"/>
          </a:xfrm>
          <a:prstGeom prst="rect">
            <a:avLst/>
          </a:prstGeom>
          <a:noFill/>
          <a:ln>
            <a:solidFill>
              <a:schemeClr val="tx1"/>
            </a:solidFill>
          </a:ln>
        </p:spPr>
        <p:txBody>
          <a:bodyPr wrap="square" rtlCol="0">
            <a:spAutoFit/>
          </a:bodyPr>
          <a:lstStyle/>
          <a:p>
            <a:r>
              <a:rPr lang="en-US" b="1" dirty="0"/>
              <a:t>RE Contact Scheme</a:t>
            </a:r>
            <a:endParaRPr lang="en-US" b="1" i="0" dirty="0">
              <a:solidFill>
                <a:srgbClr val="2D3338"/>
              </a:solidFill>
              <a:effectLst/>
              <a:latin typeface="Roboto" panose="02000000000000000000" pitchFamily="2" charset="0"/>
            </a:endParaRPr>
          </a:p>
          <a:p>
            <a:pPr algn="l"/>
            <a:endParaRPr lang="en-US" b="1" dirty="0">
              <a:solidFill>
                <a:srgbClr val="2D3338"/>
              </a:solidFill>
              <a:latin typeface="Roboto" panose="02000000000000000000" pitchFamily="2" charset="0"/>
            </a:endParaRPr>
          </a:p>
          <a:p>
            <a:pPr algn="l"/>
            <a:r>
              <a:rPr lang="en-US" b="1" i="0" dirty="0">
                <a:solidFill>
                  <a:srgbClr val="2D3338"/>
                </a:solidFill>
                <a:effectLst/>
                <a:latin typeface="Roboto" panose="02000000000000000000" pitchFamily="2" charset="0"/>
              </a:rPr>
              <a:t>Primary Contact</a:t>
            </a:r>
          </a:p>
          <a:p>
            <a:pPr algn="l"/>
            <a:r>
              <a:rPr lang="en-US" b="0" i="0" dirty="0">
                <a:solidFill>
                  <a:srgbClr val="2D3338"/>
                </a:solidFill>
                <a:effectLst/>
                <a:latin typeface="Roboto" panose="02000000000000000000" pitchFamily="2" charset="0"/>
              </a:rPr>
              <a:t>Full Name: I Me Mine</a:t>
            </a:r>
          </a:p>
          <a:p>
            <a:pPr algn="l"/>
            <a:r>
              <a:rPr lang="en-US" b="0" i="0" dirty="0">
                <a:solidFill>
                  <a:srgbClr val="FF0000"/>
                </a:solidFill>
                <a:effectLst/>
                <a:latin typeface="Roboto" panose="02000000000000000000" pitchFamily="2" charset="0"/>
              </a:rPr>
              <a:t>Company: ERCOT RE LLC (RE)</a:t>
            </a:r>
          </a:p>
          <a:p>
            <a:pPr algn="l"/>
            <a:r>
              <a:rPr lang="en-US" b="0" i="0" u="none" strike="noStrike" dirty="0">
                <a:solidFill>
                  <a:srgbClr val="0063DB"/>
                </a:solidFill>
                <a:effectLst/>
                <a:latin typeface="Roboto" panose="02000000000000000000" pitchFamily="2" charset="0"/>
                <a:hlinkClick r:id="rId3"/>
              </a:rPr>
              <a:t>An.emailaddress@att.net</a:t>
            </a:r>
            <a:endParaRPr lang="en-US" b="0" i="0" u="none" strike="noStrike" dirty="0">
              <a:solidFill>
                <a:srgbClr val="0063DB"/>
              </a:solidFill>
              <a:effectLst/>
              <a:latin typeface="Roboto" panose="02000000000000000000" pitchFamily="2" charset="0"/>
            </a:endParaRPr>
          </a:p>
          <a:p>
            <a:pPr algn="l"/>
            <a:r>
              <a:rPr lang="en-US" b="0" i="0" dirty="0">
                <a:solidFill>
                  <a:srgbClr val="FF0000"/>
                </a:solidFill>
                <a:effectLst/>
                <a:latin typeface="Roboto" panose="02000000000000000000" pitchFamily="2" charset="0"/>
              </a:rPr>
              <a:t>DUNS: 012345673000</a:t>
            </a:r>
          </a:p>
          <a:p>
            <a:pPr algn="l"/>
            <a:r>
              <a:rPr lang="en-US" b="0" i="0" dirty="0">
                <a:solidFill>
                  <a:srgbClr val="2D3338"/>
                </a:solidFill>
                <a:effectLst/>
                <a:latin typeface="Roboto" panose="02000000000000000000" pitchFamily="2" charset="0"/>
              </a:rPr>
              <a:t>P: 5125551234</a:t>
            </a:r>
          </a:p>
          <a:p>
            <a:pPr algn="l"/>
            <a:r>
              <a:rPr lang="en-US" b="0" i="0" dirty="0">
                <a:solidFill>
                  <a:srgbClr val="2D3338"/>
                </a:solidFill>
                <a:effectLst/>
                <a:latin typeface="Roboto" panose="02000000000000000000" pitchFamily="2" charset="0"/>
              </a:rPr>
              <a:t>Ext:</a:t>
            </a:r>
          </a:p>
        </p:txBody>
      </p:sp>
      <p:sp>
        <p:nvSpPr>
          <p:cNvPr id="8" name="TextBox 7">
            <a:extLst>
              <a:ext uri="{FF2B5EF4-FFF2-40B4-BE49-F238E27FC236}">
                <a16:creationId xmlns:a16="http://schemas.microsoft.com/office/drawing/2014/main" id="{445E4414-5B08-2C86-6B2B-D50922ED0BC7}"/>
              </a:ext>
            </a:extLst>
          </p:cNvPr>
          <p:cNvSpPr txBox="1"/>
          <p:nvPr/>
        </p:nvSpPr>
        <p:spPr>
          <a:xfrm>
            <a:off x="1010194" y="3429000"/>
            <a:ext cx="3257006" cy="3416320"/>
          </a:xfrm>
          <a:prstGeom prst="rect">
            <a:avLst/>
          </a:prstGeom>
          <a:noFill/>
          <a:ln>
            <a:solidFill>
              <a:schemeClr val="tx1"/>
            </a:solidFill>
          </a:ln>
        </p:spPr>
        <p:txBody>
          <a:bodyPr wrap="square" rtlCol="0">
            <a:spAutoFit/>
          </a:bodyPr>
          <a:lstStyle/>
          <a:p>
            <a:r>
              <a:rPr lang="en-US" b="1" dirty="0"/>
              <a:t>IE Contact Scheme</a:t>
            </a:r>
          </a:p>
          <a:p>
            <a:endParaRPr lang="en-US" dirty="0"/>
          </a:p>
          <a:p>
            <a:pPr algn="l"/>
            <a:r>
              <a:rPr lang="en-US" b="1" i="0" dirty="0">
                <a:solidFill>
                  <a:srgbClr val="2D3338"/>
                </a:solidFill>
                <a:effectLst/>
                <a:latin typeface="Roboto" panose="02000000000000000000" pitchFamily="2" charset="0"/>
              </a:rPr>
              <a:t>Primary Contact</a:t>
            </a:r>
          </a:p>
          <a:p>
            <a:pPr algn="l"/>
            <a:r>
              <a:rPr lang="en-US" b="0" i="0" dirty="0">
                <a:solidFill>
                  <a:srgbClr val="2D3338"/>
                </a:solidFill>
                <a:effectLst/>
                <a:latin typeface="Roboto" panose="02000000000000000000" pitchFamily="2" charset="0"/>
              </a:rPr>
              <a:t>Full Name: For You Blue</a:t>
            </a:r>
          </a:p>
          <a:p>
            <a:r>
              <a:rPr lang="en-US" b="0" i="0" u="none" strike="noStrike" dirty="0">
                <a:solidFill>
                  <a:srgbClr val="0063DB"/>
                </a:solidFill>
                <a:effectLst/>
                <a:latin typeface="Roboto" panose="02000000000000000000" pitchFamily="2" charset="0"/>
                <a:hlinkClick r:id="rId4"/>
              </a:rPr>
              <a:t>An.emailaddress@att.net</a:t>
            </a:r>
            <a:r>
              <a:rPr lang="en-US" b="0" i="0" u="none" strike="noStrike" dirty="0">
                <a:solidFill>
                  <a:srgbClr val="0063DB"/>
                </a:solidFill>
                <a:effectLst/>
                <a:latin typeface="Roboto" panose="02000000000000000000" pitchFamily="2" charset="0"/>
              </a:rPr>
              <a:t> </a:t>
            </a:r>
          </a:p>
          <a:p>
            <a:r>
              <a:rPr lang="en-US" b="0" i="0" u="none" strike="noStrike" dirty="0">
                <a:effectLst/>
                <a:latin typeface="Roboto" panose="02000000000000000000" pitchFamily="2" charset="0"/>
              </a:rPr>
              <a:t>P</a:t>
            </a:r>
            <a:r>
              <a:rPr lang="en-US" b="0" i="0" dirty="0">
                <a:solidFill>
                  <a:srgbClr val="2D3338"/>
                </a:solidFill>
                <a:effectLst/>
                <a:latin typeface="Roboto" panose="02000000000000000000" pitchFamily="2" charset="0"/>
              </a:rPr>
              <a:t>: 5125551234</a:t>
            </a:r>
          </a:p>
          <a:p>
            <a:pPr algn="l"/>
            <a:r>
              <a:rPr lang="en-US" b="0" i="0" dirty="0">
                <a:solidFill>
                  <a:srgbClr val="2D3338"/>
                </a:solidFill>
                <a:effectLst/>
                <a:latin typeface="Roboto" panose="02000000000000000000" pitchFamily="2" charset="0"/>
              </a:rPr>
              <a:t>Ext:</a:t>
            </a:r>
          </a:p>
          <a:p>
            <a:pPr algn="l"/>
            <a:r>
              <a:rPr lang="en-US" b="1" i="0" dirty="0">
                <a:solidFill>
                  <a:srgbClr val="2D3338"/>
                </a:solidFill>
                <a:effectLst/>
                <a:latin typeface="Roboto" panose="02000000000000000000" pitchFamily="2" charset="0"/>
              </a:rPr>
              <a:t>Backup Contact</a:t>
            </a:r>
          </a:p>
          <a:p>
            <a:pPr algn="l"/>
            <a:r>
              <a:rPr lang="en-US" b="0" i="0" dirty="0">
                <a:solidFill>
                  <a:srgbClr val="2D3338"/>
                </a:solidFill>
                <a:effectLst/>
                <a:latin typeface="Roboto" panose="02000000000000000000" pitchFamily="2" charset="0"/>
              </a:rPr>
              <a:t>Full Name: </a:t>
            </a:r>
            <a:r>
              <a:rPr lang="en-US" dirty="0">
                <a:solidFill>
                  <a:srgbClr val="2D3338"/>
                </a:solidFill>
                <a:latin typeface="Roboto" panose="02000000000000000000" pitchFamily="2" charset="0"/>
              </a:rPr>
              <a:t>I Me Mine</a:t>
            </a:r>
            <a:endParaRPr lang="en-US" b="0" i="0" dirty="0">
              <a:solidFill>
                <a:srgbClr val="2D3338"/>
              </a:solidFill>
              <a:effectLst/>
              <a:latin typeface="Roboto" panose="02000000000000000000" pitchFamily="2" charset="0"/>
            </a:endParaRPr>
          </a:p>
          <a:p>
            <a:pPr algn="l"/>
            <a:r>
              <a:rPr lang="en-US" b="0" i="0" u="none" strike="noStrike" dirty="0">
                <a:solidFill>
                  <a:srgbClr val="0063DB"/>
                </a:solidFill>
                <a:effectLst/>
                <a:latin typeface="Roboto" panose="02000000000000000000" pitchFamily="2" charset="0"/>
                <a:hlinkClick r:id="rId3"/>
              </a:rPr>
              <a:t>An.emailaddress@att.net</a:t>
            </a:r>
            <a:r>
              <a:rPr lang="en-US" dirty="0">
                <a:solidFill>
                  <a:srgbClr val="0063DB"/>
                </a:solidFill>
                <a:latin typeface="Roboto" panose="02000000000000000000" pitchFamily="2" charset="0"/>
              </a:rPr>
              <a:t> </a:t>
            </a:r>
          </a:p>
          <a:p>
            <a:pPr algn="l"/>
            <a:r>
              <a:rPr lang="en-US" b="0" i="0" dirty="0">
                <a:solidFill>
                  <a:srgbClr val="2D3338"/>
                </a:solidFill>
                <a:effectLst/>
                <a:latin typeface="Roboto" panose="02000000000000000000" pitchFamily="2" charset="0"/>
              </a:rPr>
              <a:t>P: 512-5551234</a:t>
            </a:r>
          </a:p>
          <a:p>
            <a:pPr algn="l"/>
            <a:r>
              <a:rPr lang="en-US" b="0" i="0" dirty="0">
                <a:solidFill>
                  <a:srgbClr val="2D3338"/>
                </a:solidFill>
                <a:effectLst/>
                <a:latin typeface="Roboto" panose="02000000000000000000" pitchFamily="2" charset="0"/>
              </a:rPr>
              <a:t>Ext:</a:t>
            </a:r>
          </a:p>
        </p:txBody>
      </p:sp>
      <p:sp>
        <p:nvSpPr>
          <p:cNvPr id="11" name="TextBox 10">
            <a:extLst>
              <a:ext uri="{FF2B5EF4-FFF2-40B4-BE49-F238E27FC236}">
                <a16:creationId xmlns:a16="http://schemas.microsoft.com/office/drawing/2014/main" id="{97E79BCD-16D6-5F26-89B4-688B36DCF201}"/>
              </a:ext>
            </a:extLst>
          </p:cNvPr>
          <p:cNvSpPr txBox="1"/>
          <p:nvPr/>
        </p:nvSpPr>
        <p:spPr>
          <a:xfrm>
            <a:off x="5116396" y="910243"/>
            <a:ext cx="6288966" cy="369332"/>
          </a:xfrm>
          <a:prstGeom prst="rect">
            <a:avLst/>
          </a:prstGeom>
          <a:noFill/>
        </p:spPr>
        <p:txBody>
          <a:bodyPr wrap="none" rtlCol="0">
            <a:spAutoFit/>
          </a:bodyPr>
          <a:lstStyle/>
          <a:p>
            <a:r>
              <a:rPr lang="en-US" dirty="0"/>
              <a:t>To Change from RE Contact Scheme to IE Contact Scheme</a:t>
            </a:r>
          </a:p>
        </p:txBody>
      </p:sp>
      <p:pic>
        <p:nvPicPr>
          <p:cNvPr id="13" name="Picture 12">
            <a:extLst>
              <a:ext uri="{FF2B5EF4-FFF2-40B4-BE49-F238E27FC236}">
                <a16:creationId xmlns:a16="http://schemas.microsoft.com/office/drawing/2014/main" id="{07E18574-76B0-E5B2-B5E9-CFE1BCF7359C}"/>
              </a:ext>
            </a:extLst>
          </p:cNvPr>
          <p:cNvPicPr>
            <a:picLocks noChangeAspect="1"/>
          </p:cNvPicPr>
          <p:nvPr/>
        </p:nvPicPr>
        <p:blipFill>
          <a:blip r:embed="rId5"/>
          <a:stretch>
            <a:fillRect/>
          </a:stretch>
        </p:blipFill>
        <p:spPr>
          <a:xfrm>
            <a:off x="4685501" y="1371600"/>
            <a:ext cx="7019919" cy="5105400"/>
          </a:xfrm>
          <a:prstGeom prst="rect">
            <a:avLst/>
          </a:prstGeom>
        </p:spPr>
      </p:pic>
    </p:spTree>
    <p:extLst>
      <p:ext uri="{BB962C8B-B14F-4D97-AF65-F5344CB8AC3E}">
        <p14:creationId xmlns:p14="http://schemas.microsoft.com/office/powerpoint/2010/main" val="63283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sz="2800" dirty="0"/>
              <a:t>RARF Attestation – </a:t>
            </a:r>
            <a:r>
              <a:rPr lang="en-US" sz="2800" dirty="0">
                <a:solidFill>
                  <a:srgbClr val="FF0000"/>
                </a:solidFill>
              </a:rPr>
              <a:t>Coming Up in September</a:t>
            </a: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sp>
        <p:nvSpPr>
          <p:cNvPr id="3" name="Content Placeholder 2">
            <a:extLst>
              <a:ext uri="{FF2B5EF4-FFF2-40B4-BE49-F238E27FC236}">
                <a16:creationId xmlns:a16="http://schemas.microsoft.com/office/drawing/2014/main" id="{8429B85A-96F8-D74D-D900-A69920218E25}"/>
              </a:ext>
            </a:extLst>
          </p:cNvPr>
          <p:cNvSpPr>
            <a:spLocks noGrp="1"/>
          </p:cNvSpPr>
          <p:nvPr>
            <p:ph idx="1"/>
          </p:nvPr>
        </p:nvSpPr>
        <p:spPr>
          <a:xfrm>
            <a:off x="443621" y="1373125"/>
            <a:ext cx="8915400" cy="1370075"/>
          </a:xfrm>
        </p:spPr>
        <p:txBody>
          <a:bodyPr/>
          <a:lstStyle/>
          <a:p>
            <a:r>
              <a:rPr lang="en-US" sz="2400" dirty="0"/>
              <a:t>Most entities could not click “Make an Attestation” button</a:t>
            </a:r>
          </a:p>
          <a:p>
            <a:r>
              <a:rPr lang="en-US" sz="2400" dirty="0"/>
              <a:t>Cause undetermined at the time</a:t>
            </a:r>
          </a:p>
          <a:p>
            <a:r>
              <a:rPr lang="en-US" sz="2400" dirty="0"/>
              <a:t>Should be fixed</a:t>
            </a:r>
          </a:p>
        </p:txBody>
      </p:sp>
      <p:pic>
        <p:nvPicPr>
          <p:cNvPr id="6" name="Picture 5" descr="Graphical user interface, application&#10;&#10;Description automatically generated">
            <a:extLst>
              <a:ext uri="{FF2B5EF4-FFF2-40B4-BE49-F238E27FC236}">
                <a16:creationId xmlns:a16="http://schemas.microsoft.com/office/drawing/2014/main" id="{CEC62325-71C5-FC1C-0579-7EF29EC69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971800"/>
            <a:ext cx="5096586" cy="3219899"/>
          </a:xfrm>
          <a:prstGeom prst="rect">
            <a:avLst/>
          </a:prstGeom>
        </p:spPr>
      </p:pic>
      <p:sp>
        <p:nvSpPr>
          <p:cNvPr id="8" name="TextBox 7">
            <a:extLst>
              <a:ext uri="{FF2B5EF4-FFF2-40B4-BE49-F238E27FC236}">
                <a16:creationId xmlns:a16="http://schemas.microsoft.com/office/drawing/2014/main" id="{5E08BB4F-F69E-05BD-C586-AE78151212A8}"/>
              </a:ext>
            </a:extLst>
          </p:cNvPr>
          <p:cNvSpPr txBox="1"/>
          <p:nvPr/>
        </p:nvSpPr>
        <p:spPr>
          <a:xfrm>
            <a:off x="381000" y="3416263"/>
            <a:ext cx="5334000" cy="2215991"/>
          </a:xfrm>
          <a:prstGeom prst="rect">
            <a:avLst/>
          </a:prstGeom>
          <a:noFill/>
        </p:spPr>
        <p:txBody>
          <a:bodyPr wrap="square" rtlCol="0">
            <a:spAutoFit/>
          </a:bodyPr>
          <a:lstStyle/>
          <a:p>
            <a:r>
              <a:rPr lang="en-US" sz="2400" dirty="0">
                <a:solidFill>
                  <a:schemeClr val="tx2"/>
                </a:solidFill>
              </a:rPr>
              <a:t>ERCOT instructed entities to complete Planning Guide Section 8, Attachment A: Declaration of Resource Data Accuracy and attach to RIOO as type “Other”</a:t>
            </a:r>
          </a:p>
          <a:p>
            <a:endParaRPr lang="en-US" dirty="0"/>
          </a:p>
        </p:txBody>
      </p:sp>
      <p:sp>
        <p:nvSpPr>
          <p:cNvPr id="9" name="Rectangle 8">
            <a:extLst>
              <a:ext uri="{FF2B5EF4-FFF2-40B4-BE49-F238E27FC236}">
                <a16:creationId xmlns:a16="http://schemas.microsoft.com/office/drawing/2014/main" id="{F85F9CE1-9979-78A7-830C-3C200F21E86F}"/>
              </a:ext>
            </a:extLst>
          </p:cNvPr>
          <p:cNvSpPr/>
          <p:nvPr/>
        </p:nvSpPr>
        <p:spPr>
          <a:xfrm>
            <a:off x="6477000" y="5562600"/>
            <a:ext cx="1371600" cy="629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80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sz="2800" dirty="0"/>
              <a:t>Attachments for embedded documents</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D6DC02A1-511B-3EFA-3D28-6CB3F5EC13D8}"/>
              </a:ext>
            </a:extLst>
          </p:cNvPr>
          <p:cNvGraphicFramePr>
            <a:graphicFrameLocks noGrp="1"/>
          </p:cNvGraphicFramePr>
          <p:nvPr>
            <p:extLst>
              <p:ext uri="{D42A27DB-BD31-4B8C-83A1-F6EECF244321}">
                <p14:modId xmlns:p14="http://schemas.microsoft.com/office/powerpoint/2010/main" val="4213889712"/>
              </p:ext>
            </p:extLst>
          </p:nvPr>
        </p:nvGraphicFramePr>
        <p:xfrm>
          <a:off x="1219200" y="1143000"/>
          <a:ext cx="9448797" cy="4302128"/>
        </p:xfrm>
        <a:graphic>
          <a:graphicData uri="http://schemas.openxmlformats.org/drawingml/2006/table">
            <a:tbl>
              <a:tblPr firstRow="1" firstCol="1" bandRow="1"/>
              <a:tblGrid>
                <a:gridCol w="3372652">
                  <a:extLst>
                    <a:ext uri="{9D8B030D-6E8A-4147-A177-3AD203B41FA5}">
                      <a16:colId xmlns:a16="http://schemas.microsoft.com/office/drawing/2014/main" val="2399241350"/>
                    </a:ext>
                  </a:extLst>
                </a:gridCol>
                <a:gridCol w="3372652">
                  <a:extLst>
                    <a:ext uri="{9D8B030D-6E8A-4147-A177-3AD203B41FA5}">
                      <a16:colId xmlns:a16="http://schemas.microsoft.com/office/drawing/2014/main" val="771112566"/>
                    </a:ext>
                  </a:extLst>
                </a:gridCol>
                <a:gridCol w="2703493">
                  <a:extLst>
                    <a:ext uri="{9D8B030D-6E8A-4147-A177-3AD203B41FA5}">
                      <a16:colId xmlns:a16="http://schemas.microsoft.com/office/drawing/2014/main" val="487968996"/>
                    </a:ext>
                  </a:extLst>
                </a:gridCol>
              </a:tblGrid>
              <a:tr h="388823">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Form Tab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Files to be include from that 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Proposed RIOO Attachment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57715638"/>
                  </a:ext>
                </a:extLst>
              </a:tr>
              <a:tr h="756834">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 System - RENEWABLE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Collection System One Line Diagram – Collector Workbook, One-Line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74475"/>
                  </a:ext>
                </a:extLst>
              </a:tr>
              <a:tr h="80035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Collection System Detailed Model – RAW, SEQ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CollectorSystemModel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534497"/>
                  </a:ext>
                </a:extLst>
              </a:tr>
              <a:tr h="52268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Dynamic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PSSE Model and MQT</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VSAT Model and 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PSSE MMQT,VSAT MMQT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821959"/>
                  </a:ext>
                </a:extLst>
              </a:tr>
              <a:tr h="32165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Model and 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39546"/>
                  </a:ext>
                </a:extLst>
              </a:tr>
              <a:tr h="367065">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Inverter Efficiency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Inverter Efficiency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Inverter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671003"/>
                  </a:ext>
                </a:extLst>
              </a:tr>
              <a:tr h="388823">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Transmission Form Tab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Files to be include from that 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RIOO Attachment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4179816842"/>
                  </a:ext>
                </a:extLst>
              </a:tr>
              <a:tr h="36706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One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PDF or CAD One Line Diagram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One-Line (existing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932332"/>
                  </a:ext>
                </a:extLst>
              </a:tr>
              <a:tr h="388823">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Transformer 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Transformer 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000683"/>
                  </a:ext>
                </a:extLst>
              </a:tr>
            </a:tbl>
          </a:graphicData>
        </a:graphic>
      </p:graphicFrame>
      <p:sp>
        <p:nvSpPr>
          <p:cNvPr id="3" name="TextBox 2">
            <a:extLst>
              <a:ext uri="{FF2B5EF4-FFF2-40B4-BE49-F238E27FC236}">
                <a16:creationId xmlns:a16="http://schemas.microsoft.com/office/drawing/2014/main" id="{DEE96357-B0E2-1306-0BA6-57E5A430CF59}"/>
              </a:ext>
            </a:extLst>
          </p:cNvPr>
          <p:cNvSpPr txBox="1"/>
          <p:nvPr/>
        </p:nvSpPr>
        <p:spPr>
          <a:xfrm>
            <a:off x="1219200" y="5791200"/>
            <a:ext cx="9751387" cy="369332"/>
          </a:xfrm>
          <a:prstGeom prst="rect">
            <a:avLst/>
          </a:prstGeom>
          <a:noFill/>
        </p:spPr>
        <p:txBody>
          <a:bodyPr wrap="none" rtlCol="0">
            <a:spAutoFit/>
          </a:bodyPr>
          <a:lstStyle/>
          <a:p>
            <a:r>
              <a:rPr lang="en-US" dirty="0"/>
              <a:t>Attach these documents using Basic CR with type “Other” until attachment types are available</a:t>
            </a:r>
          </a:p>
        </p:txBody>
      </p:sp>
    </p:spTree>
    <p:extLst>
      <p:ext uri="{BB962C8B-B14F-4D97-AF65-F5344CB8AC3E}">
        <p14:creationId xmlns:p14="http://schemas.microsoft.com/office/powerpoint/2010/main" val="121537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914400"/>
          </a:xfrm>
        </p:spPr>
        <p:txBody>
          <a:bodyPr/>
          <a:lstStyle/>
          <a:p>
            <a:r>
              <a:rPr lang="en-US" sz="2800" dirty="0"/>
              <a:t>Modifying the Project Details to make corrections that cannot be made in RIOO</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pic>
        <p:nvPicPr>
          <p:cNvPr id="5" name="Picture 4" descr="Graphical user interface, table&#10;&#10;Description automatically generated">
            <a:extLst>
              <a:ext uri="{FF2B5EF4-FFF2-40B4-BE49-F238E27FC236}">
                <a16:creationId xmlns:a16="http://schemas.microsoft.com/office/drawing/2014/main" id="{C4C8CEDD-3D47-7DF1-4D81-A5611324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59" y="1123182"/>
            <a:ext cx="10440857" cy="5506218"/>
          </a:xfrm>
          <a:prstGeom prst="rect">
            <a:avLst/>
          </a:prstGeom>
        </p:spPr>
      </p:pic>
      <p:sp>
        <p:nvSpPr>
          <p:cNvPr id="6" name="Rectangle 5">
            <a:extLst>
              <a:ext uri="{FF2B5EF4-FFF2-40B4-BE49-F238E27FC236}">
                <a16:creationId xmlns:a16="http://schemas.microsoft.com/office/drawing/2014/main" id="{A2F256CF-101A-2B93-DAF9-54A0C7B02E31}"/>
              </a:ext>
            </a:extLst>
          </p:cNvPr>
          <p:cNvSpPr/>
          <p:nvPr/>
        </p:nvSpPr>
        <p:spPr>
          <a:xfrm>
            <a:off x="1143000" y="6096000"/>
            <a:ext cx="10122716" cy="43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67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5.9</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231392" y="337972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914400"/>
          </a:xfrm>
        </p:spPr>
        <p:txBody>
          <a:bodyPr/>
          <a:lstStyle/>
          <a:p>
            <a:r>
              <a:rPr lang="en-US" sz="2800" dirty="0"/>
              <a:t>Modifying the Project Details to make corrections that cannot be made in RIOO</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a:solidFill>
                <a:prstClr val="black">
                  <a:tint val="75000"/>
                </a:prstClr>
              </a:solidFill>
            </a:endParaRPr>
          </a:p>
        </p:txBody>
      </p:sp>
      <p:pic>
        <p:nvPicPr>
          <p:cNvPr id="7" name="Picture 6">
            <a:extLst>
              <a:ext uri="{FF2B5EF4-FFF2-40B4-BE49-F238E27FC236}">
                <a16:creationId xmlns:a16="http://schemas.microsoft.com/office/drawing/2014/main" id="{3835E670-8B7A-96C5-D56E-EE92B9C6D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70" y="1219200"/>
            <a:ext cx="10221751" cy="466790"/>
          </a:xfrm>
          <a:prstGeom prst="rect">
            <a:avLst/>
          </a:prstGeom>
        </p:spPr>
      </p:pic>
      <p:sp>
        <p:nvSpPr>
          <p:cNvPr id="8" name="TextBox 7">
            <a:extLst>
              <a:ext uri="{FF2B5EF4-FFF2-40B4-BE49-F238E27FC236}">
                <a16:creationId xmlns:a16="http://schemas.microsoft.com/office/drawing/2014/main" id="{A021A490-CF29-1F04-B6CF-1D113872A813}"/>
              </a:ext>
            </a:extLst>
          </p:cNvPr>
          <p:cNvSpPr txBox="1"/>
          <p:nvPr/>
        </p:nvSpPr>
        <p:spPr>
          <a:xfrm>
            <a:off x="980770" y="1699053"/>
            <a:ext cx="9839630" cy="923330"/>
          </a:xfrm>
          <a:prstGeom prst="rect">
            <a:avLst/>
          </a:prstGeom>
          <a:noFill/>
        </p:spPr>
        <p:txBody>
          <a:bodyPr wrap="square" rtlCol="0">
            <a:spAutoFit/>
          </a:bodyPr>
          <a:lstStyle/>
          <a:p>
            <a:r>
              <a:rPr lang="en-US" dirty="0"/>
              <a:t>Take latest Project Details file, which is an excel spreadsheet and modify the data that cannot be modified in RIOO.  Find the tab and modify the data.  Re-attach to RIOO as file “Other” and put “_modified” at the end of the filename.  “</a:t>
            </a:r>
            <a:r>
              <a:rPr lang="en-US" dirty="0">
                <a:solidFill>
                  <a:srgbClr val="FF0000"/>
                </a:solidFill>
              </a:rPr>
              <a:t>REG_23INR0424_11-04-2022_modified.xlsx</a:t>
            </a:r>
            <a:r>
              <a:rPr lang="en-US" dirty="0"/>
              <a:t>”</a:t>
            </a:r>
          </a:p>
        </p:txBody>
      </p:sp>
      <p:pic>
        <p:nvPicPr>
          <p:cNvPr id="10" name="Picture 9" descr="Graphical user interface, text, application, email&#10;&#10;Description automatically generated">
            <a:extLst>
              <a:ext uri="{FF2B5EF4-FFF2-40B4-BE49-F238E27FC236}">
                <a16:creationId xmlns:a16="http://schemas.microsoft.com/office/drawing/2014/main" id="{82721F42-5A7D-C05E-0976-6DB3E1691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70" y="2788748"/>
            <a:ext cx="11176000" cy="4069252"/>
          </a:xfrm>
          <a:prstGeom prst="rect">
            <a:avLst/>
          </a:prstGeom>
        </p:spPr>
      </p:pic>
    </p:spTree>
    <p:extLst>
      <p:ext uri="{BB962C8B-B14F-4D97-AF65-F5344CB8AC3E}">
        <p14:creationId xmlns:p14="http://schemas.microsoft.com/office/powerpoint/2010/main" val="112876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443621" y="1373125"/>
            <a:ext cx="6414379" cy="4875275"/>
          </a:xfrm>
        </p:spPr>
        <p:txBody>
          <a:bodyPr/>
          <a:lstStyle/>
          <a:p>
            <a:r>
              <a:rPr lang="en-US" sz="2400" dirty="0"/>
              <a:t>Use this document</a:t>
            </a:r>
          </a:p>
          <a:p>
            <a:pPr lvl="1"/>
            <a:r>
              <a:rPr lang="en-US" sz="2000" dirty="0"/>
              <a:t>https://www.ercot.com/files/docs/2022/01/14/TSP-Sign-Up-for-RIOO-Services.pdf.  </a:t>
            </a:r>
          </a:p>
          <a:p>
            <a:r>
              <a:rPr lang="en-US" sz="2400" dirty="0"/>
              <a:t>Too many TSP employees create IE account because they didn’t use the above document</a:t>
            </a:r>
          </a:p>
          <a:p>
            <a:r>
              <a:rPr lang="en-US" sz="2400" dirty="0"/>
              <a:t>Takes several days for ERCOT to fix this issue in the database and in auth0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a:solidFill>
                <a:prstClr val="black">
                  <a:tint val="75000"/>
                </a:prstClr>
              </a:solidFill>
            </a:endParaRPr>
          </a:p>
        </p:txBody>
      </p:sp>
      <p:pic>
        <p:nvPicPr>
          <p:cNvPr id="6" name="Picture 5" descr="Graphical user interface, application&#10;&#10;Description automatically generated">
            <a:extLst>
              <a:ext uri="{FF2B5EF4-FFF2-40B4-BE49-F238E27FC236}">
                <a16:creationId xmlns:a16="http://schemas.microsoft.com/office/drawing/2014/main" id="{E4FFC7B8-72DD-C25C-B764-6F626A97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438400"/>
            <a:ext cx="2309060" cy="3124471"/>
          </a:xfrm>
          <a:prstGeom prst="rect">
            <a:avLst/>
          </a:prstGeom>
        </p:spPr>
      </p:pic>
      <p:sp>
        <p:nvSpPr>
          <p:cNvPr id="7" name="Oval 6">
            <a:extLst>
              <a:ext uri="{FF2B5EF4-FFF2-40B4-BE49-F238E27FC236}">
                <a16:creationId xmlns:a16="http://schemas.microsoft.com/office/drawing/2014/main" id="{13CB0BDD-4ABB-BCEF-919D-B7363E896B2A}"/>
              </a:ext>
            </a:extLst>
          </p:cNvPr>
          <p:cNvSpPr/>
          <p:nvPr/>
        </p:nvSpPr>
        <p:spPr>
          <a:xfrm>
            <a:off x="9906000" y="33528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D91F76-C54B-FC26-6231-F6ADE47A3312}"/>
              </a:ext>
            </a:extLst>
          </p:cNvPr>
          <p:cNvSpPr txBox="1"/>
          <p:nvPr/>
        </p:nvSpPr>
        <p:spPr>
          <a:xfrm>
            <a:off x="8534401" y="1676400"/>
            <a:ext cx="3124200" cy="646331"/>
          </a:xfrm>
          <a:prstGeom prst="rect">
            <a:avLst/>
          </a:prstGeom>
          <a:noFill/>
        </p:spPr>
        <p:txBody>
          <a:bodyPr wrap="square" rtlCol="0">
            <a:spAutoFit/>
          </a:bodyPr>
          <a:lstStyle/>
          <a:p>
            <a:r>
              <a:rPr lang="en-US" dirty="0">
                <a:solidFill>
                  <a:srgbClr val="FF0000"/>
                </a:solidFill>
              </a:rPr>
              <a:t>TSP’s and RE’s – never click this tab!</a:t>
            </a:r>
          </a:p>
        </p:txBody>
      </p:sp>
      <p:cxnSp>
        <p:nvCxnSpPr>
          <p:cNvPr id="10" name="Connector: Elbow 9">
            <a:extLst>
              <a:ext uri="{FF2B5EF4-FFF2-40B4-BE49-F238E27FC236}">
                <a16:creationId xmlns:a16="http://schemas.microsoft.com/office/drawing/2014/main" id="{AA420BFD-7B86-E9F6-F838-E9E3C20ADE2C}"/>
              </a:ext>
            </a:extLst>
          </p:cNvPr>
          <p:cNvCxnSpPr>
            <a:cxnSpLocks/>
          </p:cNvCxnSpPr>
          <p:nvPr/>
        </p:nvCxnSpPr>
        <p:spPr>
          <a:xfrm rot="5400000">
            <a:off x="10179050" y="2628900"/>
            <a:ext cx="1517650" cy="387350"/>
          </a:xfrm>
          <a:prstGeom prst="bentConnector3">
            <a:avLst>
              <a:gd name="adj1" fmla="val 10005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A1C1AA-F745-CC1E-FEC5-8D4C3E0F08F4}"/>
              </a:ext>
            </a:extLst>
          </p:cNvPr>
          <p:cNvSpPr txBox="1"/>
          <p:nvPr/>
        </p:nvSpPr>
        <p:spPr>
          <a:xfrm>
            <a:off x="4085492" y="5029200"/>
            <a:ext cx="3124200" cy="646331"/>
          </a:xfrm>
          <a:prstGeom prst="rect">
            <a:avLst/>
          </a:prstGeom>
          <a:noFill/>
        </p:spPr>
        <p:txBody>
          <a:bodyPr wrap="square" rtlCol="0">
            <a:spAutoFit/>
          </a:bodyPr>
          <a:lstStyle/>
          <a:p>
            <a:r>
              <a:rPr lang="en-US" dirty="0">
                <a:solidFill>
                  <a:srgbClr val="FF0000"/>
                </a:solidFill>
              </a:rPr>
              <a:t>TSP’s and RE’s – start here after USA adds role</a:t>
            </a:r>
          </a:p>
        </p:txBody>
      </p:sp>
      <p:cxnSp>
        <p:nvCxnSpPr>
          <p:cNvPr id="9" name="Connector: Elbow 8">
            <a:extLst>
              <a:ext uri="{FF2B5EF4-FFF2-40B4-BE49-F238E27FC236}">
                <a16:creationId xmlns:a16="http://schemas.microsoft.com/office/drawing/2014/main" id="{C9AA5385-8D36-2202-7459-A1845E440DED}"/>
              </a:ext>
            </a:extLst>
          </p:cNvPr>
          <p:cNvCxnSpPr>
            <a:cxnSpLocks/>
          </p:cNvCxnSpPr>
          <p:nvPr/>
        </p:nvCxnSpPr>
        <p:spPr>
          <a:xfrm flipV="1">
            <a:off x="7010400" y="4800602"/>
            <a:ext cx="1752602" cy="609597"/>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7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6757182" y="2057400"/>
            <a:ext cx="4825218" cy="4267200"/>
          </a:xfrm>
        </p:spPr>
        <p:txBody>
          <a:bodyPr/>
          <a:lstStyle/>
          <a:p>
            <a:pPr>
              <a:buFont typeface="+mj-lt"/>
              <a:buAutoNum type="arabicPeriod"/>
            </a:pPr>
            <a:r>
              <a:rPr lang="en-US" sz="1600" dirty="0"/>
              <a:t>Do not do anything until you receive an email from ERCOT.  </a:t>
            </a:r>
            <a:r>
              <a:rPr lang="en-US" sz="1600" dirty="0">
                <a:solidFill>
                  <a:srgbClr val="FF0000"/>
                </a:solidFill>
              </a:rPr>
              <a:t>This may take 20 minutes after the role is added</a:t>
            </a:r>
            <a:r>
              <a:rPr lang="en-US" sz="1600" dirty="0"/>
              <a:t>.</a:t>
            </a:r>
          </a:p>
          <a:p>
            <a:pPr>
              <a:buFont typeface="+mj-lt"/>
              <a:buAutoNum type="arabicPeriod"/>
            </a:pPr>
            <a:r>
              <a:rPr lang="en-US" sz="1600" dirty="0">
                <a:solidFill>
                  <a:schemeClr val="bg1">
                    <a:lumMod val="85000"/>
                  </a:schemeClr>
                </a:solidFill>
              </a:rPr>
              <a:t>Then click the verify email link in the email.</a:t>
            </a:r>
          </a:p>
          <a:p>
            <a:pPr>
              <a:buFont typeface="+mj-lt"/>
              <a:buAutoNum type="arabicPeriod"/>
            </a:pPr>
            <a:r>
              <a:rPr lang="en-US" sz="1600" dirty="0">
                <a:solidFill>
                  <a:schemeClr val="bg1">
                    <a:lumMod val="85000"/>
                  </a:schemeClr>
                </a:solidFill>
              </a:rPr>
              <a:t>This gives you the RIOO Services log in page.  Do not enter an email address or any other username.  Click the “Don’t remember your password” link.</a:t>
            </a:r>
          </a:p>
          <a:p>
            <a:pPr>
              <a:buFont typeface="+mj-lt"/>
              <a:buAutoNum type="arabicPeriod"/>
            </a:pPr>
            <a:r>
              <a:rPr lang="en-US" sz="1600" dirty="0">
                <a:solidFill>
                  <a:schemeClr val="bg1">
                    <a:lumMod val="85000"/>
                  </a:schemeClr>
                </a:solidFill>
              </a:rPr>
              <a:t>The next screen enter your email and another email will be sent to you.  Click the “Change my Password” link.</a:t>
            </a:r>
          </a:p>
          <a:p>
            <a:pPr>
              <a:buFont typeface="+mj-lt"/>
              <a:buAutoNum type="arabicPeriod"/>
            </a:pPr>
            <a:r>
              <a:rPr lang="en-US" sz="1600" dirty="0">
                <a:solidFill>
                  <a:schemeClr val="bg1">
                    <a:lumMod val="85000"/>
                  </a:schemeClr>
                </a:solidFill>
              </a:rPr>
              <a:t>You should get a message that your password has been reset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22</a:t>
            </a:fld>
            <a:endParaRPr lang="en-US">
              <a:solidFill>
                <a:prstClr val="black">
                  <a:tint val="75000"/>
                </a:prstClr>
              </a:solidFill>
            </a:endParaRPr>
          </a:p>
        </p:txBody>
      </p:sp>
      <p:pic>
        <p:nvPicPr>
          <p:cNvPr id="9" name="Picture 8" descr="Text&#10;&#10;Description automatically generated">
            <a:extLst>
              <a:ext uri="{FF2B5EF4-FFF2-40B4-BE49-F238E27FC236}">
                <a16:creationId xmlns:a16="http://schemas.microsoft.com/office/drawing/2014/main" id="{76D5283B-6B9B-5910-3931-710DB8744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43000"/>
            <a:ext cx="5189670" cy="4427604"/>
          </a:xfrm>
          <a:prstGeom prst="rect">
            <a:avLst/>
          </a:prstGeom>
        </p:spPr>
      </p:pic>
      <p:sp>
        <p:nvSpPr>
          <p:cNvPr id="11" name="Oval 10">
            <a:extLst>
              <a:ext uri="{FF2B5EF4-FFF2-40B4-BE49-F238E27FC236}">
                <a16:creationId xmlns:a16="http://schemas.microsoft.com/office/drawing/2014/main" id="{FA8EA1F9-DFF3-6B68-5489-58454A94FBEF}"/>
              </a:ext>
            </a:extLst>
          </p:cNvPr>
          <p:cNvSpPr/>
          <p:nvPr/>
        </p:nvSpPr>
        <p:spPr>
          <a:xfrm>
            <a:off x="3429000" y="42672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AA420BFD-7B86-E9F6-F838-E9E3C20ADE2C}"/>
              </a:ext>
            </a:extLst>
          </p:cNvPr>
          <p:cNvCxnSpPr>
            <a:cxnSpLocks/>
          </p:cNvCxnSpPr>
          <p:nvPr/>
        </p:nvCxnSpPr>
        <p:spPr>
          <a:xfrm rot="5400000">
            <a:off x="4304617" y="2437718"/>
            <a:ext cx="2744568" cy="1447799"/>
          </a:xfrm>
          <a:prstGeom prst="bentConnector3">
            <a:avLst>
              <a:gd name="adj1" fmla="val 10023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D91F76-C54B-FC26-6231-F6ADE47A3312}"/>
              </a:ext>
            </a:extLst>
          </p:cNvPr>
          <p:cNvSpPr txBox="1"/>
          <p:nvPr/>
        </p:nvSpPr>
        <p:spPr>
          <a:xfrm>
            <a:off x="5181600" y="1143000"/>
            <a:ext cx="4344708" cy="646331"/>
          </a:xfrm>
          <a:prstGeom prst="rect">
            <a:avLst/>
          </a:prstGeom>
          <a:noFill/>
        </p:spPr>
        <p:txBody>
          <a:bodyPr wrap="square" rtlCol="0">
            <a:spAutoFit/>
          </a:bodyPr>
          <a:lstStyle/>
          <a:p>
            <a:r>
              <a:rPr lang="en-US" dirty="0">
                <a:solidFill>
                  <a:srgbClr val="FF0000"/>
                </a:solidFill>
              </a:rPr>
              <a:t>TSP’s – GINR_M_OPERATOR only</a:t>
            </a:r>
          </a:p>
          <a:p>
            <a:r>
              <a:rPr lang="en-US" dirty="0">
                <a:solidFill>
                  <a:srgbClr val="FF0000"/>
                </a:solidFill>
              </a:rPr>
              <a:t>RE’s – RIOORS_M_OPERATOR only</a:t>
            </a:r>
          </a:p>
        </p:txBody>
      </p:sp>
    </p:spTree>
    <p:extLst>
      <p:ext uri="{BB962C8B-B14F-4D97-AF65-F5344CB8AC3E}">
        <p14:creationId xmlns:p14="http://schemas.microsoft.com/office/powerpoint/2010/main" val="272959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4849087" y="1148862"/>
            <a:ext cx="4825218" cy="4267200"/>
          </a:xfrm>
        </p:spPr>
        <p:txBody>
          <a:bodyPr/>
          <a:lstStyle/>
          <a:p>
            <a:pPr>
              <a:buFont typeface="+mj-lt"/>
              <a:buAutoNum type="arabicPeriod"/>
            </a:pPr>
            <a:r>
              <a:rPr lang="en-US" sz="1600" dirty="0">
                <a:solidFill>
                  <a:schemeClr val="bg1">
                    <a:lumMod val="85000"/>
                  </a:schemeClr>
                </a:solidFill>
              </a:rPr>
              <a:t>Do not do anything until you receive an email from ERCOT.  This may take 20 minutes after the role is added.</a:t>
            </a:r>
          </a:p>
          <a:p>
            <a:pPr>
              <a:buFont typeface="+mj-lt"/>
              <a:buAutoNum type="arabicPeriod"/>
            </a:pPr>
            <a:r>
              <a:rPr lang="en-US" sz="1600" dirty="0"/>
              <a:t>Then click the verify email link in the email.</a:t>
            </a:r>
          </a:p>
          <a:p>
            <a:pPr>
              <a:buFont typeface="+mj-lt"/>
              <a:buAutoNum type="arabicPeriod"/>
            </a:pPr>
            <a:r>
              <a:rPr lang="en-US" sz="1600" dirty="0"/>
              <a:t>This gives you the RIOO Services log in page.  Do not enter an email address or any other username.  Click the “</a:t>
            </a:r>
            <a:r>
              <a:rPr lang="en-US" sz="1600" b="1" dirty="0"/>
              <a:t>Don’t remember your password</a:t>
            </a:r>
            <a:r>
              <a:rPr lang="en-US" sz="1600" dirty="0"/>
              <a:t>” link.</a:t>
            </a:r>
          </a:p>
          <a:p>
            <a:pPr>
              <a:buFont typeface="+mj-lt"/>
              <a:buAutoNum type="arabicPeriod"/>
            </a:pPr>
            <a:r>
              <a:rPr lang="en-US" sz="1600" dirty="0"/>
              <a:t>The next screen enter your email and another email will be sent to you.  Click the “Send Email” link.</a:t>
            </a:r>
          </a:p>
          <a:p>
            <a:pPr>
              <a:buFont typeface="+mj-lt"/>
              <a:buAutoNum type="arabicPeriod"/>
            </a:pPr>
            <a:r>
              <a:rPr lang="en-US" sz="1600" dirty="0">
                <a:solidFill>
                  <a:schemeClr val="bg1">
                    <a:lumMod val="85000"/>
                  </a:schemeClr>
                </a:solidFill>
              </a:rPr>
              <a:t>You should get a message that your password has been reset successfully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23</a:t>
            </a:fld>
            <a:endParaRPr lang="en-US">
              <a:solidFill>
                <a:prstClr val="black">
                  <a:tint val="75000"/>
                </a:prstClr>
              </a:solidFill>
            </a:endParaRPr>
          </a:p>
        </p:txBody>
      </p:sp>
      <p:sp>
        <p:nvSpPr>
          <p:cNvPr id="8" name="TextBox 7">
            <a:extLst>
              <a:ext uri="{FF2B5EF4-FFF2-40B4-BE49-F238E27FC236}">
                <a16:creationId xmlns:a16="http://schemas.microsoft.com/office/drawing/2014/main" id="{B6D91F76-C54B-FC26-6231-F6ADE47A3312}"/>
              </a:ext>
            </a:extLst>
          </p:cNvPr>
          <p:cNvSpPr txBox="1"/>
          <p:nvPr/>
        </p:nvSpPr>
        <p:spPr>
          <a:xfrm>
            <a:off x="4038600" y="5758937"/>
            <a:ext cx="5585294" cy="369332"/>
          </a:xfrm>
          <a:prstGeom prst="rect">
            <a:avLst/>
          </a:prstGeom>
          <a:noFill/>
        </p:spPr>
        <p:txBody>
          <a:bodyPr wrap="square" rtlCol="0">
            <a:spAutoFit/>
          </a:bodyPr>
          <a:lstStyle/>
          <a:p>
            <a:r>
              <a:rPr lang="en-US" dirty="0">
                <a:solidFill>
                  <a:srgbClr val="FF0000"/>
                </a:solidFill>
              </a:rPr>
              <a:t>Click the “</a:t>
            </a:r>
            <a:r>
              <a:rPr lang="en-US" b="1" dirty="0">
                <a:solidFill>
                  <a:srgbClr val="FF0000"/>
                </a:solidFill>
              </a:rPr>
              <a:t>Don’t remember your password</a:t>
            </a:r>
            <a:r>
              <a:rPr lang="en-US" dirty="0">
                <a:solidFill>
                  <a:srgbClr val="FF0000"/>
                </a:solidFill>
              </a:rPr>
              <a:t>? link</a:t>
            </a:r>
          </a:p>
        </p:txBody>
      </p:sp>
      <p:pic>
        <p:nvPicPr>
          <p:cNvPr id="6" name="Picture 5" descr="Graphical user interface, text, application&#10;&#10;Description automatically generated">
            <a:extLst>
              <a:ext uri="{FF2B5EF4-FFF2-40B4-BE49-F238E27FC236}">
                <a16:creationId xmlns:a16="http://schemas.microsoft.com/office/drawing/2014/main" id="{835BBC78-18D3-5608-D0A3-D2ABCBE1E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95" y="1130105"/>
            <a:ext cx="3787306" cy="222523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6FA3F882-8F72-CF7D-1223-6CD50DC5B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1270"/>
            <a:ext cx="2590799" cy="3559628"/>
          </a:xfrm>
          <a:prstGeom prst="rect">
            <a:avLst/>
          </a:prstGeom>
        </p:spPr>
      </p:pic>
      <p:sp>
        <p:nvSpPr>
          <p:cNvPr id="11" name="Oval 10">
            <a:extLst>
              <a:ext uri="{FF2B5EF4-FFF2-40B4-BE49-F238E27FC236}">
                <a16:creationId xmlns:a16="http://schemas.microsoft.com/office/drawing/2014/main" id="{FA8EA1F9-DFF3-6B68-5489-58454A94FBEF}"/>
              </a:ext>
            </a:extLst>
          </p:cNvPr>
          <p:cNvSpPr/>
          <p:nvPr/>
        </p:nvSpPr>
        <p:spPr>
          <a:xfrm>
            <a:off x="1066800" y="5638800"/>
            <a:ext cx="2209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923E9B11-9CDA-8398-1C8B-89CA2236F129}"/>
              </a:ext>
            </a:extLst>
          </p:cNvPr>
          <p:cNvSpPr/>
          <p:nvPr/>
        </p:nvSpPr>
        <p:spPr>
          <a:xfrm>
            <a:off x="2362200" y="411734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ADC36F5-9EF1-0F8B-359A-123EEE1CB791}"/>
              </a:ext>
            </a:extLst>
          </p:cNvPr>
          <p:cNvCxnSpPr>
            <a:cxnSpLocks/>
          </p:cNvCxnSpPr>
          <p:nvPr/>
        </p:nvCxnSpPr>
        <p:spPr>
          <a:xfrm flipH="1">
            <a:off x="3505200" y="5943603"/>
            <a:ext cx="5334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Graphical user interface, application&#10;&#10;Description automatically generated">
            <a:extLst>
              <a:ext uri="{FF2B5EF4-FFF2-40B4-BE49-F238E27FC236}">
                <a16:creationId xmlns:a16="http://schemas.microsoft.com/office/drawing/2014/main" id="{746CD6EC-D0A5-C387-7539-4A694953A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305" y="4023293"/>
            <a:ext cx="2309060" cy="2591025"/>
          </a:xfrm>
          <a:prstGeom prst="rect">
            <a:avLst/>
          </a:prstGeom>
        </p:spPr>
      </p:pic>
      <p:cxnSp>
        <p:nvCxnSpPr>
          <p:cNvPr id="26" name="Straight Arrow Connector 25">
            <a:extLst>
              <a:ext uri="{FF2B5EF4-FFF2-40B4-BE49-F238E27FC236}">
                <a16:creationId xmlns:a16="http://schemas.microsoft.com/office/drawing/2014/main" id="{1D320323-05F1-AA4F-46ED-37454B486765}"/>
              </a:ext>
            </a:extLst>
          </p:cNvPr>
          <p:cNvCxnSpPr>
            <a:cxnSpLocks/>
          </p:cNvCxnSpPr>
          <p:nvPr/>
        </p:nvCxnSpPr>
        <p:spPr>
          <a:xfrm>
            <a:off x="9220200" y="5943603"/>
            <a:ext cx="53340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7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8D3CDF6D-B198-0F8C-42AF-EC2558B4C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170354"/>
            <a:ext cx="3513124" cy="2476715"/>
          </a:xfrm>
          <a:prstGeom prst="rect">
            <a:avLst/>
          </a:prstGeom>
        </p:spPr>
      </p:pic>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508782" y="1648252"/>
            <a:ext cx="4825218" cy="5133548"/>
          </a:xfrm>
        </p:spPr>
        <p:txBody>
          <a:bodyPr/>
          <a:lstStyle/>
          <a:p>
            <a:pPr>
              <a:buFont typeface="+mj-lt"/>
              <a:buAutoNum type="arabicPeriod"/>
            </a:pPr>
            <a:r>
              <a:rPr lang="en-US" sz="1600" dirty="0">
                <a:solidFill>
                  <a:schemeClr val="bg1">
                    <a:lumMod val="85000"/>
                  </a:schemeClr>
                </a:solidFill>
              </a:rPr>
              <a:t>Do not do anything until you receive an email from ERCOT.  This may take 20 minutes after the role is added.</a:t>
            </a:r>
          </a:p>
          <a:p>
            <a:pPr>
              <a:buFont typeface="+mj-lt"/>
              <a:buAutoNum type="arabicPeriod"/>
            </a:pPr>
            <a:r>
              <a:rPr lang="en-US" sz="1600" dirty="0">
                <a:solidFill>
                  <a:schemeClr val="bg1">
                    <a:lumMod val="85000"/>
                  </a:schemeClr>
                </a:solidFill>
              </a:rPr>
              <a:t>Then click the verify email link in the email.</a:t>
            </a:r>
          </a:p>
          <a:p>
            <a:pPr>
              <a:buFont typeface="+mj-lt"/>
              <a:buAutoNum type="arabicPeriod"/>
            </a:pPr>
            <a:r>
              <a:rPr lang="en-US" sz="1600" dirty="0">
                <a:solidFill>
                  <a:schemeClr val="bg1">
                    <a:lumMod val="85000"/>
                  </a:schemeClr>
                </a:solidFill>
              </a:rPr>
              <a:t>This gives you the RIOO Services log in page.  Do not enter an email address or any other username.  Click the “</a:t>
            </a:r>
            <a:r>
              <a:rPr lang="en-US" sz="1600" b="1" dirty="0">
                <a:solidFill>
                  <a:schemeClr val="bg1">
                    <a:lumMod val="85000"/>
                  </a:schemeClr>
                </a:solidFill>
              </a:rPr>
              <a:t>Don’t remember your password</a:t>
            </a:r>
            <a:r>
              <a:rPr lang="en-US" sz="1600" dirty="0">
                <a:solidFill>
                  <a:schemeClr val="bg1">
                    <a:lumMod val="85000"/>
                  </a:schemeClr>
                </a:solidFill>
              </a:rPr>
              <a:t>” link.</a:t>
            </a:r>
          </a:p>
          <a:p>
            <a:pPr>
              <a:buFont typeface="+mj-lt"/>
              <a:buAutoNum type="arabicPeriod"/>
            </a:pPr>
            <a:r>
              <a:rPr lang="en-US" sz="1600" dirty="0">
                <a:solidFill>
                  <a:schemeClr val="bg1">
                    <a:lumMod val="85000"/>
                  </a:schemeClr>
                </a:solidFill>
              </a:rPr>
              <a:t>The next screen enter your email and another email will be sent to you.  Click the “Send Email” link.</a:t>
            </a:r>
          </a:p>
          <a:p>
            <a:pPr>
              <a:buFont typeface="+mj-lt"/>
              <a:buAutoNum type="arabicPeriod"/>
            </a:pPr>
            <a:r>
              <a:rPr lang="en-US" sz="1600" dirty="0"/>
              <a:t>If you do not get the “Password Change Request” email, contact your USA to make sure the email address is correct.  Click the “</a:t>
            </a:r>
            <a:r>
              <a:rPr lang="en-US" sz="1600" b="1" dirty="0"/>
              <a:t>Change my Password</a:t>
            </a:r>
            <a:r>
              <a:rPr lang="en-US" sz="1600" dirty="0"/>
              <a:t>” link.</a:t>
            </a:r>
          </a:p>
          <a:p>
            <a:pPr>
              <a:buFont typeface="+mj-lt"/>
              <a:buAutoNum type="arabicPeriod"/>
            </a:pPr>
            <a:r>
              <a:rPr lang="en-US" sz="1600" dirty="0"/>
              <a:t>Change your password by entering your new password twice and click the         button.</a:t>
            </a:r>
          </a:p>
          <a:p>
            <a:pPr>
              <a:buFont typeface="+mj-lt"/>
              <a:buAutoNum type="arabicPeriod"/>
            </a:pPr>
            <a:r>
              <a:rPr lang="en-US" sz="1600" dirty="0"/>
              <a:t>You should get a message that your password has been reset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cxnSp>
        <p:nvCxnSpPr>
          <p:cNvPr id="26" name="Straight Arrow Connector 25">
            <a:extLst>
              <a:ext uri="{FF2B5EF4-FFF2-40B4-BE49-F238E27FC236}">
                <a16:creationId xmlns:a16="http://schemas.microsoft.com/office/drawing/2014/main" id="{1D320323-05F1-AA4F-46ED-37454B486765}"/>
              </a:ext>
            </a:extLst>
          </p:cNvPr>
          <p:cNvCxnSpPr>
            <a:cxnSpLocks/>
          </p:cNvCxnSpPr>
          <p:nvPr/>
        </p:nvCxnSpPr>
        <p:spPr>
          <a:xfrm flipV="1">
            <a:off x="8305800" y="5334000"/>
            <a:ext cx="1912924" cy="15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 application&#10;&#10;Description automatically generated">
            <a:extLst>
              <a:ext uri="{FF2B5EF4-FFF2-40B4-BE49-F238E27FC236}">
                <a16:creationId xmlns:a16="http://schemas.microsoft.com/office/drawing/2014/main" id="{AA9E241F-2937-EA3D-0307-88304A0F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313564"/>
            <a:ext cx="4511431" cy="2781541"/>
          </a:xfrm>
          <a:prstGeom prst="rect">
            <a:avLst/>
          </a:prstGeom>
        </p:spPr>
      </p:pic>
      <p:pic>
        <p:nvPicPr>
          <p:cNvPr id="14" name="Picture 13">
            <a:extLst>
              <a:ext uri="{FF2B5EF4-FFF2-40B4-BE49-F238E27FC236}">
                <a16:creationId xmlns:a16="http://schemas.microsoft.com/office/drawing/2014/main" id="{B9E35737-B5C6-96B5-42AC-F1EF4D22C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573" y="5821809"/>
            <a:ext cx="388654" cy="33530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F61045E4-B7F3-2D61-9C79-CC9553F23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8724" y="4164890"/>
            <a:ext cx="1798476" cy="2400508"/>
          </a:xfrm>
          <a:prstGeom prst="rect">
            <a:avLst/>
          </a:prstGeom>
        </p:spPr>
      </p:pic>
      <p:cxnSp>
        <p:nvCxnSpPr>
          <p:cNvPr id="19" name="Straight Arrow Connector 18">
            <a:extLst>
              <a:ext uri="{FF2B5EF4-FFF2-40B4-BE49-F238E27FC236}">
                <a16:creationId xmlns:a16="http://schemas.microsoft.com/office/drawing/2014/main" id="{8ADC36F5-9EF1-0F8B-359A-123EEE1CB791}"/>
              </a:ext>
            </a:extLst>
          </p:cNvPr>
          <p:cNvCxnSpPr>
            <a:cxnSpLocks/>
          </p:cNvCxnSpPr>
          <p:nvPr/>
        </p:nvCxnSpPr>
        <p:spPr>
          <a:xfrm>
            <a:off x="7467600" y="4009527"/>
            <a:ext cx="0" cy="3048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04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Is Load associated with INR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25</a:t>
            </a:fld>
            <a:endParaRPr lang="en-US">
              <a:solidFill>
                <a:prstClr val="black">
                  <a:tint val="75000"/>
                </a:prst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783ECB1B-4E48-BFBF-3646-5248EF65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0600"/>
            <a:ext cx="7568105" cy="2694341"/>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5857D4B0-8190-9942-3300-F0B5A5C06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962400"/>
            <a:ext cx="9144000" cy="2495085"/>
          </a:xfrm>
          <a:prstGeom prst="rect">
            <a:avLst/>
          </a:prstGeom>
        </p:spPr>
      </p:pic>
    </p:spTree>
    <p:extLst>
      <p:ext uri="{BB962C8B-B14F-4D97-AF65-F5344CB8AC3E}">
        <p14:creationId xmlns:p14="http://schemas.microsoft.com/office/powerpoint/2010/main" val="112023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Is Load associated with INR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26</a:t>
            </a:fld>
            <a:endParaRPr lang="en-US">
              <a:solidFill>
                <a:prstClr val="black">
                  <a:tint val="75000"/>
                </a:prstClr>
              </a:solidFill>
            </a:endParaRPr>
          </a:p>
        </p:txBody>
      </p:sp>
      <p:sp>
        <p:nvSpPr>
          <p:cNvPr id="9" name="TextBox 8">
            <a:extLst>
              <a:ext uri="{FF2B5EF4-FFF2-40B4-BE49-F238E27FC236}">
                <a16:creationId xmlns:a16="http://schemas.microsoft.com/office/drawing/2014/main" id="{133C5D02-B138-DED1-AB8C-61B41FCAB0A6}"/>
              </a:ext>
            </a:extLst>
          </p:cNvPr>
          <p:cNvSpPr txBox="1"/>
          <p:nvPr/>
        </p:nvSpPr>
        <p:spPr>
          <a:xfrm>
            <a:off x="1524000" y="4913126"/>
            <a:ext cx="7467600" cy="1477328"/>
          </a:xfrm>
          <a:prstGeom prst="rect">
            <a:avLst/>
          </a:prstGeom>
          <a:noFill/>
        </p:spPr>
        <p:txBody>
          <a:bodyPr wrap="square" rtlCol="0">
            <a:spAutoFit/>
          </a:bodyPr>
          <a:lstStyle/>
          <a:p>
            <a:pPr marL="0" lvl="6"/>
            <a:r>
              <a:rPr lang="en-US" sz="2400" dirty="0">
                <a:solidFill>
                  <a:schemeClr val="tx2"/>
                </a:solidFill>
              </a:rPr>
              <a:t>Not to be checked for</a:t>
            </a:r>
          </a:p>
          <a:p>
            <a:pPr marL="285750" lvl="8" indent="-285750">
              <a:buFont typeface="Arial" panose="020B0604020202020204" pitchFamily="34" charset="0"/>
              <a:buChar char="•"/>
              <a:tabLst>
                <a:tab pos="914400" algn="l"/>
              </a:tabLst>
            </a:pPr>
            <a:r>
              <a:rPr lang="en-US" sz="2400" dirty="0">
                <a:solidFill>
                  <a:schemeClr val="tx2"/>
                </a:solidFill>
              </a:rPr>
              <a:t>Aux Load</a:t>
            </a:r>
          </a:p>
          <a:p>
            <a:pPr marL="285750" lvl="7" indent="-285750">
              <a:buFont typeface="Arial" panose="020B0604020202020204" pitchFamily="34" charset="0"/>
              <a:buChar char="•"/>
              <a:tabLst>
                <a:tab pos="914400" algn="l"/>
              </a:tabLst>
            </a:pPr>
            <a:r>
              <a:rPr lang="en-US" sz="2400" dirty="0">
                <a:solidFill>
                  <a:schemeClr val="tx2"/>
                </a:solidFill>
              </a:rPr>
              <a:t>Battery charging load</a:t>
            </a:r>
          </a:p>
          <a:p>
            <a:pPr marL="285750" indent="-285750">
              <a:buFont typeface="Arial" panose="020B0604020202020204" pitchFamily="34" charset="0"/>
              <a:buChar char="•"/>
            </a:pP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31D1AEAB-130D-3FE2-C865-8B5B36E7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9952582" cy="3505504"/>
          </a:xfrm>
          <a:prstGeom prst="rect">
            <a:avLst/>
          </a:prstGeom>
        </p:spPr>
      </p:pic>
    </p:spTree>
    <p:extLst>
      <p:ext uri="{BB962C8B-B14F-4D97-AF65-F5344CB8AC3E}">
        <p14:creationId xmlns:p14="http://schemas.microsoft.com/office/powerpoint/2010/main" val="172274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910D-6409-D5F6-C8A9-25842748F1FF}"/>
              </a:ext>
            </a:extLst>
          </p:cNvPr>
          <p:cNvSpPr>
            <a:spLocks noGrp="1"/>
          </p:cNvSpPr>
          <p:nvPr>
            <p:ph type="title"/>
          </p:nvPr>
        </p:nvSpPr>
        <p:spPr/>
        <p:txBody>
          <a:bodyPr/>
          <a:lstStyle/>
          <a:p>
            <a:r>
              <a:rPr lang="en-US" dirty="0"/>
              <a:t>Load Names for BESS and non-BESS</a:t>
            </a:r>
          </a:p>
        </p:txBody>
      </p:sp>
      <p:sp>
        <p:nvSpPr>
          <p:cNvPr id="3" name="Content Placeholder 2">
            <a:extLst>
              <a:ext uri="{FF2B5EF4-FFF2-40B4-BE49-F238E27FC236}">
                <a16:creationId xmlns:a16="http://schemas.microsoft.com/office/drawing/2014/main" id="{DFDB3521-A81B-D2FF-CBD5-23F0B6019754}"/>
              </a:ext>
            </a:extLst>
          </p:cNvPr>
          <p:cNvSpPr>
            <a:spLocks noGrp="1"/>
          </p:cNvSpPr>
          <p:nvPr>
            <p:ph idx="1"/>
          </p:nvPr>
        </p:nvSpPr>
        <p:spPr>
          <a:xfrm>
            <a:off x="431800" y="914399"/>
            <a:ext cx="11328400" cy="5699917"/>
          </a:xfrm>
        </p:spPr>
        <p:txBody>
          <a:bodyPr/>
          <a:lstStyle/>
          <a:p>
            <a:pPr marL="0" indent="0">
              <a:buNone/>
            </a:pPr>
            <a:r>
              <a:rPr lang="en-US" dirty="0"/>
              <a:t>For non-BESS, one load is required per MPT</a:t>
            </a:r>
          </a:p>
          <a:p>
            <a:r>
              <a:rPr lang="en-US" dirty="0"/>
              <a:t>Name = “LOAD1”, “LOAD2”, etc.</a:t>
            </a:r>
          </a:p>
          <a:p>
            <a:endParaRPr lang="en-US" dirty="0"/>
          </a:p>
          <a:p>
            <a:pPr marL="0" indent="0">
              <a:buNone/>
            </a:pPr>
            <a:r>
              <a:rPr lang="en-US" dirty="0"/>
              <a:t>For each BESS, two loads are required</a:t>
            </a:r>
          </a:p>
          <a:p>
            <a:r>
              <a:rPr lang="en-US" dirty="0"/>
              <a:t>Name for WSL load = “CHARGE1”, “CHARGE2”, etc.</a:t>
            </a:r>
          </a:p>
          <a:p>
            <a:r>
              <a:rPr lang="en-US" dirty="0"/>
              <a:t>Name for Aux load, like chillers, = “BESS_AUX1”, “BESS_AUX2”, etc.</a:t>
            </a:r>
          </a:p>
          <a:p>
            <a:endParaRPr lang="en-US" dirty="0"/>
          </a:p>
          <a:p>
            <a:pPr lvl="2"/>
            <a:endParaRPr lang="en-US" sz="1100" dirty="0"/>
          </a:p>
          <a:p>
            <a:pPr lvl="2"/>
            <a:endParaRPr lang="en-US" sz="1100" dirty="0"/>
          </a:p>
        </p:txBody>
      </p:sp>
      <p:sp>
        <p:nvSpPr>
          <p:cNvPr id="4" name="Slide Number Placeholder 3">
            <a:extLst>
              <a:ext uri="{FF2B5EF4-FFF2-40B4-BE49-F238E27FC236}">
                <a16:creationId xmlns:a16="http://schemas.microsoft.com/office/drawing/2014/main" id="{BAAA407E-5826-CFEA-C3A4-0421A08EF1BC}"/>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139338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910D-6409-D5F6-C8A9-25842748F1FF}"/>
              </a:ext>
            </a:extLst>
          </p:cNvPr>
          <p:cNvSpPr>
            <a:spLocks noGrp="1"/>
          </p:cNvSpPr>
          <p:nvPr>
            <p:ph type="title"/>
          </p:nvPr>
        </p:nvSpPr>
        <p:spPr/>
        <p:txBody>
          <a:bodyPr/>
          <a:lstStyle/>
          <a:p>
            <a:r>
              <a:rPr lang="en-US" dirty="0"/>
              <a:t>Changes to COD and FIS Restudy</a:t>
            </a:r>
          </a:p>
        </p:txBody>
      </p:sp>
      <p:sp>
        <p:nvSpPr>
          <p:cNvPr id="3" name="Content Placeholder 2">
            <a:extLst>
              <a:ext uri="{FF2B5EF4-FFF2-40B4-BE49-F238E27FC236}">
                <a16:creationId xmlns:a16="http://schemas.microsoft.com/office/drawing/2014/main" id="{DFDB3521-A81B-D2FF-CBD5-23F0B6019754}"/>
              </a:ext>
            </a:extLst>
          </p:cNvPr>
          <p:cNvSpPr>
            <a:spLocks noGrp="1"/>
          </p:cNvSpPr>
          <p:nvPr>
            <p:ph idx="1"/>
          </p:nvPr>
        </p:nvSpPr>
        <p:spPr>
          <a:xfrm>
            <a:off x="431800" y="914399"/>
            <a:ext cx="11328400" cy="5699917"/>
          </a:xfrm>
        </p:spPr>
        <p:txBody>
          <a:bodyPr/>
          <a:lstStyle/>
          <a:p>
            <a:pPr marL="0" indent="0">
              <a:buNone/>
            </a:pPr>
            <a:r>
              <a:rPr lang="en-US" sz="2400" dirty="0"/>
              <a:t>If the COD is changed and the case that would be used to do FIS study based on new COD is 2 case years or more different than original FIS study case year</a:t>
            </a:r>
          </a:p>
          <a:p>
            <a:r>
              <a:rPr lang="en-US" sz="2400" dirty="0"/>
              <a:t>prior to meeting QSA prerequisites</a:t>
            </a:r>
          </a:p>
          <a:p>
            <a:pPr lvl="1"/>
            <a:r>
              <a:rPr lang="en-US" sz="1800" dirty="0"/>
              <a:t>Restudy is Needed</a:t>
            </a:r>
          </a:p>
          <a:p>
            <a:pPr lvl="1"/>
            <a:r>
              <a:rPr lang="en-US" sz="1800" dirty="0"/>
              <a:t>TSP to determine FIS study elements that need to be restudied</a:t>
            </a:r>
          </a:p>
          <a:p>
            <a:pPr lvl="1"/>
            <a:r>
              <a:rPr lang="en-US" sz="1800" dirty="0"/>
              <a:t>TSP and ERCOT agree</a:t>
            </a:r>
          </a:p>
          <a:p>
            <a:r>
              <a:rPr lang="en-US" sz="2400" dirty="0"/>
              <a:t>after meeting QSA prerequisites</a:t>
            </a:r>
          </a:p>
          <a:p>
            <a:pPr lvl="1"/>
            <a:r>
              <a:rPr lang="en-US" sz="1800" dirty="0"/>
              <a:t>Check with TDSP and ERCOT Planning to see if project included in annual planning studies  </a:t>
            </a:r>
          </a:p>
          <a:p>
            <a:pPr lvl="1"/>
            <a:r>
              <a:rPr lang="en-US" sz="1800" dirty="0"/>
              <a:t>Check that no changes to dynamic model has occurred</a:t>
            </a:r>
          </a:p>
          <a:p>
            <a:pPr lvl="1"/>
            <a:r>
              <a:rPr lang="en-US" sz="1800" dirty="0"/>
              <a:t>If Yes to both then no FIS restudies are required</a:t>
            </a:r>
          </a:p>
          <a:p>
            <a:pPr lvl="2"/>
            <a:r>
              <a:rPr lang="en-US" sz="1400" dirty="0"/>
              <a:t>Recheck in 1 year OR if COD is delayed further</a:t>
            </a:r>
          </a:p>
          <a:p>
            <a:pPr lvl="1"/>
            <a:r>
              <a:rPr lang="en-US" sz="1800" dirty="0"/>
              <a:t>If No to either check than FIS restudy needed</a:t>
            </a:r>
          </a:p>
          <a:p>
            <a:pPr lvl="2"/>
            <a:r>
              <a:rPr lang="en-US" sz="1400" dirty="0"/>
              <a:t>TSP to determine FIS study elements that need to be restudied</a:t>
            </a:r>
          </a:p>
          <a:p>
            <a:pPr lvl="2"/>
            <a:r>
              <a:rPr lang="en-US" sz="1400" dirty="0"/>
              <a:t>TSP and ERCOT agree</a:t>
            </a:r>
          </a:p>
          <a:p>
            <a:r>
              <a:rPr lang="en-US" sz="2000" dirty="0">
                <a:latin typeface="Calibri" panose="020F0502020204030204" pitchFamily="34" charset="0"/>
                <a:ea typeface="Calibri" panose="020F0502020204030204" pitchFamily="34" charset="0"/>
              </a:rPr>
              <a:t>What if subsequent COD changes occur?</a:t>
            </a:r>
            <a:endParaRPr lang="en-US" sz="2200" dirty="0"/>
          </a:p>
          <a:p>
            <a:pPr lvl="2"/>
            <a:endParaRPr lang="en-US" sz="1100" dirty="0"/>
          </a:p>
          <a:p>
            <a:pPr lvl="2"/>
            <a:endParaRPr lang="en-US" sz="1100" dirty="0"/>
          </a:p>
        </p:txBody>
      </p:sp>
      <p:sp>
        <p:nvSpPr>
          <p:cNvPr id="4" name="Slide Number Placeholder 3">
            <a:extLst>
              <a:ext uri="{FF2B5EF4-FFF2-40B4-BE49-F238E27FC236}">
                <a16:creationId xmlns:a16="http://schemas.microsoft.com/office/drawing/2014/main" id="{BAAA407E-5826-CFEA-C3A4-0421A08EF1BC}"/>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79318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COD Change Example</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If the original study had a COD date of 2/2023, the original FIS would use the SSWG 23 Summer Peak case (July 1 is the flip date between 23SUM and 24SUM).  If the COD then gets delayed to 2/2024, the 24 Summer Peak case would be used if a study was done.  But this is only a difference of 1 SSWG case year, so no restudy would be necessary.</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But if the COD gets further delayed until 8/2024, the 25 Summer Peak case would be used.  This is a 2 year SSWG case difference (2025 -2023) so a restudy would be necessary.</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We use the SSWG cases because they are built for every year for 5 years.  I believe the DWG cases are built for 2 year increments, right?  If we used the DWG case year difference, the case difference would either be 0 or 2 and possibly trigger too many restudies.</a:t>
            </a: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236315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5.9,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and Unit Model Validation required</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Small Gen Clarifications</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For Small Generation projects, the TDSP should log in to RIOO-IS and enter dates for IA signed date, financial commitment and notice to proceed. This is based on planning guide section 5.4 where this information is provided from the TDSP to ERCOT. </a:t>
            </a:r>
            <a:endParaRPr lang="en-US" sz="2400"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Small Generation System Impact Study (SIS) scope is a determination of the TDSP.</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The SIS scope and necessity of the SIS is a determination of the TDSP.  </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ERCOT recommends that, at a minimum, a thermal, voltage, short circuit and flicker analysis are performed.</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ERCOT may inquire as to the reasoning why a TDSP states that a SIS may not be required. </a:t>
            </a: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If an affiliated IE or RE submits a less than 10 MW GIM that is behind the same TDSP station as another planned and affiliated GIM then the new less than 10 MW GIM will need to go through the large gen process.</a:t>
            </a: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Small generation projects require PSS/E models, PSCAD models, their associated Model Quality Tests and a PSCAD Unit Model Validation.</a:t>
            </a: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386448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Miscellaneous Reminders</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L="461963" marR="0" indent="-461963">
              <a:spcBef>
                <a:spcPts val="600"/>
              </a:spcBef>
              <a:spcAft>
                <a:spcPts val="600"/>
              </a:spcAft>
              <a:buFont typeface="+mj-lt"/>
              <a:buAutoNum type="arabicPeriod"/>
            </a:pPr>
            <a:r>
              <a:rPr lang="en-US" sz="2400" dirty="0">
                <a:latin typeface="Calibri" panose="020F0502020204030204" pitchFamily="34" charset="0"/>
              </a:rPr>
              <a:t>Prior to Full Registration, ERCOT requests that the RE reach out to ERCOT at least 30 days prior to the deadline for the desired PLD to allow for calls and edits prior to submittal in RIOO-IS for review.  For Full Registration, the desired Production Load Date deadlines can be found in </a:t>
            </a:r>
            <a:r>
              <a:rPr lang="en-US" sz="2400" dirty="0">
                <a:latin typeface="Calibri" panose="020F0502020204030204" pitchFamily="34" charset="0"/>
                <a:hlinkClick r:id="rId2">
                  <a:extLst>
                    <a:ext uri="{A12FA001-AC4F-418D-AE19-62706E023703}">
                      <ahyp:hlinkClr xmlns:ahyp="http://schemas.microsoft.com/office/drawing/2018/hyperlinkcolor" val="tx"/>
                    </a:ext>
                  </a:extLst>
                </a:hlinkClick>
              </a:rPr>
              <a:t>https://www.ercot.com/gridinfo/transmission/opsys-change-schedule</a:t>
            </a:r>
            <a:r>
              <a:rPr lang="en-US" sz="2400" dirty="0">
                <a:latin typeface="Calibri" panose="020F0502020204030204" pitchFamily="34" charset="0"/>
              </a:rPr>
              <a:t>. Resource data submitted after 15 days prior to the PLD deadline may not get processed in time to be included in the desired PLD!</a:t>
            </a:r>
          </a:p>
          <a:p>
            <a:pPr marL="457200" marR="0" indent="-457200">
              <a:spcBef>
                <a:spcPts val="0"/>
              </a:spcBef>
              <a:spcAft>
                <a:spcPts val="0"/>
              </a:spcAft>
              <a:buFont typeface="+mj-lt"/>
              <a:buAutoNum type="arabicPeriod"/>
            </a:pPr>
            <a:r>
              <a:rPr lang="en-US" sz="2400" dirty="0">
                <a:latin typeface="Calibri" panose="020F0502020204030204" pitchFamily="34" charset="0"/>
              </a:rPr>
              <a:t>Load Resource request must be submitted in RIOO-IS at the same time as the Resource (BESS) full registration data submittal.  Resource data will not be processed if the Load Resource Request is missing by the PLD deadline. </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Tree>
    <p:extLst>
      <p:ext uri="{BB962C8B-B14F-4D97-AF65-F5344CB8AC3E}">
        <p14:creationId xmlns:p14="http://schemas.microsoft.com/office/powerpoint/2010/main" val="126238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and RARF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sp>
        <p:nvSpPr>
          <p:cNvPr id="7" name="TextBox 6">
            <a:extLst>
              <a:ext uri="{FF2B5EF4-FFF2-40B4-BE49-F238E27FC236}">
                <a16:creationId xmlns:a16="http://schemas.microsoft.com/office/drawing/2014/main" id="{49C1AF52-EA83-4713-AB1F-01B509D3A245}"/>
              </a:ext>
            </a:extLst>
          </p:cNvPr>
          <p:cNvSpPr txBox="1"/>
          <p:nvPr/>
        </p:nvSpPr>
        <p:spPr>
          <a:xfrm>
            <a:off x="762000" y="1264905"/>
            <a:ext cx="974924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new release allows entry of resource data into RIOO database rather than use of RARF</a:t>
            </a:r>
          </a:p>
          <a:p>
            <a:pPr marL="457200" indent="-457200">
              <a:buFont typeface="Arial" panose="020B0604020202020204" pitchFamily="34" charset="0"/>
              <a:buChar char="•"/>
            </a:pPr>
            <a:r>
              <a:rPr lang="en-US" sz="2800" dirty="0"/>
              <a:t>Migration of RARF forms to RIOO-IS will not be available</a:t>
            </a:r>
          </a:p>
          <a:p>
            <a:pPr marL="457200" indent="-457200">
              <a:buFont typeface="Arial" panose="020B0604020202020204" pitchFamily="34" charset="0"/>
              <a:buChar char="•"/>
            </a:pPr>
            <a:r>
              <a:rPr lang="en-US" sz="2800" dirty="0"/>
              <a:t>IE/RE may will have to re-enter data into RIOO-IS if in FIS or Planning stage.  Those with an PLD in 2023 may continue to use RARF forms.</a:t>
            </a:r>
          </a:p>
          <a:p>
            <a:pPr marL="457200" indent="-457200">
              <a:buFont typeface="Arial" panose="020B0604020202020204" pitchFamily="34" charset="0"/>
              <a:buChar char="•"/>
            </a:pPr>
            <a:r>
              <a:rPr lang="en-US" sz="2800" dirty="0"/>
              <a:t>PLD dates beyond 2023 (even those that slip) will have to re-enter data into RIOO-IS</a:t>
            </a:r>
          </a:p>
          <a:p>
            <a:pPr marL="457200" indent="-457200">
              <a:buFont typeface="Arial" panose="020B0604020202020204" pitchFamily="34" charset="0"/>
              <a:buChar char="•"/>
            </a:pPr>
            <a:r>
              <a:rPr lang="en-US" sz="2800" dirty="0"/>
              <a:t>Screenshot document created to help with RIOO-IS</a:t>
            </a:r>
          </a:p>
          <a:p>
            <a:pPr lvl="1"/>
            <a:endParaRPr lang="en-US" sz="2800" dirty="0"/>
          </a:p>
        </p:txBody>
      </p:sp>
    </p:spTree>
    <p:extLst>
      <p:ext uri="{BB962C8B-B14F-4D97-AF65-F5344CB8AC3E}">
        <p14:creationId xmlns:p14="http://schemas.microsoft.com/office/powerpoint/2010/main" val="372940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PGRR103 Good Cause exception request form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pic>
        <p:nvPicPr>
          <p:cNvPr id="11" name="Picture 10" descr="Table&#10;&#10;Description automatically generated">
            <a:extLst>
              <a:ext uri="{FF2B5EF4-FFF2-40B4-BE49-F238E27FC236}">
                <a16:creationId xmlns:a16="http://schemas.microsoft.com/office/drawing/2014/main" id="{A86E5F70-DCDF-55AA-A794-5314DB1A0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69941"/>
            <a:ext cx="4525006" cy="5744377"/>
          </a:xfrm>
          <a:prstGeom prst="rect">
            <a:avLst/>
          </a:prstGeom>
        </p:spPr>
      </p:pic>
      <p:sp>
        <p:nvSpPr>
          <p:cNvPr id="13" name="TextBox 12">
            <a:extLst>
              <a:ext uri="{FF2B5EF4-FFF2-40B4-BE49-F238E27FC236}">
                <a16:creationId xmlns:a16="http://schemas.microsoft.com/office/drawing/2014/main" id="{DC831F0B-ABCE-5E40-479B-B21F3DBE8376}"/>
              </a:ext>
            </a:extLst>
          </p:cNvPr>
          <p:cNvSpPr txBox="1"/>
          <p:nvPr/>
        </p:nvSpPr>
        <p:spPr>
          <a:xfrm>
            <a:off x="5204460" y="1752600"/>
            <a:ext cx="6096000" cy="2277547"/>
          </a:xfrm>
          <a:prstGeom prst="rect">
            <a:avLst/>
          </a:prstGeom>
          <a:noFill/>
        </p:spPr>
        <p:txBody>
          <a:bodyPr wrap="square">
            <a:spAutoFit/>
          </a:bodyPr>
          <a:lstStyle/>
          <a:p>
            <a:pPr marL="457200" marR="0" indent="-457200">
              <a:spcBef>
                <a:spcPts val="0"/>
              </a:spcBef>
              <a:spcAft>
                <a:spcPts val="1200"/>
              </a:spcAft>
            </a:pPr>
            <a:r>
              <a:rPr lang="en-US" sz="1200" dirty="0">
                <a:effectLst/>
                <a:latin typeface="Times New Roman" panose="02020603050405020304" pitchFamily="18" charset="0"/>
                <a:ea typeface="Times New Roman" panose="02020603050405020304" pitchFamily="18" charset="0"/>
              </a:rPr>
              <a:t>(2)	Within 300 days of receiving ERCOT’s approval for Initial Synchronization above 20 MVA of a new or repowered Generation Resource or ESR, a Resource Entity shall ensure the Resource meets the conditions established by ERCOT for commercial operations and shall submit a request to ERCOT to commission the Resource.   </a:t>
            </a:r>
          </a:p>
          <a:p>
            <a:pPr marL="457200" marR="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In the event a Generation Resource or ESR will be unable to complete all necessary construction and required testing to commence commercial operations and connect reliably to the ERCOT System within the 300 days, the Generation Resource or ESR may request a </a:t>
            </a:r>
            <a:r>
              <a:rPr lang="en-US" sz="1200" b="1" dirty="0">
                <a:effectLst/>
                <a:latin typeface="Times New Roman" panose="02020603050405020304" pitchFamily="18" charset="0"/>
                <a:ea typeface="Times New Roman" panose="02020603050405020304" pitchFamily="18" charset="0"/>
              </a:rPr>
              <a:t>good cause exception with sufficient detail, and shall notify ERCOT prior to the planned commercial operation date and provide ERCOT with an updated commercial operation date </a:t>
            </a:r>
            <a:r>
              <a:rPr lang="en-US" sz="1200" dirty="0">
                <a:effectLst/>
                <a:latin typeface="Times New Roman" panose="02020603050405020304" pitchFamily="18" charset="0"/>
                <a:ea typeface="Times New Roman" panose="02020603050405020304" pitchFamily="18" charset="0"/>
              </a:rPr>
              <a:t>that the Generation Resource or ESR can reasonably expect to commence operations in a reliable manner.</a:t>
            </a:r>
          </a:p>
        </p:txBody>
      </p:sp>
      <p:sp>
        <p:nvSpPr>
          <p:cNvPr id="14" name="TextBox 13">
            <a:extLst>
              <a:ext uri="{FF2B5EF4-FFF2-40B4-BE49-F238E27FC236}">
                <a16:creationId xmlns:a16="http://schemas.microsoft.com/office/drawing/2014/main" id="{6237F746-B095-FFF4-E724-73CC90E1E580}"/>
              </a:ext>
            </a:extLst>
          </p:cNvPr>
          <p:cNvSpPr txBox="1"/>
          <p:nvPr/>
        </p:nvSpPr>
        <p:spPr>
          <a:xfrm>
            <a:off x="6367230" y="1162735"/>
            <a:ext cx="3339376" cy="646331"/>
          </a:xfrm>
          <a:prstGeom prst="rect">
            <a:avLst/>
          </a:prstGeom>
          <a:noFill/>
        </p:spPr>
        <p:txBody>
          <a:bodyPr wrap="none" rtlCol="0">
            <a:spAutoFit/>
          </a:bodyPr>
          <a:lstStyle/>
          <a:p>
            <a:r>
              <a:rPr lang="en-US" dirty="0"/>
              <a:t>Language added by PGRR103</a:t>
            </a:r>
          </a:p>
          <a:p>
            <a:pPr algn="ctr"/>
            <a:r>
              <a:rPr lang="en-US" dirty="0"/>
              <a:t>to Planning Guide 5.5</a:t>
            </a:r>
          </a:p>
        </p:txBody>
      </p:sp>
    </p:spTree>
    <p:extLst>
      <p:ext uri="{BB962C8B-B14F-4D97-AF65-F5344CB8AC3E}">
        <p14:creationId xmlns:p14="http://schemas.microsoft.com/office/powerpoint/2010/main" val="70455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AVR and PSS Telemetry requirements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sp>
        <p:nvSpPr>
          <p:cNvPr id="13" name="TextBox 12">
            <a:extLst>
              <a:ext uri="{FF2B5EF4-FFF2-40B4-BE49-F238E27FC236}">
                <a16:creationId xmlns:a16="http://schemas.microsoft.com/office/drawing/2014/main" id="{DC831F0B-ABCE-5E40-479B-B21F3DBE8376}"/>
              </a:ext>
            </a:extLst>
          </p:cNvPr>
          <p:cNvSpPr txBox="1"/>
          <p:nvPr/>
        </p:nvSpPr>
        <p:spPr>
          <a:xfrm>
            <a:off x="533400" y="1447800"/>
            <a:ext cx="10363200" cy="2400657"/>
          </a:xfrm>
          <a:prstGeom prst="rect">
            <a:avLst/>
          </a:prstGeom>
          <a:noFill/>
        </p:spPr>
        <p:txBody>
          <a:bodyPr wrap="square">
            <a:spAutoFit/>
          </a:bodyPr>
          <a:lstStyle/>
          <a:p>
            <a:pPr marL="171450" marR="0" indent="-171450">
              <a:spcBef>
                <a:spcPts val="0"/>
              </a:spcBef>
              <a:spcAft>
                <a:spcPts val="1200"/>
              </a:spcAft>
              <a:buFont typeface="Arial" panose="020B0604020202020204" pitchFamily="34" charset="0"/>
              <a:buChar char="•"/>
            </a:pPr>
            <a:r>
              <a:rPr lang="en-US" sz="2800" dirty="0"/>
              <a:t>The AVR/PSS Status Points are needed by the ERCOT Operations for Situational Awareness of all the Resources in ERCOT. </a:t>
            </a:r>
          </a:p>
          <a:p>
            <a:pPr marL="171450" marR="0" indent="-171450">
              <a:spcBef>
                <a:spcPts val="0"/>
              </a:spcBef>
              <a:spcAft>
                <a:spcPts val="1200"/>
              </a:spcAft>
              <a:buFont typeface="Arial" panose="020B0604020202020204" pitchFamily="34" charset="0"/>
              <a:buChar char="•"/>
            </a:pPr>
            <a:r>
              <a:rPr lang="en-US" sz="2800" dirty="0"/>
              <a:t>Part 2 Synchronization will not be approved until the points are provided</a:t>
            </a:r>
            <a:r>
              <a:rPr lang="en-US" sz="1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19741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Breaker data for FIS stage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pic>
        <p:nvPicPr>
          <p:cNvPr id="6" name="Picture 5">
            <a:extLst>
              <a:ext uri="{FF2B5EF4-FFF2-40B4-BE49-F238E27FC236}">
                <a16:creationId xmlns:a16="http://schemas.microsoft.com/office/drawing/2014/main" id="{62C67E03-9ABF-E380-DA29-89E85A1023C1}"/>
              </a:ext>
            </a:extLst>
          </p:cNvPr>
          <p:cNvPicPr>
            <a:picLocks noChangeAspect="1"/>
          </p:cNvPicPr>
          <p:nvPr/>
        </p:nvPicPr>
        <p:blipFill>
          <a:blip r:embed="rId3"/>
          <a:stretch>
            <a:fillRect/>
          </a:stretch>
        </p:blipFill>
        <p:spPr>
          <a:xfrm>
            <a:off x="762001" y="829493"/>
            <a:ext cx="10850624" cy="6002567"/>
          </a:xfrm>
          <a:prstGeom prst="rect">
            <a:avLst/>
          </a:prstGeom>
        </p:spPr>
      </p:pic>
    </p:spTree>
    <p:extLst>
      <p:ext uri="{BB962C8B-B14F-4D97-AF65-F5344CB8AC3E}">
        <p14:creationId xmlns:p14="http://schemas.microsoft.com/office/powerpoint/2010/main" val="100021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Active RR’s</a:t>
            </a:r>
          </a:p>
        </p:txBody>
      </p:sp>
      <p:sp>
        <p:nvSpPr>
          <p:cNvPr id="3" name="Content Placeholder 2"/>
          <p:cNvSpPr>
            <a:spLocks noGrp="1"/>
          </p:cNvSpPr>
          <p:nvPr>
            <p:ph idx="1"/>
          </p:nvPr>
        </p:nvSpPr>
        <p:spPr>
          <a:xfrm>
            <a:off x="443621" y="1373125"/>
            <a:ext cx="8915400" cy="4799075"/>
          </a:xfrm>
        </p:spPr>
        <p:txBody>
          <a:bodyPr/>
          <a:lstStyle/>
          <a:p>
            <a:r>
              <a:rPr lang="en-US" sz="2400" dirty="0"/>
              <a:t>PGRR103 - Establish Time Limit for Generator Commissioning Following Approval to Synchronize – To be approved by PUCT on Oct 12, 2023?.  Nov 1, 2023, effective date</a:t>
            </a:r>
          </a:p>
          <a:p>
            <a:r>
              <a:rPr lang="en-US" sz="2400" dirty="0"/>
              <a:t>PGRR112 - Dynamic Data Model and Full Interconnection Study (FIS) Deadline for Quarterly Stability Assessment – initial review by ROS on Oct 5, 2023.</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58725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30401812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3.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88333</TotalTime>
  <Words>2270</Words>
  <Application>Microsoft Office PowerPoint</Application>
  <PresentationFormat>Widescreen</PresentationFormat>
  <Paragraphs>276</Paragraphs>
  <Slides>31</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Roboto</vt:lpstr>
      <vt:lpstr>Times New Roman</vt:lpstr>
      <vt:lpstr>1_Custom Design</vt:lpstr>
      <vt:lpstr>Inside pages</vt:lpstr>
      <vt:lpstr>2_Custom Design</vt:lpstr>
      <vt:lpstr>PowerPoint Presentation</vt:lpstr>
      <vt:lpstr>Quarterly Stability Assessment (QSA)  </vt:lpstr>
      <vt:lpstr>Quarterly Stability Assessment (QSA)  </vt:lpstr>
      <vt:lpstr>RIOO-IS and RARF </vt:lpstr>
      <vt:lpstr>PGRR103 Good Cause exception request form</vt:lpstr>
      <vt:lpstr>AVR and PSS Telemetry requirements</vt:lpstr>
      <vt:lpstr>Breaker data for FIS stage</vt:lpstr>
      <vt:lpstr>Active RR’s</vt:lpstr>
      <vt:lpstr>Other contact information</vt:lpstr>
      <vt:lpstr>Questions?</vt:lpstr>
      <vt:lpstr>PowerPoint Presentation</vt:lpstr>
      <vt:lpstr>PowerPoint Presentation</vt:lpstr>
      <vt:lpstr>PowerPoint Presentation</vt:lpstr>
      <vt:lpstr>Node creation and use</vt:lpstr>
      <vt:lpstr>Date Relationships and how to change them</vt:lpstr>
      <vt:lpstr>Changing Contacts </vt:lpstr>
      <vt:lpstr>RARF Attestation – Coming Up in September  </vt:lpstr>
      <vt:lpstr>Attachments for embedded documents   </vt:lpstr>
      <vt:lpstr>Modifying the Project Details to make corrections that cannot be made in RIOO   </vt:lpstr>
      <vt:lpstr>Modifying the Project Details to make corrections that cannot be made in RIOO   </vt:lpstr>
      <vt:lpstr>TSPs not Creating RIOO Accounts Correctly</vt:lpstr>
      <vt:lpstr>TSPs not Creating RIOO Accounts Correctly</vt:lpstr>
      <vt:lpstr>TSPs not Creating RIOO Accounts Correctly</vt:lpstr>
      <vt:lpstr>TSPs not Creating RIOO Accounts Correctly</vt:lpstr>
      <vt:lpstr>Is Load associated with INR</vt:lpstr>
      <vt:lpstr>Is Load associated with INR</vt:lpstr>
      <vt:lpstr>Load Names for BESS and non-BESS</vt:lpstr>
      <vt:lpstr>Changes to COD and FIS Restudy</vt:lpstr>
      <vt:lpstr>COD Change Example</vt:lpstr>
      <vt:lpstr>Small Gen Clarifications</vt:lpstr>
      <vt:lpstr>Miscellaneous Reminders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Teixeira, Jay</cp:lastModifiedBy>
  <cp:revision>751</cp:revision>
  <cp:lastPrinted>2018-07-25T14:31:19Z</cp:lastPrinted>
  <dcterms:created xsi:type="dcterms:W3CDTF">2016-01-21T15:20:31Z</dcterms:created>
  <dcterms:modified xsi:type="dcterms:W3CDTF">2023-10-03T16:09:28Z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