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0" r:id="rId4"/>
    <p:sldId id="272" r:id="rId5"/>
    <p:sldId id="270" r:id="rId6"/>
    <p:sldId id="265" r:id="rId7"/>
    <p:sldId id="271" r:id="rId8"/>
    <p:sldId id="257" r:id="rId9"/>
    <p:sldId id="264" r:id="rId10"/>
    <p:sldId id="262"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45" autoAdjust="0"/>
  </p:normalViewPr>
  <p:slideViewPr>
    <p:cSldViewPr showGuides="1">
      <p:cViewPr varScale="1">
        <p:scale>
          <a:sx n="68" d="100"/>
          <a:sy n="68" d="100"/>
        </p:scale>
        <p:origin x="492" y="5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10/6/2023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10/6/2023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634953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513719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453237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ercot.com/services/mdt"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2031325"/>
          </a:xfrm>
          <a:prstGeom prst="rect">
            <a:avLst/>
          </a:prstGeom>
          <a:noFill/>
        </p:spPr>
        <p:txBody>
          <a:bodyPr wrap="square" rtlCol="0">
            <a:spAutoFit/>
          </a:bodyPr>
          <a:lstStyle/>
          <a:p>
            <a:r>
              <a:rPr lang="en-US" b="1" dirty="0"/>
              <a:t>CRR Update</a:t>
            </a:r>
          </a:p>
          <a:p>
            <a:endParaRPr lang="en-US" dirty="0"/>
          </a:p>
          <a:p>
            <a:r>
              <a:rPr lang="en-US" dirty="0"/>
              <a:t>Samantha Findley</a:t>
            </a:r>
          </a:p>
          <a:p>
            <a:r>
              <a:rPr lang="en-US" dirty="0"/>
              <a:t>CRR Market Operations</a:t>
            </a:r>
          </a:p>
          <a:p>
            <a:endParaRPr lang="en-US" dirty="0"/>
          </a:p>
          <a:p>
            <a:r>
              <a:rPr lang="en-US" dirty="0"/>
              <a:t>CMWG</a:t>
            </a:r>
          </a:p>
          <a:p>
            <a:r>
              <a:rPr lang="en-US" dirty="0"/>
              <a:t>October 9, 2023</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DC8FA-E4E3-ED35-8741-852AD434C4F0}"/>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26B3E5C-7509-7A05-1DFB-98BFAFEC4CB1}"/>
              </a:ext>
            </a:extLst>
          </p:cNvPr>
          <p:cNvSpPr>
            <a:spLocks noGrp="1"/>
          </p:cNvSpPr>
          <p:nvPr>
            <p:ph idx="1"/>
          </p:nvPr>
        </p:nvSpPr>
        <p:spPr/>
        <p:txBody>
          <a:bodyPr/>
          <a:lstStyle/>
          <a:p>
            <a:r>
              <a:rPr lang="en-US" sz="2800" dirty="0"/>
              <a:t>Upcoming CRR release</a:t>
            </a:r>
          </a:p>
          <a:p>
            <a:endParaRPr lang="en-US" sz="2800" dirty="0"/>
          </a:p>
          <a:p>
            <a:r>
              <a:rPr lang="en-US" sz="2800" dirty="0"/>
              <a:t>Increases in auction transactions and risk of transaction adjustment period</a:t>
            </a:r>
          </a:p>
          <a:p>
            <a:endParaRPr lang="en-US" sz="2800" dirty="0"/>
          </a:p>
          <a:p>
            <a:r>
              <a:rPr lang="en-US" sz="2800" dirty="0"/>
              <a:t>KML file issue</a:t>
            </a:r>
          </a:p>
          <a:p>
            <a:endParaRPr lang="en-US" sz="2800" dirty="0"/>
          </a:p>
          <a:p>
            <a:r>
              <a:rPr lang="en-US" sz="2800" dirty="0"/>
              <a:t>Impacts of excessive MUI downloads/scraping</a:t>
            </a:r>
          </a:p>
        </p:txBody>
      </p:sp>
      <p:sp>
        <p:nvSpPr>
          <p:cNvPr id="4" name="Slide Number Placeholder 3">
            <a:extLst>
              <a:ext uri="{FF2B5EF4-FFF2-40B4-BE49-F238E27FC236}">
                <a16:creationId xmlns:a16="http://schemas.microsoft.com/office/drawing/2014/main" id="{15401068-6D12-6DD1-2475-425277BB298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76530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C958D-391D-6936-334C-EDCE23C086FB}"/>
              </a:ext>
            </a:extLst>
          </p:cNvPr>
          <p:cNvSpPr>
            <a:spLocks noGrp="1"/>
          </p:cNvSpPr>
          <p:nvPr>
            <p:ph type="title"/>
          </p:nvPr>
        </p:nvSpPr>
        <p:spPr>
          <a:xfrm>
            <a:off x="381000" y="243682"/>
            <a:ext cx="8534400" cy="1143000"/>
          </a:xfrm>
        </p:spPr>
        <p:txBody>
          <a:bodyPr/>
          <a:lstStyle/>
          <a:p>
            <a:r>
              <a:rPr lang="en-US" sz="2400" dirty="0"/>
              <a:t>Upcoming CRR release – Targeting 12/8/2023 implementation</a:t>
            </a:r>
            <a:endParaRPr lang="en-US" dirty="0"/>
          </a:p>
        </p:txBody>
      </p:sp>
      <p:sp>
        <p:nvSpPr>
          <p:cNvPr id="3" name="Content Placeholder 2">
            <a:extLst>
              <a:ext uri="{FF2B5EF4-FFF2-40B4-BE49-F238E27FC236}">
                <a16:creationId xmlns:a16="http://schemas.microsoft.com/office/drawing/2014/main" id="{80D27F4C-0E73-9397-7B42-6F92C244A45D}"/>
              </a:ext>
            </a:extLst>
          </p:cNvPr>
          <p:cNvSpPr>
            <a:spLocks noGrp="1"/>
          </p:cNvSpPr>
          <p:nvPr>
            <p:ph idx="1"/>
          </p:nvPr>
        </p:nvSpPr>
        <p:spPr>
          <a:xfrm>
            <a:off x="304800" y="1371600"/>
            <a:ext cx="8534400" cy="5029200"/>
          </a:xfrm>
        </p:spPr>
        <p:txBody>
          <a:bodyPr/>
          <a:lstStyle/>
          <a:p>
            <a:r>
              <a:rPr lang="en-US" sz="2000" b="1" dirty="0"/>
              <a:t>SCR 807 Increase CRR Transaction Capability</a:t>
            </a:r>
          </a:p>
          <a:p>
            <a:pPr lvl="1"/>
            <a:r>
              <a:rPr lang="en-US" sz="1800" dirty="0"/>
              <a:t>Increases total auction transaction capability from 300K to 400K</a:t>
            </a:r>
          </a:p>
          <a:p>
            <a:pPr lvl="1"/>
            <a:r>
              <a:rPr lang="en-US" sz="1800" dirty="0"/>
              <a:t>Will change the automated operator messages at the close of auction bid windows, so that corrected messages will no longer be necessary</a:t>
            </a:r>
          </a:p>
          <a:p>
            <a:endParaRPr lang="en-US" sz="2400" dirty="0"/>
          </a:p>
          <a:p>
            <a:r>
              <a:rPr lang="en-US" sz="2000" b="1" dirty="0"/>
              <a:t>SCR 816 CRR Auction Bid Credit Enhancement</a:t>
            </a:r>
          </a:p>
          <a:p>
            <a:pPr lvl="1"/>
            <a:r>
              <a:rPr lang="en-US" sz="1800" dirty="0"/>
              <a:t>Removes the one day of credit lock overlap that usually occurs (monthly auction credit is usually released one day after the long-term auction credit is locked)</a:t>
            </a:r>
          </a:p>
          <a:p>
            <a:pPr lvl="1"/>
            <a:r>
              <a:rPr lang="en-US" sz="1800" dirty="0"/>
              <a:t>Will require an update to the CRR Activity Calendar to reflect the change</a:t>
            </a:r>
          </a:p>
          <a:p>
            <a:pPr lvl="1"/>
            <a:r>
              <a:rPr lang="en-US" sz="1800" dirty="0"/>
              <a:t>Updated CRR Activity Calendar will be sent with the 30-day market notice 11/8 and posted after 12/8 implementation</a:t>
            </a:r>
          </a:p>
        </p:txBody>
      </p:sp>
      <p:sp>
        <p:nvSpPr>
          <p:cNvPr id="4" name="Slide Number Placeholder 3">
            <a:extLst>
              <a:ext uri="{FF2B5EF4-FFF2-40B4-BE49-F238E27FC236}">
                <a16:creationId xmlns:a16="http://schemas.microsoft.com/office/drawing/2014/main" id="{148F07A9-2133-3F55-ED32-DF039892450C}"/>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007877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Increases in registered CRRAHs, CPs, Settlement Points and auction transactions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26" name="Content Placeholder 25">
            <a:extLst>
              <a:ext uri="{FF2B5EF4-FFF2-40B4-BE49-F238E27FC236}">
                <a16:creationId xmlns:a16="http://schemas.microsoft.com/office/drawing/2014/main" id="{F794C38A-FC8A-24DA-F49F-A95EEB8B427E}"/>
              </a:ext>
            </a:extLst>
          </p:cNvPr>
          <p:cNvSpPr>
            <a:spLocks noGrp="1"/>
          </p:cNvSpPr>
          <p:nvPr>
            <p:ph idx="1"/>
          </p:nvPr>
        </p:nvSpPr>
        <p:spPr>
          <a:xfrm>
            <a:off x="152400" y="4191001"/>
            <a:ext cx="8534400" cy="304799"/>
          </a:xfrm>
        </p:spPr>
        <p:txBody>
          <a:bodyPr/>
          <a:lstStyle/>
          <a:p>
            <a:pPr marL="0" indent="0">
              <a:buNone/>
            </a:pPr>
            <a:r>
              <a:rPr lang="en-US" sz="1000" i="1" dirty="0"/>
              <a:t>*Date column corresponds to the month that the Seq1 bid window closed and the month of the monthly auction.</a:t>
            </a:r>
          </a:p>
          <a:p>
            <a:pPr marL="0" indent="0">
              <a:buNone/>
            </a:pPr>
            <a:endParaRPr lang="en-US" sz="1200" dirty="0"/>
          </a:p>
          <a:p>
            <a:r>
              <a:rPr lang="en-US" sz="1200" dirty="0"/>
              <a:t>The 2020.1st6.AnnualAuction.Seq1 was the first auction that exceeded 300K transactions and triggered a transaction adjustment period. The transaction adjustment period had 98,880 transactions submitted by 130 CRRAHs.</a:t>
            </a:r>
          </a:p>
          <a:p>
            <a:endParaRPr lang="en-US" sz="1200" dirty="0"/>
          </a:p>
          <a:p>
            <a:r>
              <a:rPr lang="en-US" sz="1200" dirty="0"/>
              <a:t>After the transaction adjustment period auction, NPRR 972 Enhancing Existing CRR Transaction Limit Process allowed ERCOT discretion to not hold a transaction adjustment period auction if the number of transactions does not exceed what the system can process.</a:t>
            </a:r>
          </a:p>
        </p:txBody>
      </p:sp>
      <p:pic>
        <p:nvPicPr>
          <p:cNvPr id="36" name="Picture 35">
            <a:extLst>
              <a:ext uri="{FF2B5EF4-FFF2-40B4-BE49-F238E27FC236}">
                <a16:creationId xmlns:a16="http://schemas.microsoft.com/office/drawing/2014/main" id="{A3CCA66B-72E9-3EA6-65C7-552933E49CAF}"/>
              </a:ext>
            </a:extLst>
          </p:cNvPr>
          <p:cNvPicPr>
            <a:picLocks noChangeAspect="1"/>
          </p:cNvPicPr>
          <p:nvPr/>
        </p:nvPicPr>
        <p:blipFill>
          <a:blip r:embed="rId3"/>
          <a:stretch>
            <a:fillRect/>
          </a:stretch>
        </p:blipFill>
        <p:spPr>
          <a:xfrm>
            <a:off x="228600" y="1447800"/>
            <a:ext cx="8686800" cy="2738067"/>
          </a:xfrm>
          <a:prstGeom prst="rect">
            <a:avLst/>
          </a:prstGeom>
        </p:spPr>
      </p:pic>
    </p:spTree>
    <p:extLst>
      <p:ext uri="{BB962C8B-B14F-4D97-AF65-F5344CB8AC3E}">
        <p14:creationId xmlns:p14="http://schemas.microsoft.com/office/powerpoint/2010/main" val="282502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08712-D7E5-4E69-D819-1EEAECE3C1BD}"/>
              </a:ext>
            </a:extLst>
          </p:cNvPr>
          <p:cNvSpPr>
            <a:spLocks noGrp="1"/>
          </p:cNvSpPr>
          <p:nvPr>
            <p:ph type="title"/>
          </p:nvPr>
        </p:nvSpPr>
        <p:spPr/>
        <p:txBody>
          <a:bodyPr/>
          <a:lstStyle/>
          <a:p>
            <a:r>
              <a:rPr lang="en-US" dirty="0"/>
              <a:t>Risk of upcoming transaction adjustment period </a:t>
            </a:r>
          </a:p>
        </p:txBody>
      </p:sp>
      <p:sp>
        <p:nvSpPr>
          <p:cNvPr id="3" name="Content Placeholder 2">
            <a:extLst>
              <a:ext uri="{FF2B5EF4-FFF2-40B4-BE49-F238E27FC236}">
                <a16:creationId xmlns:a16="http://schemas.microsoft.com/office/drawing/2014/main" id="{9F1EC8FD-B58F-2BA9-39E1-2F23371968BC}"/>
              </a:ext>
            </a:extLst>
          </p:cNvPr>
          <p:cNvSpPr>
            <a:spLocks noGrp="1"/>
          </p:cNvSpPr>
          <p:nvPr>
            <p:ph idx="1"/>
          </p:nvPr>
        </p:nvSpPr>
        <p:spPr>
          <a:xfrm>
            <a:off x="304800" y="1066800"/>
            <a:ext cx="8534400" cy="4572000"/>
          </a:xfrm>
        </p:spPr>
        <p:txBody>
          <a:bodyPr/>
          <a:lstStyle/>
          <a:p>
            <a:r>
              <a:rPr lang="en-US" sz="1800" dirty="0"/>
              <a:t>Every monthly auction since 2022.OCT has exceeded 300K transactions</a:t>
            </a:r>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Any auction that exceeds 500K total transactions </a:t>
            </a:r>
            <a:r>
              <a:rPr lang="en-US" sz="1800" b="1" dirty="0"/>
              <a:t>will</a:t>
            </a:r>
            <a:r>
              <a:rPr lang="en-US" sz="1800" dirty="0"/>
              <a:t> trigger a transaction adjustment period.</a:t>
            </a:r>
          </a:p>
          <a:p>
            <a:r>
              <a:rPr lang="en-US" sz="1800" dirty="0"/>
              <a:t>If a transaction adjustment period is triggered, the CRR market operator will notify CRRAHs with a message to the MUI within an hour of the auction close and a market notice will be sent.</a:t>
            </a:r>
          </a:p>
        </p:txBody>
      </p:sp>
      <p:sp>
        <p:nvSpPr>
          <p:cNvPr id="4" name="Slide Number Placeholder 3">
            <a:extLst>
              <a:ext uri="{FF2B5EF4-FFF2-40B4-BE49-F238E27FC236}">
                <a16:creationId xmlns:a16="http://schemas.microsoft.com/office/drawing/2014/main" id="{7EAA270E-E1AA-791A-5482-EED5EAC128F4}"/>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8" name="Picture 7">
            <a:extLst>
              <a:ext uri="{FF2B5EF4-FFF2-40B4-BE49-F238E27FC236}">
                <a16:creationId xmlns:a16="http://schemas.microsoft.com/office/drawing/2014/main" id="{142FB48C-3806-56DF-73AB-C16999286A7A}"/>
              </a:ext>
            </a:extLst>
          </p:cNvPr>
          <p:cNvPicPr>
            <a:picLocks noChangeAspect="1"/>
          </p:cNvPicPr>
          <p:nvPr/>
        </p:nvPicPr>
        <p:blipFill>
          <a:blip r:embed="rId2"/>
          <a:stretch>
            <a:fillRect/>
          </a:stretch>
        </p:blipFill>
        <p:spPr>
          <a:xfrm>
            <a:off x="2495550" y="1447800"/>
            <a:ext cx="3829050" cy="2836659"/>
          </a:xfrm>
          <a:prstGeom prst="rect">
            <a:avLst/>
          </a:prstGeom>
        </p:spPr>
      </p:pic>
    </p:spTree>
    <p:extLst>
      <p:ext uri="{BB962C8B-B14F-4D97-AF65-F5344CB8AC3E}">
        <p14:creationId xmlns:p14="http://schemas.microsoft.com/office/powerpoint/2010/main" val="1271081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KML file issue</a:t>
            </a:r>
          </a:p>
        </p:txBody>
      </p:sp>
      <p:sp>
        <p:nvSpPr>
          <p:cNvPr id="3" name="Content Placeholder 2"/>
          <p:cNvSpPr>
            <a:spLocks noGrp="1"/>
          </p:cNvSpPr>
          <p:nvPr>
            <p:ph idx="1"/>
          </p:nvPr>
        </p:nvSpPr>
        <p:spPr>
          <a:xfrm>
            <a:off x="304800" y="1219200"/>
            <a:ext cx="8534400" cy="4953000"/>
          </a:xfrm>
        </p:spPr>
        <p:txBody>
          <a:bodyPr/>
          <a:lstStyle/>
          <a:p>
            <a:pPr marL="0" indent="0">
              <a:spcBef>
                <a:spcPts val="0"/>
              </a:spcBef>
              <a:buNone/>
            </a:pPr>
            <a:r>
              <a:rPr lang="en-US" sz="1800" dirty="0">
                <a:ea typeface="Calibri" panose="020F0502020204030204" pitchFamily="34" charset="0"/>
              </a:rPr>
              <a:t>Issue: The tool that generates the KML files has not been updated to include new substations containing new RNs since Sept 2017. </a:t>
            </a:r>
          </a:p>
          <a:p>
            <a:pPr>
              <a:spcBef>
                <a:spcPts val="0"/>
              </a:spcBef>
            </a:pPr>
            <a:endParaRPr lang="en-US" sz="1800" dirty="0">
              <a:ea typeface="Calibri" panose="020F0502020204030204" pitchFamily="34" charset="0"/>
            </a:endParaRPr>
          </a:p>
          <a:p>
            <a:pPr>
              <a:spcBef>
                <a:spcPts val="0"/>
              </a:spcBef>
            </a:pPr>
            <a:r>
              <a:rPr lang="en-US" sz="1800" dirty="0">
                <a:ea typeface="Calibri" panose="020F0502020204030204" pitchFamily="34" charset="0"/>
              </a:rPr>
              <a:t>273 RNs have been added to the model since Sept 2017.</a:t>
            </a:r>
          </a:p>
          <a:p>
            <a:pPr>
              <a:spcBef>
                <a:spcPts val="0"/>
              </a:spcBef>
            </a:pPr>
            <a:endParaRPr lang="en-US" sz="1800" dirty="0">
              <a:ea typeface="Calibri" panose="020F0502020204030204" pitchFamily="34" charset="0"/>
            </a:endParaRPr>
          </a:p>
          <a:p>
            <a:pPr>
              <a:spcBef>
                <a:spcPts val="0"/>
              </a:spcBef>
            </a:pPr>
            <a:r>
              <a:rPr lang="en-US" sz="1800" dirty="0">
                <a:ea typeface="Calibri" panose="020F0502020204030204" pitchFamily="34" charset="0"/>
              </a:rPr>
              <a:t>107 of those are located within substations that existed prior to Sept 2017, so they </a:t>
            </a:r>
            <a:r>
              <a:rPr lang="en-US" sz="1800" b="1" dirty="0">
                <a:ea typeface="Calibri" panose="020F0502020204030204" pitchFamily="34" charset="0"/>
              </a:rPr>
              <a:t>are </a:t>
            </a:r>
            <a:r>
              <a:rPr lang="en-US" sz="1800" dirty="0">
                <a:ea typeface="Calibri" panose="020F0502020204030204" pitchFamily="34" charset="0"/>
              </a:rPr>
              <a:t>included in KML files.</a:t>
            </a:r>
          </a:p>
          <a:p>
            <a:pPr>
              <a:spcBef>
                <a:spcPts val="0"/>
              </a:spcBef>
            </a:pPr>
            <a:endParaRPr lang="en-US" sz="1800" dirty="0">
              <a:ea typeface="Calibri" panose="020F0502020204030204" pitchFamily="34" charset="0"/>
            </a:endParaRPr>
          </a:p>
          <a:p>
            <a:pPr>
              <a:spcBef>
                <a:spcPts val="0"/>
              </a:spcBef>
            </a:pPr>
            <a:r>
              <a:rPr lang="en-US" sz="1800" dirty="0">
                <a:ea typeface="Calibri" panose="020F0502020204030204" pitchFamily="34" charset="0"/>
              </a:rPr>
              <a:t>166 RNs are located at new substations, and those substations </a:t>
            </a:r>
            <a:r>
              <a:rPr lang="en-US" sz="1800" b="1" dirty="0">
                <a:ea typeface="Calibri" panose="020F0502020204030204" pitchFamily="34" charset="0"/>
              </a:rPr>
              <a:t>are not</a:t>
            </a:r>
            <a:r>
              <a:rPr lang="en-US" sz="1800" dirty="0">
                <a:ea typeface="Calibri" panose="020F0502020204030204" pitchFamily="34" charset="0"/>
              </a:rPr>
              <a:t> captured by the KML generating tool.</a:t>
            </a:r>
          </a:p>
          <a:p>
            <a:pPr>
              <a:spcBef>
                <a:spcPts val="0"/>
              </a:spcBef>
            </a:pPr>
            <a:endParaRPr lang="en-US" sz="1600" dirty="0">
              <a:ea typeface="Calibri" panose="020F0502020204030204" pitchFamily="34" charset="0"/>
            </a:endParaRPr>
          </a:p>
          <a:p>
            <a:pPr marL="0" indent="0">
              <a:spcBef>
                <a:spcPts val="0"/>
              </a:spcBef>
              <a:buNone/>
            </a:pPr>
            <a:endParaRPr lang="en-US" sz="1600" dirty="0">
              <a:ea typeface="Calibri" panose="020F0502020204030204" pitchFamily="34" charset="0"/>
            </a:endParaRPr>
          </a:p>
          <a:p>
            <a:pPr>
              <a:spcBef>
                <a:spcPts val="0"/>
              </a:spcBef>
            </a:pPr>
            <a:endParaRPr lang="en-US" sz="1600" dirty="0">
              <a:ea typeface="Calibri" panose="020F0502020204030204" pitchFamily="34" charset="0"/>
            </a:endParaRPr>
          </a:p>
          <a:p>
            <a:pPr marL="342900" marR="0" lvl="0" indent="-342900">
              <a:spcBef>
                <a:spcPts val="0"/>
              </a:spcBef>
              <a:spcAft>
                <a:spcPts val="0"/>
              </a:spcAft>
              <a:buFont typeface="+mj-lt"/>
              <a:buAutoNum type="alphaLcParenBoth"/>
            </a:pPr>
            <a:endParaRPr lang="en-US" sz="1600" b="1" dirty="0">
              <a:ea typeface="Calibri" panose="020F0502020204030204" pitchFamily="34"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1024058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KML file issue</a:t>
            </a:r>
          </a:p>
        </p:txBody>
      </p:sp>
      <p:sp>
        <p:nvSpPr>
          <p:cNvPr id="3" name="Content Placeholder 2"/>
          <p:cNvSpPr>
            <a:spLocks noGrp="1"/>
          </p:cNvSpPr>
          <p:nvPr>
            <p:ph idx="1"/>
          </p:nvPr>
        </p:nvSpPr>
        <p:spPr>
          <a:xfrm>
            <a:off x="321733" y="1143000"/>
            <a:ext cx="8534400" cy="4953000"/>
          </a:xfrm>
        </p:spPr>
        <p:txBody>
          <a:bodyPr/>
          <a:lstStyle/>
          <a:p>
            <a:pPr marL="0" indent="0">
              <a:buNone/>
            </a:pPr>
            <a:r>
              <a:rPr lang="en-US" sz="2000" b="1" dirty="0"/>
              <a:t>Options:</a:t>
            </a:r>
          </a:p>
          <a:p>
            <a:pPr marL="0" indent="0">
              <a:buNone/>
            </a:pPr>
            <a:endParaRPr lang="en-US" sz="2000" b="1" dirty="0"/>
          </a:p>
          <a:p>
            <a:r>
              <a:rPr lang="en-US" sz="2000" dirty="0"/>
              <a:t>Discontinue the KML files (ERCOT’s preference)</a:t>
            </a:r>
          </a:p>
          <a:p>
            <a:pPr lvl="1"/>
            <a:r>
              <a:rPr lang="en-US" sz="1600" dirty="0"/>
              <a:t>If discontinued, a market notice will go out to notify market participants.</a:t>
            </a:r>
          </a:p>
          <a:p>
            <a:endParaRPr lang="en-US" sz="2000" dirty="0"/>
          </a:p>
          <a:p>
            <a:r>
              <a:rPr lang="en-US" sz="2000" dirty="0"/>
              <a:t>Continue publishing outdated KML files until the KML generating tool can be updated (eta pending cost/prioritization)</a:t>
            </a:r>
          </a:p>
          <a:p>
            <a:pPr lvl="1"/>
            <a:r>
              <a:rPr lang="en-US" sz="1600" dirty="0"/>
              <a:t>Risk that outdated KMLs may be relied upon for market participant analysis</a:t>
            </a:r>
          </a:p>
          <a:p>
            <a:endParaRPr lang="en-US" sz="2000" dirty="0"/>
          </a:p>
          <a:p>
            <a:pPr marL="0" indent="0">
              <a:buNone/>
            </a:pPr>
            <a:r>
              <a:rPr lang="en-US" sz="1600" i="1" dirty="0"/>
              <a:t>ERCOT is requesting feedback from KML file users specifically about how the KML files are used, as well as any concerns about discontinuing the KML files. We can revisit this issue at the next CMWG meeting on 11/13 if additional time for analysis is needed. Feedback can also be provided by emailing ercotcrr@ercot.com.</a:t>
            </a:r>
          </a:p>
          <a:p>
            <a:pPr marL="457200" lvl="1" indent="0">
              <a:buNone/>
            </a:pPr>
            <a:endParaRPr lang="en-US" sz="1600" dirty="0"/>
          </a:p>
          <a:p>
            <a:endParaRPr lang="en-US" sz="2000" dirty="0"/>
          </a:p>
          <a:p>
            <a:endParaRPr lang="en-US" sz="2000" dirty="0"/>
          </a:p>
          <a:p>
            <a:endParaRPr lang="en-US" sz="2000" dirty="0"/>
          </a:p>
          <a:p>
            <a:pPr marL="0" indent="0">
              <a:buNone/>
            </a:pPr>
            <a:endParaRPr lang="en-US" sz="2000" dirty="0"/>
          </a:p>
          <a:p>
            <a:pPr marL="0" indent="0">
              <a:buNone/>
            </a:pP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Tree>
    <p:extLst>
      <p:ext uri="{BB962C8B-B14F-4D97-AF65-F5344CB8AC3E}">
        <p14:creationId xmlns:p14="http://schemas.microsoft.com/office/powerpoint/2010/main" val="2722455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Impacts of excessive downloads/scraping on CRR system</a:t>
            </a:r>
            <a:endParaRPr lang="en-US" b="1" dirty="0">
              <a:solidFill>
                <a:schemeClr val="accent1"/>
              </a:solidFill>
            </a:endParaRPr>
          </a:p>
        </p:txBody>
      </p:sp>
      <p:sp>
        <p:nvSpPr>
          <p:cNvPr id="3" name="Content Placeholder 2"/>
          <p:cNvSpPr>
            <a:spLocks noGrp="1"/>
          </p:cNvSpPr>
          <p:nvPr>
            <p:ph idx="1"/>
          </p:nvPr>
        </p:nvSpPr>
        <p:spPr>
          <a:xfrm>
            <a:off x="304800" y="1295400"/>
            <a:ext cx="8534400" cy="4953000"/>
          </a:xfrm>
        </p:spPr>
        <p:txBody>
          <a:bodyPr/>
          <a:lstStyle/>
          <a:p>
            <a:r>
              <a:rPr lang="en-US" sz="1800" dirty="0"/>
              <a:t>Polling/monitoring to see if a file has a new timestamp consumes resources that cause system performance issues.</a:t>
            </a:r>
          </a:p>
          <a:p>
            <a:endParaRPr lang="en-US" sz="1800" dirty="0"/>
          </a:p>
          <a:p>
            <a:r>
              <a:rPr lang="en-US" sz="1800" dirty="0"/>
              <a:t>2023.MAY.Monthly.Auction: MUI unplanned outage from 3:55 PM to 4:26 PM on bid window close day</a:t>
            </a:r>
          </a:p>
          <a:p>
            <a:endParaRPr lang="en-US" sz="1800" dirty="0"/>
          </a:p>
          <a:p>
            <a:r>
              <a:rPr lang="en-US" sz="1800" dirty="0"/>
              <a:t>2024.2nd6.AnnualAuction.Seq3: MUI unplanned outage starting at 4:30 PM on bid window close day; extended to close at 19:00 due to excessive open sessions (downloading/scraping activity)</a:t>
            </a:r>
          </a:p>
          <a:p>
            <a:endParaRPr lang="en-US" sz="1600" dirty="0"/>
          </a:p>
          <a:p>
            <a:r>
              <a:rPr lang="en-US" sz="1800" dirty="0"/>
              <a:t>Market participant outreach has resolved the UI performance issues.</a:t>
            </a:r>
          </a:p>
          <a:p>
            <a:endParaRPr lang="en-US" sz="1800" dirty="0"/>
          </a:p>
          <a:p>
            <a:r>
              <a:rPr lang="en-US" sz="1800" dirty="0">
                <a:effectLst/>
                <a:ea typeface="Calibri" panose="020F0502020204030204" pitchFamily="34" charset="0"/>
              </a:rPr>
              <a:t>Market Data Transparency Terms of Use (</a:t>
            </a:r>
            <a:r>
              <a:rPr lang="en-US" sz="1800" u="sng" dirty="0">
                <a:solidFill>
                  <a:srgbClr val="0563C1"/>
                </a:solidFill>
                <a:effectLst/>
                <a:ea typeface="Calibri" panose="020F0502020204030204" pitchFamily="34" charset="0"/>
                <a:hlinkClick r:id="rId3"/>
              </a:rPr>
              <a:t>https://www.ercot.com/services/mdt</a:t>
            </a:r>
            <a:r>
              <a:rPr lang="en-US" sz="1800" dirty="0">
                <a:effectLst/>
                <a:ea typeface="Calibri" panose="020F0502020204030204" pitchFamily="34" charset="0"/>
              </a:rPr>
              <a:t>) allows for an extract or report to be downloaded three times per posting.</a:t>
            </a:r>
          </a:p>
          <a:p>
            <a:endParaRPr lang="en-US" sz="1800" dirty="0"/>
          </a:p>
          <a:p>
            <a:endParaRPr 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Tree>
    <p:extLst>
      <p:ext uri="{BB962C8B-B14F-4D97-AF65-F5344CB8AC3E}">
        <p14:creationId xmlns:p14="http://schemas.microsoft.com/office/powerpoint/2010/main" val="340366061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661</Words>
  <Application>Microsoft Office PowerPoint</Application>
  <PresentationFormat>On-screen Show (4:3)</PresentationFormat>
  <Paragraphs>88</Paragraphs>
  <Slides>8</Slides>
  <Notes>4</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Agenda</vt:lpstr>
      <vt:lpstr>Upcoming CRR release – Targeting 12/8/2023 implementation</vt:lpstr>
      <vt:lpstr>Increases in registered CRRAHs, CPs, Settlement Points and auction transactions</vt:lpstr>
      <vt:lpstr>Risk of upcoming transaction adjustment period </vt:lpstr>
      <vt:lpstr>KML file issue</vt:lpstr>
      <vt:lpstr>KML file issue</vt:lpstr>
      <vt:lpstr>Impacts of excessive downloads/scraping on CRR system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2016-10-07T18:07:55Z</dcterms:created>
  <dcterms:modified xsi:type="dcterms:W3CDTF">2023-10-06T21:33:49Z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2023-09-19T13:14:08Z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70fd4d64-7f94-4710-bb1c-723fe0267158</vt:lpwstr>
  </property>
  <property fmtid="{D5CDD505-2E9C-101B-9397-08002B2CF9AE}" pid="8" name="MSIP_Label_7084cbda-52b8-46fb-a7b7-cb5bd465ed85_ContentBits">
    <vt:lpwstr>0</vt:lpwstr>
  </property>
</Properties>
</file>