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1"/>
  </p:notesMasterIdLst>
  <p:sldIdLst>
    <p:sldId id="256" r:id="rId4"/>
    <p:sldId id="257" r:id="rId5"/>
    <p:sldId id="258" r:id="rId6"/>
    <p:sldId id="262" r:id="rId7"/>
    <p:sldId id="259" r:id="rId8"/>
    <p:sldId id="260"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8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DDE9BA-CA43-4168-AD17-AD0AB92B731A}" type="datetimeFigureOut">
              <a:rPr lang="en-US" smtClean="0"/>
              <a:t>10/5/2023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3BEDFF-1811-4507-81C0-B69516ED9833}" type="slidenum">
              <a:rPr lang="en-US" smtClean="0"/>
              <a:t>‹#›</a:t>
            </a:fld>
            <a:endParaRPr lang="en-US"/>
          </a:p>
        </p:txBody>
      </p:sp>
    </p:spTree>
    <p:extLst>
      <p:ext uri="{BB962C8B-B14F-4D97-AF65-F5344CB8AC3E}">
        <p14:creationId xmlns:p14="http://schemas.microsoft.com/office/powerpoint/2010/main" val="2307372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1</a:t>
            </a:fld>
            <a:endParaRPr lang="en-US"/>
          </a:p>
        </p:txBody>
      </p:sp>
    </p:spTree>
    <p:extLst>
      <p:ext uri="{BB962C8B-B14F-4D97-AF65-F5344CB8AC3E}">
        <p14:creationId xmlns:p14="http://schemas.microsoft.com/office/powerpoint/2010/main" val="1199779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2</a:t>
            </a:fld>
            <a:endParaRPr lang="en-US"/>
          </a:p>
        </p:txBody>
      </p:sp>
    </p:spTree>
    <p:extLst>
      <p:ext uri="{BB962C8B-B14F-4D97-AF65-F5344CB8AC3E}">
        <p14:creationId xmlns:p14="http://schemas.microsoft.com/office/powerpoint/2010/main" val="3687620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3</a:t>
            </a:fld>
            <a:endParaRPr lang="en-US"/>
          </a:p>
        </p:txBody>
      </p:sp>
    </p:spTree>
    <p:extLst>
      <p:ext uri="{BB962C8B-B14F-4D97-AF65-F5344CB8AC3E}">
        <p14:creationId xmlns:p14="http://schemas.microsoft.com/office/powerpoint/2010/main" val="594382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4</a:t>
            </a:fld>
            <a:endParaRPr lang="en-US"/>
          </a:p>
        </p:txBody>
      </p:sp>
    </p:spTree>
    <p:extLst>
      <p:ext uri="{BB962C8B-B14F-4D97-AF65-F5344CB8AC3E}">
        <p14:creationId xmlns:p14="http://schemas.microsoft.com/office/powerpoint/2010/main" val="775693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5</a:t>
            </a:fld>
            <a:endParaRPr lang="en-US"/>
          </a:p>
        </p:txBody>
      </p:sp>
    </p:spTree>
    <p:extLst>
      <p:ext uri="{BB962C8B-B14F-4D97-AF65-F5344CB8AC3E}">
        <p14:creationId xmlns:p14="http://schemas.microsoft.com/office/powerpoint/2010/main" val="1185025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6</a:t>
            </a:fld>
            <a:endParaRPr lang="en-US"/>
          </a:p>
        </p:txBody>
      </p:sp>
    </p:spTree>
    <p:extLst>
      <p:ext uri="{BB962C8B-B14F-4D97-AF65-F5344CB8AC3E}">
        <p14:creationId xmlns:p14="http://schemas.microsoft.com/office/powerpoint/2010/main" val="375237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43BEDFF-1811-4507-81C0-B69516ED9833}" type="slidenum">
              <a:rPr lang="en-US" smtClean="0"/>
              <a:t>7</a:t>
            </a:fld>
            <a:endParaRPr lang="en-US"/>
          </a:p>
        </p:txBody>
      </p:sp>
    </p:spTree>
    <p:extLst>
      <p:ext uri="{BB962C8B-B14F-4D97-AF65-F5344CB8AC3E}">
        <p14:creationId xmlns:p14="http://schemas.microsoft.com/office/powerpoint/2010/main" val="3492461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B0A18-65FB-47FB-EB4C-DA8BDC980B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FBD0F4-67BE-AD51-B498-160F035AEF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B6394B-DD95-C74B-260B-709BC5F36573}"/>
              </a:ext>
            </a:extLst>
          </p:cNvPr>
          <p:cNvSpPr>
            <a:spLocks noGrp="1"/>
          </p:cNvSpPr>
          <p:nvPr>
            <p:ph type="dt" sz="half" idx="10"/>
          </p:nvPr>
        </p:nvSpPr>
        <p:spPr/>
        <p:txBody>
          <a:bodyPr/>
          <a:lstStyle/>
          <a:p>
            <a:fld id="{925CB3F0-5AE7-4FBC-B794-A10413FCB2FD}" type="datetimeFigureOut">
              <a:rPr lang="en-US" smtClean="0"/>
              <a:t>10/5/2023</a:t>
            </a:fld>
            <a:endParaRPr lang="en-US"/>
          </a:p>
        </p:txBody>
      </p:sp>
      <p:sp>
        <p:nvSpPr>
          <p:cNvPr id="5" name="Footer Placeholder 4">
            <a:extLst>
              <a:ext uri="{FF2B5EF4-FFF2-40B4-BE49-F238E27FC236}">
                <a16:creationId xmlns:a16="http://schemas.microsoft.com/office/drawing/2014/main" id="{A70C2B58-C96F-297E-5DC7-C941ED8869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B83B38-452F-055A-A7D5-27E04AB3ABE8}"/>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3598744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9BEFB-0B6D-7686-B6E1-A7778207C7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51203D-3381-9460-D281-9594259880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463D3A-CF49-7D02-5774-74B30DD84CE5}"/>
              </a:ext>
            </a:extLst>
          </p:cNvPr>
          <p:cNvSpPr>
            <a:spLocks noGrp="1"/>
          </p:cNvSpPr>
          <p:nvPr>
            <p:ph type="dt" sz="half" idx="10"/>
          </p:nvPr>
        </p:nvSpPr>
        <p:spPr/>
        <p:txBody>
          <a:bodyPr/>
          <a:lstStyle/>
          <a:p>
            <a:fld id="{925CB3F0-5AE7-4FBC-B794-A10413FCB2FD}" type="datetimeFigureOut">
              <a:rPr lang="en-US" smtClean="0"/>
              <a:t>10/5/2023</a:t>
            </a:fld>
            <a:endParaRPr lang="en-US"/>
          </a:p>
        </p:txBody>
      </p:sp>
      <p:sp>
        <p:nvSpPr>
          <p:cNvPr id="5" name="Footer Placeholder 4">
            <a:extLst>
              <a:ext uri="{FF2B5EF4-FFF2-40B4-BE49-F238E27FC236}">
                <a16:creationId xmlns:a16="http://schemas.microsoft.com/office/drawing/2014/main" id="{0EE887D1-9F68-06E7-9FEB-8D03CF3D81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17DBA7-A7AE-8B6C-453B-0C38158BA268}"/>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86102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F4879A-1665-2A12-2792-56468AA6E1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F3205B-EB6A-0AB5-02A4-6F21C219A8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C33E6F-1489-986E-16B8-E2EA331FB250}"/>
              </a:ext>
            </a:extLst>
          </p:cNvPr>
          <p:cNvSpPr>
            <a:spLocks noGrp="1"/>
          </p:cNvSpPr>
          <p:nvPr>
            <p:ph type="dt" sz="half" idx="10"/>
          </p:nvPr>
        </p:nvSpPr>
        <p:spPr/>
        <p:txBody>
          <a:bodyPr/>
          <a:lstStyle/>
          <a:p>
            <a:fld id="{925CB3F0-5AE7-4FBC-B794-A10413FCB2FD}" type="datetimeFigureOut">
              <a:rPr lang="en-US" smtClean="0"/>
              <a:t>10/5/2023</a:t>
            </a:fld>
            <a:endParaRPr lang="en-US"/>
          </a:p>
        </p:txBody>
      </p:sp>
      <p:sp>
        <p:nvSpPr>
          <p:cNvPr id="5" name="Footer Placeholder 4">
            <a:extLst>
              <a:ext uri="{FF2B5EF4-FFF2-40B4-BE49-F238E27FC236}">
                <a16:creationId xmlns:a16="http://schemas.microsoft.com/office/drawing/2014/main" id="{B484333F-135C-A183-BD3C-188DFEE1F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26DE15-9BC3-C5D5-7A0E-54E6A498D7E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368789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BD023-8C23-6922-F5AE-728B1599FE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401ACA-FBC0-963D-CC6C-8DFD5EA6E1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B9E479-D79B-6A10-B9FB-05D8CA9B7350}"/>
              </a:ext>
            </a:extLst>
          </p:cNvPr>
          <p:cNvSpPr>
            <a:spLocks noGrp="1"/>
          </p:cNvSpPr>
          <p:nvPr>
            <p:ph type="dt" sz="half" idx="10"/>
          </p:nvPr>
        </p:nvSpPr>
        <p:spPr/>
        <p:txBody>
          <a:bodyPr/>
          <a:lstStyle/>
          <a:p>
            <a:fld id="{925CB3F0-5AE7-4FBC-B794-A10413FCB2FD}" type="datetimeFigureOut">
              <a:rPr lang="en-US" smtClean="0"/>
              <a:t>10/5/2023</a:t>
            </a:fld>
            <a:endParaRPr lang="en-US"/>
          </a:p>
        </p:txBody>
      </p:sp>
      <p:sp>
        <p:nvSpPr>
          <p:cNvPr id="5" name="Footer Placeholder 4">
            <a:extLst>
              <a:ext uri="{FF2B5EF4-FFF2-40B4-BE49-F238E27FC236}">
                <a16:creationId xmlns:a16="http://schemas.microsoft.com/office/drawing/2014/main" id="{86D52D3C-7B2F-D01E-3A1B-8A34D4774E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36BBEF-B1B4-85A0-6586-23C898A4DCA2}"/>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360916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0DDCE-00AD-A5B6-D379-DF1DEFCBC0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B2165A-89F4-4E1D-78D3-5CD60514C1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1E2F48-A976-E487-F1D7-A751D3FB4E94}"/>
              </a:ext>
            </a:extLst>
          </p:cNvPr>
          <p:cNvSpPr>
            <a:spLocks noGrp="1"/>
          </p:cNvSpPr>
          <p:nvPr>
            <p:ph type="dt" sz="half" idx="10"/>
          </p:nvPr>
        </p:nvSpPr>
        <p:spPr/>
        <p:txBody>
          <a:bodyPr/>
          <a:lstStyle/>
          <a:p>
            <a:fld id="{925CB3F0-5AE7-4FBC-B794-A10413FCB2FD}" type="datetimeFigureOut">
              <a:rPr lang="en-US" smtClean="0"/>
              <a:t>10/5/2023</a:t>
            </a:fld>
            <a:endParaRPr lang="en-US"/>
          </a:p>
        </p:txBody>
      </p:sp>
      <p:sp>
        <p:nvSpPr>
          <p:cNvPr id="5" name="Footer Placeholder 4">
            <a:extLst>
              <a:ext uri="{FF2B5EF4-FFF2-40B4-BE49-F238E27FC236}">
                <a16:creationId xmlns:a16="http://schemas.microsoft.com/office/drawing/2014/main" id="{E6394AE5-58D4-6403-5069-3273E7FA86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6C3449-21B5-5154-DC4A-35948EA90CE5}"/>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321720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A0B0A-9815-1ACC-B0A3-7F2BCC4BF1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3A3DA1-F7F6-98E2-9076-6D928DA8CB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8A77EB-32FA-D1BC-F176-A3625CA023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1BCA73-B5E6-AC66-0B88-F153423B29CB}"/>
              </a:ext>
            </a:extLst>
          </p:cNvPr>
          <p:cNvSpPr>
            <a:spLocks noGrp="1"/>
          </p:cNvSpPr>
          <p:nvPr>
            <p:ph type="dt" sz="half" idx="10"/>
          </p:nvPr>
        </p:nvSpPr>
        <p:spPr/>
        <p:txBody>
          <a:bodyPr/>
          <a:lstStyle/>
          <a:p>
            <a:fld id="{925CB3F0-5AE7-4FBC-B794-A10413FCB2FD}" type="datetimeFigureOut">
              <a:rPr lang="en-US" smtClean="0"/>
              <a:t>10/5/2023</a:t>
            </a:fld>
            <a:endParaRPr lang="en-US"/>
          </a:p>
        </p:txBody>
      </p:sp>
      <p:sp>
        <p:nvSpPr>
          <p:cNvPr id="6" name="Footer Placeholder 5">
            <a:extLst>
              <a:ext uri="{FF2B5EF4-FFF2-40B4-BE49-F238E27FC236}">
                <a16:creationId xmlns:a16="http://schemas.microsoft.com/office/drawing/2014/main" id="{99C737F5-E1D3-E7E6-3813-FA1204843D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4ABBDF-B7AF-DAD6-23FD-1F419FC6278C}"/>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379956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0F727-9255-3678-5465-3907F972EE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0B2D74-0962-A689-D8F1-82661EE194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0D076A-AED9-48E1-83C8-801438D9A5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6DC707-9F02-F842-985D-C7623B4C88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1DEF83-C102-9CA1-B4B0-4CEA8E4FC1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32C77B-F33C-3816-1FF6-7DE56ADBE5F3}"/>
              </a:ext>
            </a:extLst>
          </p:cNvPr>
          <p:cNvSpPr>
            <a:spLocks noGrp="1"/>
          </p:cNvSpPr>
          <p:nvPr>
            <p:ph type="dt" sz="half" idx="10"/>
          </p:nvPr>
        </p:nvSpPr>
        <p:spPr/>
        <p:txBody>
          <a:bodyPr/>
          <a:lstStyle/>
          <a:p>
            <a:fld id="{925CB3F0-5AE7-4FBC-B794-A10413FCB2FD}" type="datetimeFigureOut">
              <a:rPr lang="en-US" smtClean="0"/>
              <a:t>10/5/2023</a:t>
            </a:fld>
            <a:endParaRPr lang="en-US"/>
          </a:p>
        </p:txBody>
      </p:sp>
      <p:sp>
        <p:nvSpPr>
          <p:cNvPr id="8" name="Footer Placeholder 7">
            <a:extLst>
              <a:ext uri="{FF2B5EF4-FFF2-40B4-BE49-F238E27FC236}">
                <a16:creationId xmlns:a16="http://schemas.microsoft.com/office/drawing/2014/main" id="{59125D75-3158-FCE2-D46F-79B5CAFA07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7B111B-EF58-DA50-8947-6B3AF89C65A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798577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3E1F-E983-7F13-63A3-9CB7DFECD68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E99B84-3EA0-FEC5-59B6-C761A5FE611D}"/>
              </a:ext>
            </a:extLst>
          </p:cNvPr>
          <p:cNvSpPr>
            <a:spLocks noGrp="1"/>
          </p:cNvSpPr>
          <p:nvPr>
            <p:ph type="dt" sz="half" idx="10"/>
          </p:nvPr>
        </p:nvSpPr>
        <p:spPr/>
        <p:txBody>
          <a:bodyPr/>
          <a:lstStyle/>
          <a:p>
            <a:fld id="{925CB3F0-5AE7-4FBC-B794-A10413FCB2FD}" type="datetimeFigureOut">
              <a:rPr lang="en-US" smtClean="0"/>
              <a:t>10/5/2023</a:t>
            </a:fld>
            <a:endParaRPr lang="en-US"/>
          </a:p>
        </p:txBody>
      </p:sp>
      <p:sp>
        <p:nvSpPr>
          <p:cNvPr id="4" name="Footer Placeholder 3">
            <a:extLst>
              <a:ext uri="{FF2B5EF4-FFF2-40B4-BE49-F238E27FC236}">
                <a16:creationId xmlns:a16="http://schemas.microsoft.com/office/drawing/2014/main" id="{E8971B5D-F4EA-7F46-2BD0-24BD493577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3B12BD-C0E3-7A1F-41C8-27276FFD8B3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8595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EE08F8-38DA-1655-E5F6-E6EBCA45597B}"/>
              </a:ext>
            </a:extLst>
          </p:cNvPr>
          <p:cNvSpPr>
            <a:spLocks noGrp="1"/>
          </p:cNvSpPr>
          <p:nvPr>
            <p:ph type="dt" sz="half" idx="10"/>
          </p:nvPr>
        </p:nvSpPr>
        <p:spPr/>
        <p:txBody>
          <a:bodyPr/>
          <a:lstStyle/>
          <a:p>
            <a:fld id="{925CB3F0-5AE7-4FBC-B794-A10413FCB2FD}" type="datetimeFigureOut">
              <a:rPr lang="en-US" smtClean="0"/>
              <a:t>10/5/2023</a:t>
            </a:fld>
            <a:endParaRPr lang="en-US"/>
          </a:p>
        </p:txBody>
      </p:sp>
      <p:sp>
        <p:nvSpPr>
          <p:cNvPr id="3" name="Footer Placeholder 2">
            <a:extLst>
              <a:ext uri="{FF2B5EF4-FFF2-40B4-BE49-F238E27FC236}">
                <a16:creationId xmlns:a16="http://schemas.microsoft.com/office/drawing/2014/main" id="{6FA277FD-DF4A-B507-1558-FB64D51B35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AB03AAE-2087-7BD5-88D0-ECB773C43B6B}"/>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16054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75A6C-7210-938D-B4EB-3B576A1652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D36A23-568A-CB4F-955A-B57E109FB3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0747D2-4BCA-1338-CA31-3EF3880857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75A551-7389-7D56-09B9-C05A6FCB057B}"/>
              </a:ext>
            </a:extLst>
          </p:cNvPr>
          <p:cNvSpPr>
            <a:spLocks noGrp="1"/>
          </p:cNvSpPr>
          <p:nvPr>
            <p:ph type="dt" sz="half" idx="10"/>
          </p:nvPr>
        </p:nvSpPr>
        <p:spPr/>
        <p:txBody>
          <a:bodyPr/>
          <a:lstStyle/>
          <a:p>
            <a:fld id="{925CB3F0-5AE7-4FBC-B794-A10413FCB2FD}" type="datetimeFigureOut">
              <a:rPr lang="en-US" smtClean="0"/>
              <a:t>10/5/2023</a:t>
            </a:fld>
            <a:endParaRPr lang="en-US"/>
          </a:p>
        </p:txBody>
      </p:sp>
      <p:sp>
        <p:nvSpPr>
          <p:cNvPr id="6" name="Footer Placeholder 5">
            <a:extLst>
              <a:ext uri="{FF2B5EF4-FFF2-40B4-BE49-F238E27FC236}">
                <a16:creationId xmlns:a16="http://schemas.microsoft.com/office/drawing/2014/main" id="{C6AC115C-66B0-1263-EC1F-307366CC0F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A63F43-3787-4360-C7F5-C934F4F7BE81}"/>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2484974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53CF3-B2FF-2879-30B2-C152DE03C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1DC71FB-49B0-7BB9-A052-FF03D7110B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4C5658-C502-FEEF-E87D-B95D9EA0C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2BE74E-0B43-A0DE-8D82-9C7B2AF71EE9}"/>
              </a:ext>
            </a:extLst>
          </p:cNvPr>
          <p:cNvSpPr>
            <a:spLocks noGrp="1"/>
          </p:cNvSpPr>
          <p:nvPr>
            <p:ph type="dt" sz="half" idx="10"/>
          </p:nvPr>
        </p:nvSpPr>
        <p:spPr/>
        <p:txBody>
          <a:bodyPr/>
          <a:lstStyle/>
          <a:p>
            <a:fld id="{925CB3F0-5AE7-4FBC-B794-A10413FCB2FD}" type="datetimeFigureOut">
              <a:rPr lang="en-US" smtClean="0"/>
              <a:t>10/5/2023</a:t>
            </a:fld>
            <a:endParaRPr lang="en-US"/>
          </a:p>
        </p:txBody>
      </p:sp>
      <p:sp>
        <p:nvSpPr>
          <p:cNvPr id="6" name="Footer Placeholder 5">
            <a:extLst>
              <a:ext uri="{FF2B5EF4-FFF2-40B4-BE49-F238E27FC236}">
                <a16:creationId xmlns:a16="http://schemas.microsoft.com/office/drawing/2014/main" id="{DBB3D4F3-A80C-02FF-D2E9-86BF3F15C1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13F9EC-D746-CBE1-DF90-22EE7F886E9D}"/>
              </a:ext>
            </a:extLst>
          </p:cNvPr>
          <p:cNvSpPr>
            <a:spLocks noGrp="1"/>
          </p:cNvSpPr>
          <p:nvPr>
            <p:ph type="sldNum" sz="quarter" idx="12"/>
          </p:nvPr>
        </p:nvSpPr>
        <p:spPr/>
        <p:txBody>
          <a:bodyPr/>
          <a:lstStyle/>
          <a:p>
            <a:fld id="{AF1A8F36-2295-4426-8CC8-708E69103668}" type="slidenum">
              <a:rPr lang="en-US" smtClean="0"/>
              <a:t>‹#›</a:t>
            </a:fld>
            <a:endParaRPr lang="en-US"/>
          </a:p>
        </p:txBody>
      </p:sp>
    </p:spTree>
    <p:extLst>
      <p:ext uri="{BB962C8B-B14F-4D97-AF65-F5344CB8AC3E}">
        <p14:creationId xmlns:p14="http://schemas.microsoft.com/office/powerpoint/2010/main" val="137791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879A03-1102-EF21-AECC-1331C458F3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18B740-C617-68AE-DEB1-371655CAE8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24CC55-0260-4CC8-CF9E-A2A6CBE40B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CB3F0-5AE7-4FBC-B794-A10413FCB2FD}" type="datetimeFigureOut">
              <a:rPr lang="en-US" smtClean="0"/>
              <a:t>10/5/2023</a:t>
            </a:fld>
            <a:endParaRPr lang="en-US"/>
          </a:p>
        </p:txBody>
      </p:sp>
      <p:sp>
        <p:nvSpPr>
          <p:cNvPr id="5" name="Footer Placeholder 4">
            <a:extLst>
              <a:ext uri="{FF2B5EF4-FFF2-40B4-BE49-F238E27FC236}">
                <a16:creationId xmlns:a16="http://schemas.microsoft.com/office/drawing/2014/main" id="{0428BAC6-887D-83CD-FFFA-E1AF477912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3C178D-ADBE-7DA3-478E-3360E337FC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1A8F36-2295-4426-8CC8-708E69103668}" type="slidenum">
              <a:rPr lang="en-US" smtClean="0"/>
              <a:t>‹#›</a:t>
            </a:fld>
            <a:endParaRPr lang="en-US"/>
          </a:p>
        </p:txBody>
      </p:sp>
    </p:spTree>
    <p:extLst>
      <p:ext uri="{BB962C8B-B14F-4D97-AF65-F5344CB8AC3E}">
        <p14:creationId xmlns:p14="http://schemas.microsoft.com/office/powerpoint/2010/main" val="175732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072FF-E4D6-D603-C5FF-219F76D8572F}"/>
              </a:ext>
            </a:extLst>
          </p:cNvPr>
          <p:cNvSpPr>
            <a:spLocks noGrp="1"/>
          </p:cNvSpPr>
          <p:nvPr>
            <p:ph type="ctrTitle"/>
          </p:nvPr>
        </p:nvSpPr>
        <p:spPr/>
        <p:txBody>
          <a:bodyPr/>
          <a:lstStyle/>
          <a:p>
            <a:r>
              <a:rPr lang="en-US" dirty="0"/>
              <a:t>SSWG Report to ROS 10-5-23</a:t>
            </a:r>
          </a:p>
        </p:txBody>
      </p:sp>
      <p:sp>
        <p:nvSpPr>
          <p:cNvPr id="3" name="Subtitle 2">
            <a:extLst>
              <a:ext uri="{FF2B5EF4-FFF2-40B4-BE49-F238E27FC236}">
                <a16:creationId xmlns:a16="http://schemas.microsoft.com/office/drawing/2014/main" id="{4CB0EA6D-D562-5FED-79FF-E11A2983E029}"/>
              </a:ext>
            </a:extLst>
          </p:cNvPr>
          <p:cNvSpPr>
            <a:spLocks noGrp="1"/>
          </p:cNvSpPr>
          <p:nvPr>
            <p:ph type="subTitle" idx="1"/>
          </p:nvPr>
        </p:nvSpPr>
        <p:spPr/>
        <p:txBody>
          <a:bodyPr/>
          <a:lstStyle/>
          <a:p>
            <a:r>
              <a:rPr lang="en-US" dirty="0"/>
              <a:t>SSWG Chair Joshua Wichers PE</a:t>
            </a:r>
          </a:p>
        </p:txBody>
      </p:sp>
    </p:spTree>
    <p:extLst>
      <p:ext uri="{BB962C8B-B14F-4D97-AF65-F5344CB8AC3E}">
        <p14:creationId xmlns:p14="http://schemas.microsoft.com/office/powerpoint/2010/main" val="1951109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CB0EA6D-D562-5FED-79FF-E11A2983E029}"/>
              </a:ext>
            </a:extLst>
          </p:cNvPr>
          <p:cNvSpPr>
            <a:spLocks noGrp="1"/>
          </p:cNvSpPr>
          <p:nvPr>
            <p:ph type="subTitle" idx="1"/>
          </p:nvPr>
        </p:nvSpPr>
        <p:spPr>
          <a:xfrm>
            <a:off x="92364" y="157017"/>
            <a:ext cx="11914910" cy="6465455"/>
          </a:xfrm>
        </p:spPr>
        <p:txBody>
          <a:bodyPr/>
          <a:lstStyle/>
          <a:p>
            <a:pPr marL="342900" indent="-342900" algn="l">
              <a:buFont typeface="Arial" panose="020B0604020202020204" pitchFamily="34" charset="0"/>
              <a:buChar char="•"/>
            </a:pPr>
            <a:r>
              <a:rPr lang="en-US" dirty="0"/>
              <a:t>Omer Mohammed has taken a position with another group and will no longer be representing CPS at SSWG.</a:t>
            </a:r>
          </a:p>
          <a:p>
            <a:pPr marL="800100" lvl="1" indent="-342900" algn="l">
              <a:buFont typeface="Arial" panose="020B0604020202020204" pitchFamily="34" charset="0"/>
              <a:buChar char="•"/>
            </a:pPr>
            <a:r>
              <a:rPr lang="en-US" dirty="0"/>
              <a:t>He was the sitting Vice Chair</a:t>
            </a:r>
          </a:p>
          <a:p>
            <a:pPr marL="800100" lvl="1" indent="-342900" algn="l">
              <a:buFont typeface="Arial" panose="020B0604020202020204" pitchFamily="34" charset="0"/>
              <a:buChar char="•"/>
            </a:pPr>
            <a:r>
              <a:rPr lang="en-US" dirty="0"/>
              <a:t>William Robertson from CPS will be taking his place and SSWG agreed that this was acceptable.</a:t>
            </a:r>
          </a:p>
          <a:p>
            <a:pPr marL="800100" lvl="1" indent="-342900" algn="l">
              <a:buFont typeface="Arial" panose="020B0604020202020204" pitchFamily="34" charset="0"/>
              <a:buChar char="•"/>
            </a:pPr>
            <a:r>
              <a:rPr lang="en-US" dirty="0"/>
              <a:t>Ben De </a:t>
            </a:r>
            <a:r>
              <a:rPr lang="en-US" dirty="0" err="1"/>
              <a:t>Torcy</a:t>
            </a:r>
            <a:r>
              <a:rPr lang="en-US" dirty="0"/>
              <a:t> with ONCOR will be taking over as vice chair in 2024 when William Robertson moves to the chair role.</a:t>
            </a:r>
          </a:p>
          <a:p>
            <a:pPr marL="800100" lvl="1"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The October 23SSWG U1 cases and TPIT are slated to be posted on October 13</a:t>
            </a:r>
            <a:r>
              <a:rPr lang="en-US" baseline="30000" dirty="0"/>
              <a:t>th</a:t>
            </a:r>
            <a:r>
              <a:rPr lang="en-US" dirty="0"/>
              <a:t>, 2023 </a:t>
            </a:r>
          </a:p>
          <a:p>
            <a:pPr marL="800100" lvl="1"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Omer Mohammed has taken a position with another group and will no longer be representing CPS at SSWG.</a:t>
            </a:r>
          </a:p>
          <a:p>
            <a:pPr marL="800100" lvl="1" indent="-342900" algn="l">
              <a:buFont typeface="Arial" panose="020B0604020202020204" pitchFamily="34" charset="0"/>
              <a:buChar char="•"/>
            </a:pPr>
            <a:r>
              <a:rPr lang="en-US" dirty="0"/>
              <a:t>He was the sitting Vice Chair</a:t>
            </a:r>
          </a:p>
          <a:p>
            <a:pPr marL="800100" lvl="1" indent="-342900" algn="l">
              <a:buFont typeface="Arial" panose="020B0604020202020204" pitchFamily="34" charset="0"/>
              <a:buChar char="•"/>
            </a:pPr>
            <a:r>
              <a:rPr lang="en-US" dirty="0"/>
              <a:t>William Robertson from CPS will be taking his place and SSWG agreed that this was acceptable.</a:t>
            </a:r>
          </a:p>
          <a:p>
            <a:pPr marL="800100" lvl="1" indent="-342900" algn="l">
              <a:buFont typeface="Arial" panose="020B0604020202020204" pitchFamily="34" charset="0"/>
              <a:buChar char="•"/>
            </a:pPr>
            <a:r>
              <a:rPr lang="en-US" dirty="0"/>
              <a:t>Ben De </a:t>
            </a:r>
            <a:r>
              <a:rPr lang="en-US" dirty="0" err="1"/>
              <a:t>Torcy</a:t>
            </a:r>
            <a:r>
              <a:rPr lang="en-US" dirty="0"/>
              <a:t> with ONCOR will be taking over as vice chair in 2024 when William Robertson moves to the chair role.</a:t>
            </a:r>
          </a:p>
          <a:p>
            <a:pPr lvl="1" algn="l"/>
            <a:endParaRPr lang="en-US" dirty="0"/>
          </a:p>
        </p:txBody>
      </p:sp>
    </p:spTree>
    <p:extLst>
      <p:ext uri="{BB962C8B-B14F-4D97-AF65-F5344CB8AC3E}">
        <p14:creationId xmlns:p14="http://schemas.microsoft.com/office/powerpoint/2010/main" val="4109702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F7B4BE4-C20F-AE0B-A396-06B5D308C80D}"/>
              </a:ext>
            </a:extLst>
          </p:cNvPr>
          <p:cNvSpPr>
            <a:spLocks noGrp="1"/>
          </p:cNvSpPr>
          <p:nvPr/>
        </p:nvSpPr>
        <p:spPr>
          <a:xfrm>
            <a:off x="1752600" y="159941"/>
            <a:ext cx="8458200" cy="518318"/>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dirty="0"/>
              <a:t>23SSWG U1 Case Load without Losses</a:t>
            </a:r>
          </a:p>
        </p:txBody>
      </p:sp>
      <p:pic>
        <p:nvPicPr>
          <p:cNvPr id="6" name="table">
            <a:extLst>
              <a:ext uri="{FF2B5EF4-FFF2-40B4-BE49-F238E27FC236}">
                <a16:creationId xmlns:a16="http://schemas.microsoft.com/office/drawing/2014/main" id="{9872E40E-E048-61DE-9F6F-70F340D90BD9}"/>
              </a:ext>
            </a:extLst>
          </p:cNvPr>
          <p:cNvPicPr>
            <a:picLocks noChangeAspect="1"/>
          </p:cNvPicPr>
          <p:nvPr/>
        </p:nvPicPr>
        <p:blipFill>
          <a:blip r:embed="rId3"/>
          <a:stretch>
            <a:fillRect/>
          </a:stretch>
        </p:blipFill>
        <p:spPr>
          <a:xfrm>
            <a:off x="3276600" y="813229"/>
            <a:ext cx="4785360" cy="5196840"/>
          </a:xfrm>
          <a:prstGeom prst="rect">
            <a:avLst/>
          </a:prstGeom>
        </p:spPr>
      </p:pic>
      <p:sp>
        <p:nvSpPr>
          <p:cNvPr id="7" name="TextBox 13">
            <a:extLst>
              <a:ext uri="{FF2B5EF4-FFF2-40B4-BE49-F238E27FC236}">
                <a16:creationId xmlns:a16="http://schemas.microsoft.com/office/drawing/2014/main" id="{C8399DA5-8CC5-FC5D-7412-A856670F240B}"/>
              </a:ext>
            </a:extLst>
          </p:cNvPr>
          <p:cNvSpPr txBox="1"/>
          <p:nvPr/>
        </p:nvSpPr>
        <p:spPr>
          <a:xfrm>
            <a:off x="3564194" y="6145039"/>
            <a:ext cx="5615940"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highlight>
                  <a:srgbClr val="FFFF00"/>
                </a:highlight>
              </a:rPr>
              <a:t>Highlighted</a:t>
            </a:r>
            <a:r>
              <a:rPr lang="en-US" sz="1400" dirty="0"/>
              <a:t> are previous 23SSWG cases in extraordinary dispatch.</a:t>
            </a:r>
            <a:br>
              <a:rPr lang="en-US" sz="1400" dirty="0"/>
            </a:br>
            <a:r>
              <a:rPr lang="en-US" sz="1400" dirty="0">
                <a:solidFill>
                  <a:srgbClr val="FF0000"/>
                </a:solidFill>
              </a:rPr>
              <a:t>Red </a:t>
            </a:r>
            <a:r>
              <a:rPr lang="en-US" sz="1400" dirty="0"/>
              <a:t>cases are expected to go to step 6.</a:t>
            </a:r>
          </a:p>
        </p:txBody>
      </p:sp>
    </p:spTree>
    <p:extLst>
      <p:ext uri="{BB962C8B-B14F-4D97-AF65-F5344CB8AC3E}">
        <p14:creationId xmlns:p14="http://schemas.microsoft.com/office/powerpoint/2010/main" val="2587070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3B82CC1-71CF-666E-010F-3594796E2D92}"/>
              </a:ext>
            </a:extLst>
          </p:cNvPr>
          <p:cNvPicPr>
            <a:picLocks noChangeAspect="1"/>
          </p:cNvPicPr>
          <p:nvPr/>
        </p:nvPicPr>
        <p:blipFill>
          <a:blip r:embed="rId3"/>
          <a:stretch>
            <a:fillRect/>
          </a:stretch>
        </p:blipFill>
        <p:spPr>
          <a:xfrm>
            <a:off x="2623127" y="431569"/>
            <a:ext cx="6096000" cy="2392680"/>
          </a:xfrm>
          <a:prstGeom prst="rect">
            <a:avLst/>
          </a:prstGeom>
        </p:spPr>
      </p:pic>
      <p:sp>
        <p:nvSpPr>
          <p:cNvPr id="5" name="TextBox 4">
            <a:extLst>
              <a:ext uri="{FF2B5EF4-FFF2-40B4-BE49-F238E27FC236}">
                <a16:creationId xmlns:a16="http://schemas.microsoft.com/office/drawing/2014/main" id="{7598874D-F4B4-445E-D45D-A99C2589CF44}"/>
              </a:ext>
            </a:extLst>
          </p:cNvPr>
          <p:cNvSpPr txBox="1"/>
          <p:nvPr/>
        </p:nvSpPr>
        <p:spPr>
          <a:xfrm flipH="1">
            <a:off x="1237210" y="3685309"/>
            <a:ext cx="10594572" cy="3139321"/>
          </a:xfrm>
          <a:prstGeom prst="rect">
            <a:avLst/>
          </a:prstGeom>
          <a:noFill/>
        </p:spPr>
        <p:txBody>
          <a:bodyPr wrap="square" rtlCol="0">
            <a:spAutoFit/>
          </a:bodyPr>
          <a:lstStyle/>
          <a:p>
            <a:r>
              <a:rPr lang="en-US" dirty="0"/>
              <a:t>A few observations</a:t>
            </a:r>
          </a:p>
          <a:p>
            <a:pPr marL="285750" indent="-285750">
              <a:buFont typeface="Arial" panose="020B0604020202020204" pitchFamily="34" charset="0"/>
              <a:buChar char="•"/>
            </a:pPr>
            <a:r>
              <a:rPr lang="en-US" dirty="0"/>
              <a:t>24SUM1 (24 Summer Peak) load is near 110 GW (ERCOT System peak currently around 85 GW.</a:t>
            </a:r>
          </a:p>
          <a:p>
            <a:pPr marL="285750" indent="-285750">
              <a:buFont typeface="Arial" panose="020B0604020202020204" pitchFamily="34" charset="0"/>
              <a:buChar char="•"/>
            </a:pPr>
            <a:r>
              <a:rPr lang="en-US" dirty="0"/>
              <a:t>LFLs connected by next summer will total near 4.6 GW.</a:t>
            </a:r>
          </a:p>
          <a:p>
            <a:pPr marL="285750" indent="-285750">
              <a:buFont typeface="Arial" panose="020B0604020202020204" pitchFamily="34" charset="0"/>
              <a:buChar char="•"/>
            </a:pPr>
            <a:r>
              <a:rPr lang="en-US" dirty="0"/>
              <a:t>Batteries available are near 8.8 GW, as of now SSWG cannot use this generation. </a:t>
            </a:r>
          </a:p>
          <a:p>
            <a:pPr marL="742950" lvl="1" indent="-285750">
              <a:buFont typeface="Arial" panose="020B0604020202020204" pitchFamily="34" charset="0"/>
              <a:buChar char="•"/>
            </a:pPr>
            <a:r>
              <a:rPr lang="en-US" dirty="0"/>
              <a:t>We would like some guidance on how we can incorporate these.</a:t>
            </a:r>
          </a:p>
          <a:p>
            <a:pPr marL="285750" indent="-285750">
              <a:buFont typeface="Arial" panose="020B0604020202020204" pitchFamily="34" charset="0"/>
              <a:buChar char="•"/>
            </a:pPr>
            <a:r>
              <a:rPr lang="en-US" dirty="0"/>
              <a:t>Solar generation is 20 GW. </a:t>
            </a:r>
          </a:p>
          <a:p>
            <a:pPr marL="742950" lvl="1" indent="-285750">
              <a:buFont typeface="Arial" panose="020B0604020202020204" pitchFamily="34" charset="0"/>
              <a:buChar char="•"/>
            </a:pPr>
            <a:r>
              <a:rPr lang="en-US" dirty="0"/>
              <a:t>We only have 2.4 GW of dispatchable.  </a:t>
            </a:r>
          </a:p>
          <a:p>
            <a:pPr marL="742950" lvl="1" indent="-285750">
              <a:buFont typeface="Arial" panose="020B0604020202020204" pitchFamily="34" charset="0"/>
              <a:buChar char="•"/>
            </a:pPr>
            <a:r>
              <a:rPr lang="en-US" dirty="0"/>
              <a:t>We cannot study sensitivity cases where the load is still high and solar drops off.  </a:t>
            </a:r>
          </a:p>
          <a:p>
            <a:pPr marL="742950" lvl="1" indent="-285750">
              <a:buFont typeface="Arial" panose="020B0604020202020204" pitchFamily="34" charset="0"/>
              <a:buChar char="•"/>
            </a:pPr>
            <a:r>
              <a:rPr lang="en-US" dirty="0"/>
              <a:t>Recommendations???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289466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05F1AB-8242-8253-3013-2E11E3737428}"/>
              </a:ext>
            </a:extLst>
          </p:cNvPr>
          <p:cNvSpPr txBox="1"/>
          <p:nvPr/>
        </p:nvSpPr>
        <p:spPr>
          <a:xfrm>
            <a:off x="92964" y="110794"/>
            <a:ext cx="11859768" cy="4832092"/>
          </a:xfrm>
          <a:prstGeom prst="rect">
            <a:avLst/>
          </a:prstGeom>
          <a:noFill/>
        </p:spPr>
        <p:txBody>
          <a:bodyPr wrap="square">
            <a:spAutoFit/>
          </a:bodyPr>
          <a:lstStyle/>
          <a:p>
            <a:pPr marL="800100" marR="0" indent="-800100">
              <a:spcBef>
                <a:spcPts val="1200"/>
              </a:spcBef>
              <a:spcAft>
                <a:spcPts val="1200"/>
              </a:spcAft>
              <a:tabLst>
                <a:tab pos="800100" algn="l"/>
              </a:tabLst>
            </a:pPr>
            <a:r>
              <a:rPr lang="en-US" sz="1400" b="1" i="0" dirty="0">
                <a:solidFill>
                  <a:srgbClr val="4F81BD"/>
                </a:solidFill>
                <a:effectLst/>
                <a:latin typeface="Times New Roman" panose="02020603050405020304" pitchFamily="18" charset="0"/>
                <a:ea typeface="Times New Roman" panose="02020603050405020304" pitchFamily="18" charset="0"/>
                <a:cs typeface="Times New Roman" panose="02020603050405020304" pitchFamily="18" charset="0"/>
              </a:rPr>
              <a:t>4.3.3.1 	Extraordinary Dispatch Conditions</a:t>
            </a:r>
            <a:endParaRPr lang="en-US" sz="1400" b="1" i="1"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57150" algn="just">
              <a:spcBef>
                <a:spcPts val="0"/>
              </a:spcBef>
              <a:spcAft>
                <a:spcPts val="0"/>
              </a:spcAft>
              <a:tabLst>
                <a:tab pos="914400" algn="l"/>
              </a:tabLst>
            </a:pPr>
            <a:r>
              <a:rPr lang="en-US" sz="1400" dirty="0">
                <a:effectLst/>
                <a:latin typeface="Times New Roman" panose="02020603050405020304" pitchFamily="18" charset="0"/>
                <a:ea typeface="Times New Roman" panose="02020603050405020304" pitchFamily="18" charset="0"/>
              </a:rPr>
              <a:t>On occasion, the total load plus the spinning reserve indicated above can exceed the amount of available generation due to load forecasts.  SSWG Cases typically model load at individual coincident TSP peaks instead of at the ERCOT coincident system peak.  When such a condition is encountered in future cases, ERCOT may increase generation resources by taking the indicated action, or adding generation, in the following order:</a:t>
            </a:r>
          </a:p>
          <a:p>
            <a:pPr marL="0" marR="0" algn="just">
              <a:spcBef>
                <a:spcPts val="0"/>
              </a:spcBef>
              <a:spcAft>
                <a:spcPts val="0"/>
              </a:spcAft>
              <a:tabLst>
                <a:tab pos="914400" algn="l"/>
              </a:tabLst>
            </a:pPr>
            <a:r>
              <a:rPr lang="en-US" sz="1400" dirty="0">
                <a:effectLst/>
                <a:latin typeface="Times New Roman" panose="02020603050405020304" pitchFamily="18" charset="0"/>
                <a:ea typeface="Times New Roman" panose="02020603050405020304" pitchFamily="18" charset="0"/>
              </a:rPr>
              <a:t> </a:t>
            </a:r>
          </a:p>
          <a:p>
            <a:pPr marL="342900" marR="0" lvl="0" indent="-342900" algn="just">
              <a:spcBef>
                <a:spcPts val="0"/>
              </a:spcBef>
              <a:spcAft>
                <a:spcPts val="0"/>
              </a:spcAft>
              <a:buFont typeface="+mj-lt"/>
              <a:buAutoNum type="arabicPeriod"/>
              <a:tabLst>
                <a:tab pos="457200" algn="l"/>
                <a:tab pos="914400" algn="l"/>
              </a:tabLst>
            </a:pPr>
            <a:r>
              <a:rPr lang="en-US" sz="1400" dirty="0">
                <a:effectLst/>
                <a:latin typeface="Times New Roman" panose="02020603050405020304" pitchFamily="18" charset="0"/>
                <a:ea typeface="Times New Roman" panose="02020603050405020304" pitchFamily="18" charset="0"/>
              </a:rPr>
              <a:t>Ignore spinning reserve.</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Increase NOIE generation with prior NOIE consent.</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DC ties dispatched to increase transfers into ERCOT to the full capacity of the DC ties.</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Units that have changed their status to mothballed units within the last 18 months and that have not announced their return to service. The dispatch methodology for this procedure is detailed below.</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Scale transmission level wind generation dispatch up to 50% of capability.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units with interconnection agreements, but do not meet all of the requirements for inclusion defined in the Planning Guide. </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Units that have changed their status to mothballed over 18 months ago and have not announced their return to service. The dispatch methodology for this procedure is detailed below.</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publicly announced plants without interconnection agreements.</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Dispatch SODG natural gas and diesel units up to their full capacity.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Dispatch units that are solely for black start.</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Scale wind generation dispatch up to 100% of capability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generation resources to the 345 kV transmission system near the sites of</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rPr>
              <a:t>existing or</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rPr>
              <a:t>retired units.</a:t>
            </a:r>
          </a:p>
          <a:p>
            <a:pPr marL="228600" marR="0" algn="just">
              <a:spcBef>
                <a:spcPts val="0"/>
              </a:spcBef>
              <a:spcAft>
                <a:spcPts val="0"/>
              </a:spcAft>
              <a:tabLst>
                <a:tab pos="914400" algn="l"/>
              </a:tabLst>
            </a:pPr>
            <a:r>
              <a:rPr lang="en-US" sz="1400" dirty="0">
                <a:solidFill>
                  <a:srgbClr val="FF0000"/>
                </a:solidFill>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lgn="just">
              <a:spcBef>
                <a:spcPts val="0"/>
              </a:spcBef>
              <a:spcAft>
                <a:spcPts val="1200"/>
              </a:spcAft>
              <a:tabLst>
                <a:tab pos="914400" algn="l"/>
              </a:tabLst>
            </a:pPr>
            <a:r>
              <a:rPr lang="en-US" sz="1400" dirty="0">
                <a:effectLst/>
                <a:latin typeface="Times New Roman" panose="02020603050405020304" pitchFamily="18" charset="0"/>
                <a:ea typeface="Times New Roman" panose="02020603050405020304" pitchFamily="18" charset="0"/>
              </a:rPr>
              <a:t>ERCOT shall post the extraordinary dispatch details used in each case to the MIS website</a:t>
            </a:r>
            <a:r>
              <a:rPr lang="en-US" sz="1800"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6207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05F1AB-8242-8253-3013-2E11E3737428}"/>
              </a:ext>
            </a:extLst>
          </p:cNvPr>
          <p:cNvSpPr txBox="1"/>
          <p:nvPr/>
        </p:nvSpPr>
        <p:spPr>
          <a:xfrm>
            <a:off x="92964" y="110794"/>
            <a:ext cx="11859768" cy="4832092"/>
          </a:xfrm>
          <a:prstGeom prst="rect">
            <a:avLst/>
          </a:prstGeom>
          <a:noFill/>
        </p:spPr>
        <p:txBody>
          <a:bodyPr wrap="square">
            <a:spAutoFit/>
          </a:bodyPr>
          <a:lstStyle/>
          <a:p>
            <a:pPr marL="800100" marR="0" indent="-800100">
              <a:spcBef>
                <a:spcPts val="1200"/>
              </a:spcBef>
              <a:spcAft>
                <a:spcPts val="1200"/>
              </a:spcAft>
              <a:tabLst>
                <a:tab pos="800100" algn="l"/>
              </a:tabLst>
            </a:pPr>
            <a:r>
              <a:rPr lang="en-US" sz="1400" b="1" i="0" dirty="0">
                <a:solidFill>
                  <a:srgbClr val="4F81BD"/>
                </a:solidFill>
                <a:effectLst/>
                <a:latin typeface="Times New Roman" panose="02020603050405020304" pitchFamily="18" charset="0"/>
                <a:ea typeface="Times New Roman" panose="02020603050405020304" pitchFamily="18" charset="0"/>
                <a:cs typeface="Times New Roman" panose="02020603050405020304" pitchFamily="18" charset="0"/>
              </a:rPr>
              <a:t>4.3.3.1 	Extraordinary Dispatch Conditions</a:t>
            </a:r>
            <a:endParaRPr lang="en-US" sz="1400" b="1" i="1" dirty="0">
              <a:solidFill>
                <a:srgbClr val="4F81BD"/>
              </a:solidFill>
              <a:effectLst/>
              <a:latin typeface="Cambria" panose="02040503050406030204" pitchFamily="18" charset="0"/>
              <a:ea typeface="Times New Roman" panose="02020603050405020304" pitchFamily="18" charset="0"/>
              <a:cs typeface="Times New Roman" panose="02020603050405020304" pitchFamily="18" charset="0"/>
            </a:endParaRPr>
          </a:p>
          <a:p>
            <a:pPr marL="0" marR="57150" algn="just">
              <a:spcBef>
                <a:spcPts val="0"/>
              </a:spcBef>
              <a:spcAft>
                <a:spcPts val="0"/>
              </a:spcAft>
              <a:tabLst>
                <a:tab pos="914400" algn="l"/>
              </a:tabLst>
            </a:pPr>
            <a:r>
              <a:rPr lang="en-US" sz="1400" dirty="0">
                <a:effectLst/>
                <a:latin typeface="Times New Roman" panose="02020603050405020304" pitchFamily="18" charset="0"/>
                <a:ea typeface="Times New Roman" panose="02020603050405020304" pitchFamily="18" charset="0"/>
              </a:rPr>
              <a:t>On occasion, the total load plus the spinning reserve indicated above can exceed the amount of available generation due to load forecasts.  SSWG Cases typically model load at individual coincident TSP peaks instead of at the ERCOT coincident system peak.  When such a condition is encountered in future cases, ERCOT may increase generation resources by taking the indicated action, or adding generation, in the following order:</a:t>
            </a:r>
          </a:p>
          <a:p>
            <a:pPr marL="0" marR="0" algn="just">
              <a:spcBef>
                <a:spcPts val="0"/>
              </a:spcBef>
              <a:spcAft>
                <a:spcPts val="0"/>
              </a:spcAft>
              <a:tabLst>
                <a:tab pos="914400" algn="l"/>
              </a:tabLst>
            </a:pPr>
            <a:r>
              <a:rPr lang="en-US" sz="1400" dirty="0">
                <a:effectLst/>
                <a:latin typeface="Times New Roman" panose="02020603050405020304" pitchFamily="18" charset="0"/>
                <a:ea typeface="Times New Roman" panose="02020603050405020304" pitchFamily="18" charset="0"/>
              </a:rPr>
              <a:t> </a:t>
            </a:r>
          </a:p>
          <a:p>
            <a:pPr marL="342900" marR="0" lvl="0" indent="-342900" algn="just">
              <a:spcBef>
                <a:spcPts val="0"/>
              </a:spcBef>
              <a:spcAft>
                <a:spcPts val="0"/>
              </a:spcAft>
              <a:buFont typeface="+mj-lt"/>
              <a:buAutoNum type="arabicPeriod"/>
              <a:tabLst>
                <a:tab pos="457200" algn="l"/>
                <a:tab pos="914400" algn="l"/>
              </a:tabLst>
            </a:pPr>
            <a:r>
              <a:rPr lang="en-US" sz="1400" dirty="0">
                <a:effectLst/>
                <a:latin typeface="Times New Roman" panose="02020603050405020304" pitchFamily="18" charset="0"/>
                <a:ea typeface="Times New Roman" panose="02020603050405020304" pitchFamily="18" charset="0"/>
              </a:rPr>
              <a:t>Ignore spinning reserve.</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Increase NOIE generation with prior NOIE consent.</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DC ties dispatched to increase transfers into ERCOT to the full capacity of the DC ties.</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Units that have changed their status to mothballed units within the last 18 months and that have not announced their return to service. The dispatch methodology for this procedure is detailed below.</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Scale transmission level wind generation dispatch up to 50% of capability.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units with interconnection agreements, but do not meet all of the requirements for inclusion defined in the Planning Guide. </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Units that have changed their status to mothballed over 18 months ago and have not announced their return to service. The dispatch methodology for this procedure is detailed below.</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publicly announced plants without interconnection agreements.</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Dispatch SODG natural gas and diesel units up to their full capacity.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Dispatch units that are solely for black start.</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Scale wind generation dispatch up to 100% of capability</a:t>
            </a:r>
          </a:p>
          <a:p>
            <a:pPr marL="342900" marR="0" lvl="0" indent="-342900" algn="just">
              <a:spcBef>
                <a:spcPts val="0"/>
              </a:spcBef>
              <a:spcAft>
                <a:spcPts val="0"/>
              </a:spcAft>
              <a:buFont typeface="+mj-lt"/>
              <a:buAutoNum type="arabicPeriod"/>
              <a:tabLst>
                <a:tab pos="457200" algn="l"/>
                <a:tab pos="914400" algn="l"/>
              </a:tabLst>
            </a:pPr>
            <a:r>
              <a:rPr lang="en-US" sz="1400" dirty="0">
                <a:solidFill>
                  <a:srgbClr val="000000"/>
                </a:solidFill>
                <a:effectLst/>
                <a:latin typeface="Times New Roman" panose="02020603050405020304" pitchFamily="18" charset="0"/>
                <a:ea typeface="Times New Roman" panose="02020603050405020304" pitchFamily="18" charset="0"/>
              </a:rPr>
              <a:t>Add generation resources to the 345 kV transmission system near the sites of</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rPr>
              <a:t>existing or</a:t>
            </a:r>
            <a:r>
              <a:rPr lang="en-US" sz="1400" dirty="0">
                <a:solidFill>
                  <a:srgbClr val="FF0000"/>
                </a:solidFill>
                <a:effectLst/>
                <a:latin typeface="Times New Roman" panose="02020603050405020304" pitchFamily="18" charset="0"/>
                <a:ea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rPr>
              <a:t>retired units.</a:t>
            </a:r>
          </a:p>
          <a:p>
            <a:pPr marL="228600" marR="0" algn="just">
              <a:spcBef>
                <a:spcPts val="0"/>
              </a:spcBef>
              <a:spcAft>
                <a:spcPts val="0"/>
              </a:spcAft>
              <a:tabLst>
                <a:tab pos="914400" algn="l"/>
              </a:tabLst>
            </a:pPr>
            <a:r>
              <a:rPr lang="en-US" sz="1400" dirty="0">
                <a:solidFill>
                  <a:srgbClr val="FF0000"/>
                </a:solidFill>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0" marR="0" algn="just">
              <a:spcBef>
                <a:spcPts val="0"/>
              </a:spcBef>
              <a:spcAft>
                <a:spcPts val="1200"/>
              </a:spcAft>
              <a:tabLst>
                <a:tab pos="914400" algn="l"/>
              </a:tabLst>
            </a:pPr>
            <a:r>
              <a:rPr lang="en-US" sz="1400" dirty="0">
                <a:effectLst/>
                <a:latin typeface="Times New Roman" panose="02020603050405020304" pitchFamily="18" charset="0"/>
                <a:ea typeface="Times New Roman" panose="02020603050405020304" pitchFamily="18" charset="0"/>
              </a:rPr>
              <a:t>ERCOT shall post the extraordinary dispatch details used in each case to the MIS website</a:t>
            </a:r>
            <a:r>
              <a:rPr lang="en-US" sz="1800"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C1C63B4C-1449-34C5-0EDD-B4CCAD11E431}"/>
              </a:ext>
            </a:extLst>
          </p:cNvPr>
          <p:cNvSpPr txBox="1"/>
          <p:nvPr/>
        </p:nvSpPr>
        <p:spPr>
          <a:xfrm>
            <a:off x="310896" y="4942886"/>
            <a:ext cx="11411712" cy="2031325"/>
          </a:xfrm>
          <a:prstGeom prst="rect">
            <a:avLst/>
          </a:prstGeom>
          <a:noFill/>
        </p:spPr>
        <p:txBody>
          <a:bodyPr wrap="square" rtlCol="0">
            <a:spAutoFit/>
          </a:bodyPr>
          <a:lstStyle/>
          <a:p>
            <a:r>
              <a:rPr lang="en-US" dirty="0"/>
              <a:t>We started discussing re organizing the Extraordinaire Dispatch steps.</a:t>
            </a:r>
          </a:p>
          <a:p>
            <a:r>
              <a:rPr lang="en-US" dirty="0"/>
              <a:t>A few ideas:</a:t>
            </a:r>
          </a:p>
          <a:p>
            <a:pPr marL="285750" indent="-285750">
              <a:buFont typeface="Arial" panose="020B0604020202020204" pitchFamily="34" charset="0"/>
              <a:buChar char="•"/>
            </a:pPr>
            <a:r>
              <a:rPr lang="en-US" dirty="0"/>
              <a:t>Dispatch Diesel and Gas SODGs prior to increasing wind beyond the CDR levels</a:t>
            </a:r>
          </a:p>
          <a:p>
            <a:pPr marL="285750" indent="-285750">
              <a:buFont typeface="Arial" panose="020B0604020202020204" pitchFamily="34" charset="0"/>
              <a:buChar char="•"/>
            </a:pPr>
            <a:r>
              <a:rPr lang="en-US" dirty="0"/>
              <a:t>Reduce LFLs prior to increasing wind beyond CDR levels</a:t>
            </a:r>
          </a:p>
          <a:p>
            <a:pPr marL="285750" indent="-285750">
              <a:buFont typeface="Arial" panose="020B0604020202020204" pitchFamily="34" charset="0"/>
              <a:buChar char="•"/>
            </a:pPr>
            <a:r>
              <a:rPr lang="en-US" dirty="0"/>
              <a:t>Dispatch batteries (currently offline in all cases) prior to increasing wind beyond the CDR levels.</a:t>
            </a:r>
          </a:p>
          <a:p>
            <a:pPr marL="285750" indent="-285750">
              <a:buFont typeface="Arial" panose="020B0604020202020204" pitchFamily="34" charset="0"/>
              <a:buChar char="•"/>
            </a:pPr>
            <a:r>
              <a:rPr lang="en-US" dirty="0"/>
              <a:t>We felt like some guidance from Planners end users of the SSWG cases would be beneficial.</a:t>
            </a:r>
          </a:p>
          <a:p>
            <a:endParaRPr lang="en-US" dirty="0"/>
          </a:p>
        </p:txBody>
      </p:sp>
    </p:spTree>
    <p:extLst>
      <p:ext uri="{BB962C8B-B14F-4D97-AF65-F5344CB8AC3E}">
        <p14:creationId xmlns:p14="http://schemas.microsoft.com/office/powerpoint/2010/main" val="11528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89FB2EE-1966-4CD5-2A01-7F6BCDBA5FA6}"/>
              </a:ext>
            </a:extLst>
          </p:cNvPr>
          <p:cNvPicPr>
            <a:picLocks noChangeAspect="1"/>
          </p:cNvPicPr>
          <p:nvPr/>
        </p:nvPicPr>
        <p:blipFill>
          <a:blip r:embed="rId3"/>
          <a:stretch>
            <a:fillRect/>
          </a:stretch>
        </p:blipFill>
        <p:spPr>
          <a:xfrm>
            <a:off x="297065" y="419561"/>
            <a:ext cx="11117580" cy="3672840"/>
          </a:xfrm>
          <a:prstGeom prst="rect">
            <a:avLst/>
          </a:prstGeom>
        </p:spPr>
      </p:pic>
      <p:sp>
        <p:nvSpPr>
          <p:cNvPr id="6" name="TextBox 5">
            <a:extLst>
              <a:ext uri="{FF2B5EF4-FFF2-40B4-BE49-F238E27FC236}">
                <a16:creationId xmlns:a16="http://schemas.microsoft.com/office/drawing/2014/main" id="{2C9FA5FF-E1D5-54BA-2F74-965E7083FE8A}"/>
              </a:ext>
            </a:extLst>
          </p:cNvPr>
          <p:cNvSpPr txBox="1"/>
          <p:nvPr/>
        </p:nvSpPr>
        <p:spPr>
          <a:xfrm>
            <a:off x="517236" y="4562764"/>
            <a:ext cx="11342255" cy="923330"/>
          </a:xfrm>
          <a:prstGeom prst="rect">
            <a:avLst/>
          </a:prstGeom>
          <a:noFill/>
        </p:spPr>
        <p:txBody>
          <a:bodyPr wrap="square" rtlCol="0">
            <a:spAutoFit/>
          </a:bodyPr>
          <a:lstStyle/>
          <a:p>
            <a:r>
              <a:rPr lang="en-US" dirty="0"/>
              <a:t>These are the Case Quality Targets that we are discussing and planning to use moving forward.  </a:t>
            </a:r>
          </a:p>
          <a:p>
            <a:r>
              <a:rPr lang="en-US" dirty="0"/>
              <a:t>Ideally, we will post this information with the cases like the other reports.  </a:t>
            </a:r>
          </a:p>
          <a:p>
            <a:r>
              <a:rPr lang="en-US" dirty="0"/>
              <a:t>We are still discussing these targets and shifting some around.  </a:t>
            </a:r>
          </a:p>
        </p:txBody>
      </p:sp>
    </p:spTree>
    <p:extLst>
      <p:ext uri="{BB962C8B-B14F-4D97-AF65-F5344CB8AC3E}">
        <p14:creationId xmlns:p14="http://schemas.microsoft.com/office/powerpoint/2010/main" val="36184940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HMyNDUxMjU8L1VzZXJOYW1lPjxEYXRlVGltZT4xMC81LzIwMjMgMzozNzowMSBQTTwvRGF0ZVRpbWU+PExhYmVsU3RyaW5nPkFFUCBJbnRlcm5hbDwvTGFiZWxTdHJpbmc+PC9pdGVtPjwvbGFiZWxIaXN0b3J5Pg==</Value>
</WrappedLabelHistory>
</file>

<file path=customXml/item2.xml><?xml version="1.0" encoding="utf-8"?>
<sisl xmlns:xsd="http://www.w3.org/2001/XMLSchema" xmlns:xsi="http://www.w3.org/2001/XMLSchema-instance" xmlns="http://www.boldonjames.com/2008/01/sie/internal/label" sislVersion="0" policy="e9c0b8d7-bdb4-4fd3-b62a-f50327aaefce" origin="userSelected">
  <element uid="50c31824-0780-4910-87d1-eaaffd182d42" value=""/>
  <element uid="d14f5c36-f44a-4315-b438-005cfe8f069f" value=""/>
</sisl>
</file>

<file path=customXml/itemProps1.xml><?xml version="1.0" encoding="utf-8"?>
<ds:datastoreItem xmlns:ds="http://schemas.openxmlformats.org/officeDocument/2006/customXml" ds:itemID="{AA649A8A-1C02-4FC9-AAF1-14ED77B1B94A}">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F646D9CB-2CD1-4A3D-9018-1CA3FAABDE00}">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48</TotalTime>
  <Words>964</Words>
  <Application>Microsoft Office PowerPoint</Application>
  <PresentationFormat>Widescreen</PresentationFormat>
  <Paragraphs>74</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Cambria</vt:lpstr>
      <vt:lpstr>Times New Roman</vt:lpstr>
      <vt:lpstr>Office Theme</vt:lpstr>
      <vt:lpstr>SSWG Report to ROS 10-5-23</vt:lpstr>
      <vt:lpstr>PowerPoint Presentation</vt:lpstr>
      <vt:lpstr>PowerPoint Presentation</vt:lpstr>
      <vt:lpstr>PowerPoint Presentation</vt:lpstr>
      <vt:lpstr>PowerPoint Presentation</vt:lpstr>
      <vt:lpstr>PowerPoint Presentation</vt:lpstr>
      <vt:lpstr>PowerPoint Presentation</vt:lpstr>
    </vt:vector>
  </TitlesOfParts>
  <Company>American Electric Power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J Wichers</dc:creator>
  <cp:lastModifiedBy>Joshua J Wichers</cp:lastModifiedBy>
  <cp:revision>5</cp:revision>
  <dcterms:created xsi:type="dcterms:W3CDTF">2023-10-05T15:36:34Z</dcterms:created>
  <dcterms:modified xsi:type="dcterms:W3CDTF">2023-10-05T16:25:18Z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a2a70d2c-03ef-489b-8688-38c0e3d28e8b</vt:lpwstr>
  </property>
  <property fmtid="{D5CDD505-2E9C-101B-9397-08002B2CF9AE}" pid="3" name="bjClsUserRVM">
    <vt:lpwstr>[]</vt:lpwstr>
  </property>
  <property fmtid="{D5CDD505-2E9C-101B-9397-08002B2CF9AE}" pid="4" name="bjSaver">
    <vt:lpwstr>1U/k25Geu/rDuiVWC9Gl0EVhwxMBFJ3v</vt:lpwstr>
  </property>
  <property fmtid="{D5CDD505-2E9C-101B-9397-08002B2CF9AE}" pid="5"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6" name="bjDocumentLabelXML-0">
    <vt:lpwstr>ames.com/2008/01/sie/internal/label"&gt;&lt;element uid="50c31824-0780-4910-87d1-eaaffd182d42" value="" /&gt;&lt;element uid="d14f5c36-f44a-4315-b438-005cfe8f069f" value="" /&gt;&lt;/sisl&gt;</vt:lpwstr>
  </property>
  <property fmtid="{D5CDD505-2E9C-101B-9397-08002B2CF9AE}" pid="7" name="bjDocumentSecurityLabel">
    <vt:lpwstr>AEP Internal</vt:lpwstr>
  </property>
  <property fmtid="{D5CDD505-2E9C-101B-9397-08002B2CF9AE}" pid="8" name="MSIP_Label_69f43042-6bda-44b2-91eb-eca3d3d484f4_SiteId">
    <vt:lpwstr>15f3c881-6b03-4ff6-8559-77bf5177818f</vt:lpwstr>
  </property>
  <property fmtid="{D5CDD505-2E9C-101B-9397-08002B2CF9AE}" pid="9" name="MSIP_Label_69f43042-6bda-44b2-91eb-eca3d3d484f4_Name">
    <vt:lpwstr>AEP Internal</vt:lpwstr>
  </property>
  <property fmtid="{D5CDD505-2E9C-101B-9397-08002B2CF9AE}" pid="10" name="MSIP_Label_69f43042-6bda-44b2-91eb-eca3d3d484f4_Enabled">
    <vt:lpwstr>true</vt:lpwstr>
  </property>
  <property fmtid="{D5CDD505-2E9C-101B-9397-08002B2CF9AE}" pid="11" name="bjLabelHistoryID">
    <vt:lpwstr>{AA649A8A-1C02-4FC9-AAF1-14ED77B1B94A}</vt:lpwstr>
  </property>
</Properties>
</file>