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73" r:id="rId3"/>
    <p:sldId id="275" r:id="rId4"/>
    <p:sldId id="276" r:id="rId5"/>
    <p:sldId id="27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6220EFA-4B2C-4C90-B605-007D44A177AD}" v="3" dt="2023-09-29T13:13:48.9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013" autoAdjust="0"/>
  </p:normalViewPr>
  <p:slideViewPr>
    <p:cSldViewPr snapToGrid="0">
      <p:cViewPr varScale="1">
        <p:scale>
          <a:sx n="90" d="100"/>
          <a:sy n="90" d="100"/>
        </p:scale>
        <p:origin x="114" y="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eresa Noyes" userId="2056a893-5a91-45de-9604-03f69084244d" providerId="ADAL" clId="{E6220EFA-4B2C-4C90-B605-007D44A177AD}"/>
    <pc:docChg chg="custSel modSld">
      <pc:chgData name="Theresa Noyes" userId="2056a893-5a91-45de-9604-03f69084244d" providerId="ADAL" clId="{E6220EFA-4B2C-4C90-B605-007D44A177AD}" dt="2023-09-25T20:38:26.587" v="118" actId="20577"/>
      <pc:docMkLst>
        <pc:docMk/>
      </pc:docMkLst>
      <pc:sldChg chg="modSp mod">
        <pc:chgData name="Theresa Noyes" userId="2056a893-5a91-45de-9604-03f69084244d" providerId="ADAL" clId="{E6220EFA-4B2C-4C90-B605-007D44A177AD}" dt="2023-09-25T14:10:44.404" v="63" actId="20577"/>
        <pc:sldMkLst>
          <pc:docMk/>
          <pc:sldMk cId="3983845296" sldId="273"/>
        </pc:sldMkLst>
        <pc:spChg chg="mod">
          <ac:chgData name="Theresa Noyes" userId="2056a893-5a91-45de-9604-03f69084244d" providerId="ADAL" clId="{E6220EFA-4B2C-4C90-B605-007D44A177AD}" dt="2023-09-25T14:10:44.404" v="63" actId="20577"/>
          <ac:spMkLst>
            <pc:docMk/>
            <pc:sldMk cId="3983845296" sldId="273"/>
            <ac:spMk id="3" creationId="{00000000-0000-0000-0000-000000000000}"/>
          </ac:spMkLst>
        </pc:spChg>
      </pc:sldChg>
      <pc:sldChg chg="modSp mod">
        <pc:chgData name="Theresa Noyes" userId="2056a893-5a91-45de-9604-03f69084244d" providerId="ADAL" clId="{E6220EFA-4B2C-4C90-B605-007D44A177AD}" dt="2023-09-25T14:11:17.084" v="66" actId="20577"/>
        <pc:sldMkLst>
          <pc:docMk/>
          <pc:sldMk cId="3366539240" sldId="275"/>
        </pc:sldMkLst>
        <pc:spChg chg="mod">
          <ac:chgData name="Theresa Noyes" userId="2056a893-5a91-45de-9604-03f69084244d" providerId="ADAL" clId="{E6220EFA-4B2C-4C90-B605-007D44A177AD}" dt="2023-09-25T14:11:17.084" v="66" actId="20577"/>
          <ac:spMkLst>
            <pc:docMk/>
            <pc:sldMk cId="3366539240" sldId="275"/>
            <ac:spMk id="3" creationId="{00000000-0000-0000-0000-000000000000}"/>
          </ac:spMkLst>
        </pc:spChg>
      </pc:sldChg>
      <pc:sldChg chg="modSp mod modNotesTx">
        <pc:chgData name="Theresa Noyes" userId="2056a893-5a91-45de-9604-03f69084244d" providerId="ADAL" clId="{E6220EFA-4B2C-4C90-B605-007D44A177AD}" dt="2023-09-25T20:38:26.587" v="118" actId="20577"/>
        <pc:sldMkLst>
          <pc:docMk/>
          <pc:sldMk cId="735206689" sldId="276"/>
        </pc:sldMkLst>
        <pc:spChg chg="mod">
          <ac:chgData name="Theresa Noyes" userId="2056a893-5a91-45de-9604-03f69084244d" providerId="ADAL" clId="{E6220EFA-4B2C-4C90-B605-007D44A177AD}" dt="2023-09-25T14:14:44.562" v="67" actId="33524"/>
          <ac:spMkLst>
            <pc:docMk/>
            <pc:sldMk cId="735206689" sldId="276"/>
            <ac:spMk id="6" creationId="{6A1F668E-F004-4A4C-BB88-2F7D46A965A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1443C-CE44-4172-AB8B-E82421BDF7A4}" type="datetimeFigureOut">
              <a:rPr lang="en-US" smtClean="0"/>
              <a:t>9/29/2023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0B8DF-3FAF-497E-9097-12EEE8788E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47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Outside planning process and </a:t>
            </a:r>
            <a:r>
              <a:rPr lang="en-US"/>
              <a:t>doesn’t impede.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793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9/29/2023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erc.gov/" TargetMode="External"/><Relationship Id="rId2" Type="http://schemas.openxmlformats.org/officeDocument/2006/relationships/hyperlink" Target="https://www.texasre.org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Theresa Noyes</a:t>
            </a:r>
          </a:p>
          <a:p>
            <a:r>
              <a:rPr lang="en-US" dirty="0"/>
              <a:t>HITE List Sub-Chair – Pushkar Chhajed</a:t>
            </a:r>
          </a:p>
          <a:p>
            <a:r>
              <a:rPr lang="en-US" dirty="0"/>
              <a:t>10/05/2023</a:t>
            </a:r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ERCOT Updates and System Operation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Unofficial Peaks Reported by ERCOT</a:t>
            </a:r>
          </a:p>
          <a:p>
            <a:r>
              <a:rPr lang="en-US" dirty="0"/>
              <a:t>August 10, Peak – 85,464 MW</a:t>
            </a:r>
          </a:p>
          <a:p>
            <a:r>
              <a:rPr lang="en-US" dirty="0"/>
              <a:t>August 20, New Weekend Peak  – 85,116 MW</a:t>
            </a:r>
          </a:p>
          <a:p>
            <a:r>
              <a:rPr lang="en-US" dirty="0"/>
              <a:t>August 16, Solar Peak 13,735 - 20.04%</a:t>
            </a:r>
          </a:p>
          <a:p>
            <a:r>
              <a:rPr lang="en-US" dirty="0"/>
              <a:t>August 9, Renewable Peak 31, 718 – 42.77%</a:t>
            </a:r>
          </a:p>
        </p:txBody>
      </p:sp>
    </p:spTree>
    <p:extLst>
      <p:ext uri="{BB962C8B-B14F-4D97-AF65-F5344CB8AC3E}">
        <p14:creationId xmlns:p14="http://schemas.microsoft.com/office/powerpoint/2010/main" val="3983845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Texas Reliability Entity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TRE provided an update on upcoming events</a:t>
            </a:r>
          </a:p>
          <a:p>
            <a:pPr marL="457200" lvl="1">
              <a:spcBef>
                <a:spcPts val="0"/>
              </a:spcBef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10/5 CIP/Cybersecurity Talk</a:t>
            </a:r>
          </a:p>
          <a:p>
            <a:pPr marL="457200" lvl="1">
              <a:spcBef>
                <a:spcPts val="0"/>
              </a:spcBef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10/6 NERC Alert Extreme Weathe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</a:rPr>
              <a:t>r Prep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lvl="1">
              <a:spcBef>
                <a:spcPts val="0"/>
              </a:spcBef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10/19 TADS Training</a:t>
            </a:r>
          </a:p>
          <a:p>
            <a:pPr marL="457200" lvl="1">
              <a:spcBef>
                <a:spcPts val="0"/>
              </a:spcBef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10/25 Fall Standards Workshop</a:t>
            </a:r>
          </a:p>
          <a:p>
            <a:r>
              <a:rPr lang="en-US" dirty="0"/>
              <a:t>See TRE and FERC Websites for more information</a:t>
            </a:r>
          </a:p>
          <a:p>
            <a:r>
              <a:rPr lang="en-US" dirty="0"/>
              <a:t>TRE - </a:t>
            </a:r>
            <a:r>
              <a:rPr lang="en-US" dirty="0">
                <a:hlinkClick r:id="rId2"/>
              </a:rPr>
              <a:t>https://www.texasre.org/</a:t>
            </a:r>
            <a:endParaRPr lang="en-US" dirty="0"/>
          </a:p>
          <a:p>
            <a:r>
              <a:rPr lang="en-US" dirty="0"/>
              <a:t>FERC - </a:t>
            </a:r>
            <a:r>
              <a:rPr lang="en-US" dirty="0">
                <a:hlinkClick r:id="rId3"/>
              </a:rPr>
              <a:t>https://www.ferc.gov/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539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1198 and NOGRR258 - </a:t>
            </a:r>
            <a:r>
              <a:rPr lang="en-US" sz="4400" dirty="0">
                <a:effectLst/>
              </a:rPr>
              <a:t>Congestion Mitigation Using Topology Reconfigurations</a:t>
            </a:r>
            <a:r>
              <a:rPr lang="en-US" dirty="0"/>
              <a:t>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Alexandra Miller Presented Proposed NPRR 1198 and NOGRR 258 to OWG</a:t>
            </a:r>
          </a:p>
          <a:p>
            <a:r>
              <a:rPr lang="en-US" dirty="0"/>
              <a:t>OWG discussed and raised various question concerning the proposed NPRR and NOGRR</a:t>
            </a:r>
          </a:p>
          <a:p>
            <a:pPr lvl="1"/>
            <a:r>
              <a:rPr lang="en-US" dirty="0"/>
              <a:t>Real-Time or Pre-arranged</a:t>
            </a:r>
          </a:p>
          <a:p>
            <a:pPr lvl="1"/>
            <a:r>
              <a:rPr lang="en-US" dirty="0"/>
              <a:t>Who would benefit?</a:t>
            </a:r>
          </a:p>
          <a:p>
            <a:pPr lvl="1"/>
            <a:r>
              <a:rPr lang="en-US" dirty="0"/>
              <a:t>Number of times used in MISO and SPP areas</a:t>
            </a:r>
          </a:p>
          <a:p>
            <a:pPr lvl="1"/>
            <a:r>
              <a:rPr lang="en-US" dirty="0"/>
              <a:t>Was the million-dollar threshold selected to align with the HITE list concept</a:t>
            </a:r>
          </a:p>
          <a:p>
            <a:r>
              <a:rPr lang="en-US" dirty="0"/>
              <a:t>Other stakeholders are likely to submit comments to proposed language</a:t>
            </a:r>
          </a:p>
        </p:txBody>
      </p:sp>
    </p:spTree>
    <p:extLst>
      <p:ext uri="{BB962C8B-B14F-4D97-AF65-F5344CB8AC3E}">
        <p14:creationId xmlns:p14="http://schemas.microsoft.com/office/powerpoint/2010/main" val="735206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OTWG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Update</a:t>
            </a:r>
          </a:p>
        </p:txBody>
      </p:sp>
    </p:spTree>
    <p:extLst>
      <p:ext uri="{BB962C8B-B14F-4D97-AF65-F5344CB8AC3E}">
        <p14:creationId xmlns:p14="http://schemas.microsoft.com/office/powerpoint/2010/main" val="3854356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2305</TotalTime>
  <Words>204</Words>
  <Application>Microsoft Office PowerPoint</Application>
  <PresentationFormat>Widescreen</PresentationFormat>
  <Paragraphs>33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Operations Working Group </vt:lpstr>
      <vt:lpstr>ERCOT Updates and System Operation Report</vt:lpstr>
      <vt:lpstr>Texas Reliability Entity Report</vt:lpstr>
      <vt:lpstr>NPRR 1198 and NOGRR258 - Congestion Mitigation Using Topology Reconfigurations </vt:lpstr>
      <vt:lpstr>OTWG Update</vt:lpstr>
    </vt:vector>
  </TitlesOfParts>
  <Company>Garland Power &amp; Light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Floyd</dc:creator>
  <cp:lastModifiedBy>Theresa Noyes</cp:lastModifiedBy>
  <cp:revision>21</cp:revision>
  <dcterms:created xsi:type="dcterms:W3CDTF">2017-05-03T20:12:06Z</dcterms:created>
  <dcterms:modified xsi:type="dcterms:W3CDTF">2023-09-29T13:13:57Z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