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6" r:id="rId6"/>
    <p:sldId id="261" r:id="rId7"/>
    <p:sldId id="272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E9639D4-E3E2-4D34-9284-5A2195B3D0D7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0655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3403" y="48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7F456E-01A6-4013-ACA5-F5492591A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983A3-9B9B-4D61-97C9-B9E239A31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2FC-4BD9-442A-A8C6-51598C909FE3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BE74-7A97-4D17-8390-42ADD25C3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C1DBD-1052-425E-BF3C-983304BED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FA9E-C190-4F5C-8394-BD5F1CD55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71FA-A98D-41E8-93F4-09945841298A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9C57-55D7-40A4-A101-E74FAC7A0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6040" y="3429000"/>
            <a:ext cx="4941771" cy="2128042"/>
          </a:xfrm>
        </p:spPr>
        <p:txBody>
          <a:bodyPr anchor="b">
            <a:noAutofit/>
          </a:bodyPr>
          <a:lstStyle>
            <a:lvl1pPr algn="l">
              <a:defRPr sz="3600" spc="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04F1E16-9A84-4D0E-9706-79C396AF6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58" t="23650" b="-1"/>
          <a:stretch/>
        </p:blipFill>
        <p:spPr>
          <a:xfrm>
            <a:off x="0" y="0"/>
            <a:ext cx="9488312" cy="5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786F69D-D4FA-4075-A7EC-8D31A184F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590800" cy="1027906"/>
            <a:chOff x="0" y="0"/>
            <a:chExt cx="2590800" cy="102790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6988B2D-0240-4256-8268-4B9FF1E7236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0"/>
              <a:ext cx="259080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8EEAAE1-3D04-41C3-B2D2-B3BEF34C3B2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704850" cy="1027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156CA116-0F6E-4EE9-B34F-03BA07161A7A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515600" cy="3744913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1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phic 10">
            <a:extLst>
              <a:ext uri="{FF2B5EF4-FFF2-40B4-BE49-F238E27FC236}">
                <a16:creationId xmlns:a16="http://schemas.microsoft.com/office/drawing/2014/main" id="{9D2AF524-D4B4-4A3A-9CE4-EDAFE1D5A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13884" y="0"/>
            <a:ext cx="10078116" cy="6858000"/>
          </a:xfrm>
          <a:custGeom>
            <a:avLst/>
            <a:gdLst>
              <a:gd name="connsiteX0" fmla="*/ 3793236 w 10078116"/>
              <a:gd name="connsiteY0" fmla="*/ 6858000 h 6858000"/>
              <a:gd name="connsiteX1" fmla="*/ 0 w 10078116"/>
              <a:gd name="connsiteY1" fmla="*/ 0 h 6858000"/>
              <a:gd name="connsiteX2" fmla="*/ 10078116 w 10078116"/>
              <a:gd name="connsiteY2" fmla="*/ 0 h 6858000"/>
              <a:gd name="connsiteX3" fmla="*/ 10078116 w 1007811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78116" h="6858000">
                <a:moveTo>
                  <a:pt x="3793236" y="6858000"/>
                </a:moveTo>
                <a:lnTo>
                  <a:pt x="0" y="0"/>
                </a:lnTo>
                <a:lnTo>
                  <a:pt x="10078116" y="0"/>
                </a:lnTo>
                <a:lnTo>
                  <a:pt x="10078116" y="685800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3987A5-99A6-4B33-BAAF-5315963538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272533"/>
            <a:ext cx="4296508" cy="953298"/>
          </a:xfrm>
        </p:spPr>
        <p:txBody>
          <a:bodyPr>
            <a:no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BABF6CA-407C-4BF0-8234-1321A676E7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6751" y="1507772"/>
            <a:ext cx="2141764" cy="514350"/>
          </a:xfrm>
        </p:spPr>
        <p:txBody>
          <a:bodyPr anchor="ctr">
            <a:no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76D8129B-5B68-421C-968C-3663C86EFC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2808" y="2584097"/>
            <a:ext cx="2141764" cy="514350"/>
          </a:xfrm>
        </p:spPr>
        <p:txBody>
          <a:bodyPr anchor="ctr">
            <a:no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C741DCA-8EBD-44F5-9D38-E938A628AD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79233" y="3660422"/>
            <a:ext cx="2141764" cy="514350"/>
          </a:xfrm>
        </p:spPr>
        <p:txBody>
          <a:bodyPr anchor="ctr">
            <a:no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5C43C6B1-A1BD-4A90-8B4B-F361C1BEDD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063433" y="4736748"/>
            <a:ext cx="2141764" cy="514350"/>
          </a:xfrm>
        </p:spPr>
        <p:txBody>
          <a:bodyPr anchor="ctr">
            <a:no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0C66E1BD-33F0-4B94-BF94-CD4698F85C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1536" y="1613528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5" name="Text Placeholder 15">
            <a:extLst>
              <a:ext uri="{FF2B5EF4-FFF2-40B4-BE49-F238E27FC236}">
                <a16:creationId xmlns:a16="http://schemas.microsoft.com/office/drawing/2014/main" id="{2D4661B1-6559-407A-9AEC-A46A0570AE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86029" y="268256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6" name="Text Placeholder 15">
            <a:extLst>
              <a:ext uri="{FF2B5EF4-FFF2-40B4-BE49-F238E27FC236}">
                <a16:creationId xmlns:a16="http://schemas.microsoft.com/office/drawing/2014/main" id="{DCC983F7-6A25-42C0-811C-EA32138C5B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576938" y="375539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E83DA0EB-27DD-416A-8DA5-4AFDC8587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5280" y="4824430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DC36F-5D3E-439D-80B5-32633FC3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10A8A-CEC9-4787-A745-C28DD965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9143" y="6356350"/>
            <a:ext cx="377598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2BD04-8F01-472A-9456-4702A221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0874" y="6356350"/>
            <a:ext cx="542925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3795F91-C721-4363-956D-756673AE7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53515" y="502393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C14461-E27D-413D-B31A-47B74646A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59917" y="3948451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D6AEA4C-7710-4829-BA87-8DD77F159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173453" y="2872686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BD473E-6203-491C-87AC-54AC0AB23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86263" y="179608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5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EE24E1DB-1F20-4C28-8069-D9219D1F8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9434" t="20278" b="22673"/>
          <a:stretch/>
        </p:blipFill>
        <p:spPr>
          <a:xfrm>
            <a:off x="25785" y="0"/>
            <a:ext cx="4368030" cy="39123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3700" y="572757"/>
            <a:ext cx="8421688" cy="1644984"/>
          </a:xfrm>
        </p:spPr>
        <p:txBody>
          <a:bodyPr>
            <a:no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33700" y="2883877"/>
            <a:ext cx="3924300" cy="864157"/>
          </a:xfrm>
        </p:spPr>
        <p:txBody>
          <a:bodyPr anchor="ctr" anchorCtr="0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3700" y="3834606"/>
            <a:ext cx="3924300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410173" y="2883877"/>
            <a:ext cx="3943627" cy="864157"/>
          </a:xfrm>
        </p:spPr>
        <p:txBody>
          <a:bodyPr anchor="ctr" anchorCtr="0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10173" y="3834606"/>
            <a:ext cx="3943627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451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38250" y="522515"/>
            <a:ext cx="9710646" cy="1377306"/>
          </a:xfrm>
        </p:spPr>
        <p:txBody>
          <a:bodyPr>
            <a:no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43104" y="3023393"/>
            <a:ext cx="2882475" cy="768371"/>
          </a:xfrm>
        </p:spPr>
        <p:txBody>
          <a:bodyPr anchor="ctr" anchorCtr="0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43104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47665" y="3023393"/>
            <a:ext cx="2896671" cy="768371"/>
          </a:xfrm>
        </p:spPr>
        <p:txBody>
          <a:bodyPr anchor="ctr" anchorCtr="0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7665" y="3834606"/>
            <a:ext cx="2896671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1F60A771-8BBC-4565-AB09-402DA7CB278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066421" y="3023393"/>
            <a:ext cx="2882475" cy="768371"/>
          </a:xfrm>
        </p:spPr>
        <p:txBody>
          <a:bodyPr anchor="ctr" anchorCtr="0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C464A9BD-B815-4632-8F54-6EB70E48BAF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6421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368EF4-1233-48C7-8DB5-75844BFCD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238376" cy="3105150"/>
            <a:chOff x="0" y="0"/>
            <a:chExt cx="2238376" cy="310515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63D7850-C2A6-43CE-BBE4-8E81A0A593B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1238250" cy="31051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AD3E03-2E3B-440C-9105-6F9D33006D6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2238376" cy="2476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8896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6875" y="954593"/>
            <a:ext cx="5111750" cy="1921958"/>
          </a:xfrm>
        </p:spPr>
        <p:txBody>
          <a:bodyPr anchor="b">
            <a:no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3660774"/>
            <a:ext cx="5111750" cy="192195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4AA03A-263D-4B5F-B05B-7D6923A9A4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4762501" cy="5186363"/>
            <a:chOff x="0" y="0"/>
            <a:chExt cx="4762501" cy="518636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0" y="876300"/>
              <a:ext cx="4762500" cy="1628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768C87F-B9C3-4DFF-8454-F3F52CE4346B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2638425" y="0"/>
              <a:ext cx="2124076" cy="5186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Date Placeholder 6">
            <a:extLst>
              <a:ext uri="{FF2B5EF4-FFF2-40B4-BE49-F238E27FC236}">
                <a16:creationId xmlns:a16="http://schemas.microsoft.com/office/drawing/2014/main" id="{71F34533-9677-48AF-9374-976825F4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id="{4FAB8A26-B99E-4F96-8327-A932A14F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4" name="Slide Number Placeholder 8">
            <a:extLst>
              <a:ext uri="{FF2B5EF4-FFF2-40B4-BE49-F238E27FC236}">
                <a16:creationId xmlns:a16="http://schemas.microsoft.com/office/drawing/2014/main" id="{EB0962D2-BCC3-48AB-A769-2A7327D2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8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7200" y="351693"/>
            <a:ext cx="4179570" cy="2453652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238103"/>
            <a:ext cx="4179570" cy="2107620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4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D3361C9-310A-4255-A94E-B77588962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176938" cy="6858000"/>
          </a:xfrm>
          <a:prstGeom prst="rect">
            <a:avLst/>
          </a:prstGeom>
        </p:spPr>
      </p:pic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BF358517-D7B7-40D0-A9D0-B650C808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7200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6026D44C-0B39-4DE1-A0FC-5615DDAA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721" y="6356350"/>
            <a:ext cx="26615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0F8222B4-B618-42C4-8BDB-D2E4DF2F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514C6BF-376E-43E8-881D-2E7674269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8301" r="28341" b="23071"/>
          <a:stretch/>
        </p:blipFill>
        <p:spPr>
          <a:xfrm>
            <a:off x="5488815" y="0"/>
            <a:ext cx="670318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0A9B92-C2D0-466A-A680-A35832C45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500" y="291403"/>
            <a:ext cx="2895600" cy="2054606"/>
          </a:xfrm>
        </p:spPr>
        <p:txBody>
          <a:bodyPr anchor="b">
            <a:noAutofit/>
          </a:bodyPr>
          <a:lstStyle>
            <a:lvl1pPr>
              <a:defRPr sz="28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1CE6-5A88-4C5C-B2A4-6A5D2153B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0" y="2924175"/>
            <a:ext cx="2895600" cy="25193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F5093-3C53-4152-B8FE-0522E079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3500" y="6356350"/>
            <a:ext cx="9851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7F11D-8AF8-44D6-A48B-D8C7779B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9886" y="6356349"/>
            <a:ext cx="248284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9.27 Summary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0879-6B0F-4AF6-A997-EC61DA89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6305" y="6356350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7A1CF8B-3479-49A3-A30E-2F2ECE962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953250" y="-25401"/>
            <a:ext cx="5238750" cy="6902451"/>
            <a:chOff x="6953250" y="-25401"/>
            <a:chExt cx="5238750" cy="690245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FBD260-5143-4B12-B9F8-33E48D548909}"/>
                </a:ext>
              </a:extLst>
            </p:cNvPr>
            <p:cNvCxnSpPr/>
            <p:nvPr userDrawn="1"/>
          </p:nvCxnSpPr>
          <p:spPr>
            <a:xfrm>
              <a:off x="9096375" y="1497012"/>
              <a:ext cx="30956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/>
            <p:nvPr userDrawn="1"/>
          </p:nvCxnSpPr>
          <p:spPr>
            <a:xfrm flipH="1">
              <a:off x="6953250" y="-25401"/>
              <a:ext cx="3790950" cy="6902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2075" y="612949"/>
            <a:ext cx="5111750" cy="2263602"/>
          </a:xfrm>
        </p:spPr>
        <p:txBody>
          <a:bodyPr anchor="b">
            <a:no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226360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1EBF9-6826-475B-8079-C1112899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726A3-DF54-47D2-8C3A-34FD43A1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RCWG 9.27.23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D125A-4493-4967-9146-841D0EF3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73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F05D2CCB-CCFC-4A8A-ADA9-C1E4D13B9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8675"/>
            <a:ext cx="5876925" cy="52006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522514"/>
            <a:ext cx="4179570" cy="3341857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350" y="3931859"/>
            <a:ext cx="4179570" cy="36512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995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08AF2DB4-A973-4307-B59C-6058A138835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111608"/>
            <a:ext cx="10515600" cy="374491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7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2111381"/>
            <a:ext cx="10515600" cy="3744913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8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AEE644D4-F9A4-4237-BD5C-4B97ABA93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581650" cy="68580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AC7E4E-FE06-4E90-8107-6B543E551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2209800" y="0"/>
            <a:ext cx="24384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2FF67A8-55FA-435D-A18C-96D63D22B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7724" y="2809875"/>
            <a:ext cx="6696075" cy="1909763"/>
          </a:xfrm>
        </p:spPr>
        <p:txBody>
          <a:bodyPr anchor="b">
            <a:no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04828DA-5EC5-4A00-9A7B-CD9668EF2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725" y="5028803"/>
            <a:ext cx="6696074" cy="36512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303E9A-96BC-4283-A6E1-5948AEB1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6774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19C49-052B-4D3E-B227-1D787463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3699" y="6356350"/>
            <a:ext cx="2543175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E724A-95F0-41B6-A77E-EDD06727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6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4 Peop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3C911F2-9041-416A-B83C-F23B354E0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334250" y="0"/>
            <a:ext cx="4857750" cy="1724025"/>
            <a:chOff x="7334250" y="0"/>
            <a:chExt cx="4857750" cy="172402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E4B72DA-52CB-4D39-A342-8857B4D959B2}"/>
                </a:ext>
              </a:extLst>
            </p:cNvPr>
            <p:cNvCxnSpPr/>
            <p:nvPr userDrawn="1"/>
          </p:nvCxnSpPr>
          <p:spPr>
            <a:xfrm flipH="1" flipV="1">
              <a:off x="7334250" y="0"/>
              <a:ext cx="485775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1D9BCDA-DFB7-41A4-A7C7-CEE86CEDCB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487150" y="0"/>
              <a:ext cx="704850" cy="172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28567" y="892177"/>
            <a:ext cx="9577983" cy="1325563"/>
          </a:xfrm>
        </p:spPr>
        <p:txBody>
          <a:bodyPr>
            <a:no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487181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28568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487181" y="5464114"/>
            <a:ext cx="1845511" cy="660747"/>
          </a:xfrm>
        </p:spPr>
        <p:txBody>
          <a:bodyPr anchor="t">
            <a:norm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36914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578300" y="5084524"/>
            <a:ext cx="233081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36913" y="5478796"/>
            <a:ext cx="1855949" cy="660747"/>
          </a:xfrm>
        </p:spPr>
        <p:txBody>
          <a:bodyPr anchor="t">
            <a:norm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4EBC7D6F-397D-4C5A-AA62-F683F88531A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2757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2pPr marL="0" indent="0" algn="ctr">
              <a:spcBef>
                <a:spcPts val="0"/>
              </a:spcBef>
              <a:buNone/>
              <a:defRPr sz="1400"/>
            </a:lvl2pPr>
          </a:lstStyle>
          <a:p>
            <a:pPr lvl="1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068964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327577" y="5478796"/>
            <a:ext cx="1845511" cy="660747"/>
          </a:xfrm>
        </p:spPr>
        <p:txBody>
          <a:bodyPr anchor="t">
            <a:norm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74745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488845" y="5084524"/>
            <a:ext cx="231770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7458" y="5464114"/>
            <a:ext cx="1845510" cy="660747"/>
          </a:xfrm>
        </p:spPr>
        <p:txBody>
          <a:bodyPr anchor="t">
            <a:norm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27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8 Peo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87AAB93-862D-455E-9E73-3D0DAEFDE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473953"/>
            <a:ext cx="12192000" cy="5621336"/>
            <a:chOff x="0" y="473953"/>
            <a:chExt cx="12192000" cy="5621336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B0DFD584-E5CF-41EF-B51E-679CE22DDF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473953"/>
              <a:ext cx="2057400" cy="1647825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E5C02DDF-25A6-42C7-9525-F279CE2095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049000" y="5180889"/>
              <a:ext cx="1143000" cy="9144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0168" y="892177"/>
            <a:ext cx="9088438" cy="1135899"/>
          </a:xfrm>
        </p:spPr>
        <p:txBody>
          <a:bodyPr>
            <a:no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77176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0168" y="3570485"/>
            <a:ext cx="1828800" cy="2028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500168" y="3779603"/>
            <a:ext cx="1828800" cy="343061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6270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849262" y="3570485"/>
            <a:ext cx="1828800" cy="2028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49262" y="3779603"/>
            <a:ext cx="1828800" cy="343061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1938DB4D-239F-4E8E-8802-0470B0131189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65558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198355" y="3570485"/>
            <a:ext cx="2105135" cy="2028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095999" y="3779603"/>
            <a:ext cx="2299855" cy="343061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3681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759806" y="3570485"/>
            <a:ext cx="1828800" cy="2028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4480" y="3779603"/>
            <a:ext cx="1844126" cy="343061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5" name="Picture Placeholder 10">
            <a:extLst>
              <a:ext uri="{FF2B5EF4-FFF2-40B4-BE49-F238E27FC236}">
                <a16:creationId xmlns:a16="http://schemas.microsoft.com/office/drawing/2014/main" id="{1EBAEB1D-A7F9-4F90-B642-4277D3802BA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877176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22930C5B-603C-494E-A467-8B394D01D406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1500168" y="5429321"/>
            <a:ext cx="1828800" cy="2028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540C455F-A23B-493F-B95E-AB485D91DA6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1500168" y="5638439"/>
            <a:ext cx="1828800" cy="343061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6" name="Picture Placeholder 10">
            <a:extLst>
              <a:ext uri="{FF2B5EF4-FFF2-40B4-BE49-F238E27FC236}">
                <a16:creationId xmlns:a16="http://schemas.microsoft.com/office/drawing/2014/main" id="{9461A69E-14C8-4325-89AF-D4257C1C05BA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226270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6D1C374C-DAF7-40EF-B279-4EC7A2AFE6A2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849262" y="5429321"/>
            <a:ext cx="1828800" cy="2028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421FF438-E4E8-4643-BCB3-4A1C12429042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849262" y="5638439"/>
            <a:ext cx="1828800" cy="343061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E029C5CA-EDDA-4BF9-9051-8B09E98EE1E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65558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D4FEDD19-A7BA-45BB-93A0-F1E896C9F26D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339926" y="5429321"/>
            <a:ext cx="1828800" cy="2028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A12F0175-7AEE-46B1-9590-D4A427680DC7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339926" y="5638439"/>
            <a:ext cx="1813474" cy="343061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Picture Placeholder 10">
            <a:extLst>
              <a:ext uri="{FF2B5EF4-FFF2-40B4-BE49-F238E27FC236}">
                <a16:creationId xmlns:a16="http://schemas.microsoft.com/office/drawing/2014/main" id="{622ED9F4-EB9B-4588-8501-BFECB846EE7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13681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5026D39F-46AB-4680-9A52-F367344A3531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759806" y="5429321"/>
            <a:ext cx="1828800" cy="20283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04E11FE2-6320-4E8C-A5B3-8104AF329ADA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744480" y="5638439"/>
            <a:ext cx="1844126" cy="343061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20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C17E5-24ED-44BC-BA50-02EF9035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30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3D101-3AF0-4F06-90ED-B83615C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E9FDE-AF95-49F8-A927-35A23C9E6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900D-8FF9-4E80-860D-89C2D3B4E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6A0C-1415-46A3-A1FF-BE18C708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6" r:id="rId5"/>
    <p:sldLayoutId id="2147483667" r:id="rId6"/>
    <p:sldLayoutId id="2147483654" r:id="rId7"/>
    <p:sldLayoutId id="2147483663" r:id="rId8"/>
    <p:sldLayoutId id="2147483662" r:id="rId9"/>
    <p:sldLayoutId id="2147483668" r:id="rId10"/>
    <p:sldLayoutId id="2147483652" r:id="rId11"/>
    <p:sldLayoutId id="2147483653" r:id="rId12"/>
    <p:sldLayoutId id="2147483660" r:id="rId13"/>
    <p:sldLayoutId id="2147483664" r:id="rId14"/>
    <p:sldLayoutId id="2147483665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6040" y="3429000"/>
            <a:ext cx="4941771" cy="2128042"/>
          </a:xfrm>
        </p:spPr>
        <p:txBody>
          <a:bodyPr/>
          <a:lstStyle/>
          <a:p>
            <a:r>
              <a:rPr lang="en-US" sz="4400" dirty="0"/>
              <a:t>RCWG 9.27.23</a:t>
            </a:r>
          </a:p>
        </p:txBody>
      </p:sp>
    </p:spTree>
    <p:extLst>
      <p:ext uri="{BB962C8B-B14F-4D97-AF65-F5344CB8AC3E}">
        <p14:creationId xmlns:p14="http://schemas.microsoft.com/office/powerpoint/2010/main" val="258605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8FC28-E0BD-4387-B8BE-9965D1A57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75" y="0"/>
            <a:ext cx="5111750" cy="1921958"/>
          </a:xfrm>
        </p:spPr>
        <p:txBody>
          <a:bodyPr/>
          <a:lstStyle/>
          <a:p>
            <a:r>
              <a:rPr lang="en-US" sz="3600" dirty="0"/>
              <a:t>NPRR1179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19BCA-B61F-4EA6-A1FB-CCA3BD850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2352091"/>
            <a:ext cx="5111750" cy="3654426"/>
          </a:xfrm>
        </p:spPr>
        <p:txBody>
          <a:bodyPr>
            <a:normAutofit/>
          </a:bodyPr>
          <a:lstStyle/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dirty="0"/>
              <a:t>Submitted by ERCOT 5.04.23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dirty="0"/>
              <a:t>Modifies existing dispute process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dirty="0"/>
              <a:t>Expansion of recovery of reasonable RUC related fuel costs and penalties that exceed the fuel index price used by ERCOT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dirty="0"/>
              <a:t>For verification purposes, ERCOT will review applicable invoices, contracts, and attestations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dirty="0"/>
              <a:t>Quick implementation, minimal to no system impact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60550-EE65-43CE-B899-F421E74287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RCWG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5E32A-1A8C-43D2-9C6E-12887B4DE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Meeting Summary 9.27.23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B8313-9270-4128-8674-3A3E42B80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861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0637-CCAA-425E-A57A-6205AFDC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0" y="336874"/>
            <a:ext cx="9710646" cy="1377306"/>
          </a:xfrm>
        </p:spPr>
        <p:txBody>
          <a:bodyPr/>
          <a:lstStyle/>
          <a:p>
            <a:r>
              <a:rPr lang="en-US" sz="3600" dirty="0"/>
              <a:t>NPRR1179 - OUTSTANDING ISSUES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51C395-6BC4-4F00-B40B-069DBBB7C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104" y="2192882"/>
            <a:ext cx="2882475" cy="768371"/>
          </a:xfrm>
        </p:spPr>
        <p:txBody>
          <a:bodyPr/>
          <a:lstStyle/>
          <a:p>
            <a:r>
              <a:rPr lang="en-US" sz="2800" u="sng" dirty="0"/>
              <a:t>ISSUE #1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16151-9486-4A03-AE3A-F1CC562E0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125" y="2809024"/>
            <a:ext cx="2882475" cy="3218937"/>
          </a:xfrm>
        </p:spPr>
        <p:txBody>
          <a:bodyPr>
            <a:normAutofit/>
          </a:bodyPr>
          <a:lstStyle/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dirty="0"/>
              <a:t>Resource RUC’d and purchases fuel to operate during committed period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dirty="0"/>
              <a:t>Resource trips offline during commitment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b="1" dirty="0"/>
              <a:t>What should be recoverable?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E59236-37DD-4582-A2A0-3F9A13A3B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237" y="2192882"/>
            <a:ext cx="2896671" cy="768371"/>
          </a:xfrm>
        </p:spPr>
        <p:txBody>
          <a:bodyPr/>
          <a:lstStyle/>
          <a:p>
            <a:r>
              <a:rPr lang="en-US" sz="2800" u="sng" dirty="0"/>
              <a:t>PROPOSAL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1CCF0F-F0BB-42D7-B3C2-C29336739F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46329" y="2809024"/>
            <a:ext cx="3001713" cy="3548552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2300" dirty="0"/>
              <a:t>Constellation proposed draft language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2300" dirty="0"/>
              <a:t>QSE/RE should make reasonable effort to sell fuel 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2300" dirty="0"/>
              <a:t>Any residual values provided to ERCOT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2300" dirty="0"/>
              <a:t>Fuel able to be stored for later use should not be recoverable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2300" b="1" dirty="0"/>
              <a:t>Net fuel costs and related penalties should be recoverable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F939793-2181-4A3D-9C5A-CE676CC83EC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061566" y="2192881"/>
            <a:ext cx="2882475" cy="768371"/>
          </a:xfrm>
        </p:spPr>
        <p:txBody>
          <a:bodyPr/>
          <a:lstStyle/>
          <a:p>
            <a:r>
              <a:rPr lang="en-US" sz="2800" u="sng" dirty="0"/>
              <a:t>CONSENSUS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9FA0B0D-7B36-4D63-86BD-20E6E1B6A0D8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1566" y="2809024"/>
            <a:ext cx="2882475" cy="1997867"/>
          </a:xfrm>
        </p:spPr>
        <p:txBody>
          <a:bodyPr>
            <a:normAutofit/>
          </a:bodyPr>
          <a:lstStyle/>
          <a:p>
            <a:r>
              <a:rPr lang="en-US" sz="1800" dirty="0"/>
              <a:t>The group agreed on the proposed solution.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86AD343-7149-4E7C-BD28-3080F259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RCWG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865CC01-A53B-495A-820C-BEC2680ED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Meeting Summary 9.27.23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E81C1E-A7C3-40CD-9C11-0C03A222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207CB64-0FE6-3C5D-253E-F7BCBF41D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7022" y="4513669"/>
            <a:ext cx="751560" cy="176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429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0637-CCAA-425E-A57A-6205AFDC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0" y="336874"/>
            <a:ext cx="9710646" cy="1377306"/>
          </a:xfrm>
        </p:spPr>
        <p:txBody>
          <a:bodyPr/>
          <a:lstStyle/>
          <a:p>
            <a:r>
              <a:rPr lang="en-US" sz="3600" dirty="0"/>
              <a:t>NPRR1179 - OUTSTANDING ISSUES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51C395-6BC4-4F00-B40B-069DBBB7C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104" y="2192882"/>
            <a:ext cx="2882475" cy="768371"/>
          </a:xfrm>
        </p:spPr>
        <p:txBody>
          <a:bodyPr/>
          <a:lstStyle/>
          <a:p>
            <a:r>
              <a:rPr lang="en-US" sz="2800" u="sng" dirty="0"/>
              <a:t>ISSUE #2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16151-9486-4A03-AE3A-F1CC562E0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125" y="2829191"/>
            <a:ext cx="2882475" cy="3218937"/>
          </a:xfrm>
        </p:spPr>
        <p:txBody>
          <a:bodyPr>
            <a:normAutofit/>
          </a:bodyPr>
          <a:lstStyle/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dirty="0"/>
              <a:t>Actual heat rate during dispute period can deviate from verifiable costs average heat rate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b="1" dirty="0"/>
              <a:t>How should ERCOT handle this situation?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E59236-37DD-4582-A2A0-3F9A13A3B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237" y="2192882"/>
            <a:ext cx="2896671" cy="768371"/>
          </a:xfrm>
        </p:spPr>
        <p:txBody>
          <a:bodyPr/>
          <a:lstStyle/>
          <a:p>
            <a:r>
              <a:rPr lang="en-US" sz="2800" u="sng" dirty="0"/>
              <a:t>PROPOSAL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1CCF0F-F0BB-42D7-B3C2-C29336739F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237" y="2829191"/>
            <a:ext cx="2896671" cy="3042776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dirty="0"/>
              <a:t>ERCOT proposed draft language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dirty="0"/>
              <a:t>Cap actual heat rate at 110% of verifiable costs average heat rate</a:t>
            </a:r>
          </a:p>
          <a:p>
            <a:pPr marL="285750" indent="-285750">
              <a:buFont typeface="Tenorite" panose="00000500000000000000" pitchFamily="2" charset="0"/>
              <a:buChar char="–"/>
            </a:pPr>
            <a:r>
              <a:rPr lang="en-US" sz="1800" dirty="0"/>
              <a:t>Group Commentary: reverse case, higher cap, language clarity, resubmission criteria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F939793-2181-4A3D-9C5A-CE676CC83EC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061566" y="2192881"/>
            <a:ext cx="2882475" cy="768371"/>
          </a:xfrm>
        </p:spPr>
        <p:txBody>
          <a:bodyPr/>
          <a:lstStyle/>
          <a:p>
            <a:r>
              <a:rPr lang="en-US" sz="2800" u="sng" dirty="0"/>
              <a:t>CONSENSUS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9FA0B0D-7B36-4D63-86BD-20E6E1B6A0D8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1566" y="2829191"/>
            <a:ext cx="2882475" cy="1997867"/>
          </a:xfrm>
        </p:spPr>
        <p:txBody>
          <a:bodyPr>
            <a:normAutofit/>
          </a:bodyPr>
          <a:lstStyle/>
          <a:p>
            <a:r>
              <a:rPr lang="en-US" sz="1800" dirty="0"/>
              <a:t>ERCOT drafting language to address commentary. Additional discussion to continue at 10.25.23 RCWG.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86AD343-7149-4E7C-BD28-3080F259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RCWG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865CC01-A53B-495A-820C-BEC2680ED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Meeting Summary 9.27.23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E81C1E-A7C3-40CD-9C11-0C03A222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C2CE87B-0955-5143-E5BF-F6C9F5691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4877" y="4512882"/>
            <a:ext cx="735850" cy="176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68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F1EDE-5423-435C-B149-87AB1BC22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67199" y="351693"/>
            <a:ext cx="6151927" cy="2453652"/>
          </a:xfrm>
        </p:spPr>
        <p:txBody>
          <a:bodyPr/>
          <a:lstStyle/>
          <a:p>
            <a:r>
              <a:rPr lang="en-US" dirty="0"/>
              <a:t>RCWG CONTACT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4C29E-DF30-4DC6-AB95-2016F9A70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238103"/>
            <a:ext cx="4179570" cy="2107620"/>
          </a:xfrm>
        </p:spPr>
        <p:txBody>
          <a:bodyPr>
            <a:normAutofit/>
          </a:bodyPr>
          <a:lstStyle/>
          <a:p>
            <a:r>
              <a:rPr lang="en-US" sz="1800" dirty="0"/>
              <a:t>Blake Holt</a:t>
            </a:r>
          </a:p>
          <a:p>
            <a:r>
              <a:rPr lang="en-US" sz="1800" dirty="0"/>
              <a:t>blake.holt@lcra.org</a:t>
            </a:r>
          </a:p>
          <a:p>
            <a:r>
              <a:rPr lang="en-US" sz="1800" dirty="0"/>
              <a:t>512.578.2003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C7382-18E7-4821-8C61-461D6BBE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7200" y="6356350"/>
            <a:ext cx="1774371" cy="365125"/>
          </a:xfrm>
        </p:spPr>
        <p:txBody>
          <a:bodyPr/>
          <a:lstStyle/>
          <a:p>
            <a:r>
              <a:rPr lang="en-US" dirty="0"/>
              <a:t>RCWG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0FA1B-5022-47AB-A0AE-8F5C57979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721" y="6356350"/>
            <a:ext cx="2661557" cy="365125"/>
          </a:xfrm>
        </p:spPr>
        <p:txBody>
          <a:bodyPr/>
          <a:lstStyle/>
          <a:p>
            <a:r>
              <a:rPr lang="en-US" dirty="0"/>
              <a:t>Meeting Summary 9.27.23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27D99-645F-4FCF-9573-FDFE2A34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8756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6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 presentation_Win32_SL_V5" id="{DBE773F4-03EF-460F-8123-2ED25579554B}" vid="{FED336E3-054A-486F-8CDB-8815D6B39C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76A8F61-3FE0-4499-9D74-D8DA5DD8FD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CBB7AC-E012-4960-B083-33C7C7C0C8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05327A-3F11-4B74-87F2-F91762B92A4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{DF141E25-B5CE-434F-9827-37C00CB3C3E7}tf67328976_win32</Template>
  <TotalTime>116</TotalTime>
  <Words>240</Words>
  <Application>Microsoft Office PowerPoint</Application>
  <PresentationFormat>Widescreen</PresentationFormat>
  <Paragraphs>47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Tenorite</vt:lpstr>
      <vt:lpstr>Custom</vt:lpstr>
      <vt:lpstr>RCWG 9.27.23</vt:lpstr>
      <vt:lpstr>NPRR1179 </vt:lpstr>
      <vt:lpstr>NPRR1179 - OUTSTANDING ISSUES</vt:lpstr>
      <vt:lpstr>NPRR1179 - OUTSTANDING ISSUES</vt:lpstr>
      <vt:lpstr>RCWG 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B.Holt</dc:creator>
  <cp:lastModifiedBy>B.Holt</cp:lastModifiedBy>
  <cp:revision>15</cp:revision>
  <dcterms:created xsi:type="dcterms:W3CDTF">2023-10-02T13:55:19Z</dcterms:created>
  <dcterms:modified xsi:type="dcterms:W3CDTF">2023-10-03T02:37:22Z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