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61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655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4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3429000"/>
            <a:ext cx="4941771" cy="212804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272533"/>
            <a:ext cx="4296508" cy="953298"/>
          </a:xfrm>
        </p:spPr>
        <p:txBody>
          <a:bodyPr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6751" y="1507772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2808" y="2584097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79233" y="3660422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63433" y="4736748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572757"/>
            <a:ext cx="8421688" cy="1644984"/>
          </a:xfrm>
        </p:spPr>
        <p:txBody>
          <a:bodyPr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883877"/>
            <a:ext cx="3924300" cy="864157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883877"/>
            <a:ext cx="3943627" cy="864157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0" y="522515"/>
            <a:ext cx="9710646" cy="1377306"/>
          </a:xfrm>
        </p:spPr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3023393"/>
            <a:ext cx="2882475" cy="768371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3023393"/>
            <a:ext cx="2896671" cy="768371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3023393"/>
            <a:ext cx="2882475" cy="768371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954593"/>
            <a:ext cx="5111750" cy="1921958"/>
          </a:xfrm>
        </p:spPr>
        <p:txBody>
          <a:bodyPr anchor="b"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92195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351693"/>
            <a:ext cx="4179570" cy="2453652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2107620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291403"/>
            <a:ext cx="2895600" cy="2054606"/>
          </a:xfrm>
        </p:spPr>
        <p:txBody>
          <a:bodyPr anchor="b">
            <a:no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9.27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612949"/>
            <a:ext cx="5111750" cy="2263602"/>
          </a:xfrm>
        </p:spPr>
        <p:txBody>
          <a:bodyPr anchor="b"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26360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RCWG 9.27.23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522514"/>
            <a:ext cx="4179570" cy="3341857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31859"/>
            <a:ext cx="4179570" cy="3651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8567" y="892177"/>
            <a:ext cx="9577983" cy="1325563"/>
          </a:xfrm>
        </p:spPr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2pPr marL="0" indent="0" algn="ctr">
              <a:spcBef>
                <a:spcPts val="0"/>
              </a:spcBef>
              <a:buNone/>
              <a:defRPr sz="1400"/>
            </a:lvl2pPr>
          </a:lstStyle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168" y="892177"/>
            <a:ext cx="9088438" cy="1135899"/>
          </a:xfrm>
        </p:spPr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570485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779603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570485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779603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570485"/>
            <a:ext cx="2105135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779603"/>
            <a:ext cx="2299855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570485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779603"/>
            <a:ext cx="1844126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38439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38439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38439"/>
            <a:ext cx="1813474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38439"/>
            <a:ext cx="1844126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3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429000"/>
            <a:ext cx="4941771" cy="2128042"/>
          </a:xfrm>
        </p:spPr>
        <p:txBody>
          <a:bodyPr/>
          <a:lstStyle/>
          <a:p>
            <a:r>
              <a:rPr lang="en-US" sz="4400" dirty="0"/>
              <a:t>RCWG 9.27.23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75" y="0"/>
            <a:ext cx="5111750" cy="1921958"/>
          </a:xfrm>
        </p:spPr>
        <p:txBody>
          <a:bodyPr/>
          <a:lstStyle/>
          <a:p>
            <a:r>
              <a:rPr lang="en-US" sz="3600" dirty="0"/>
              <a:t>NPRR1179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2352091"/>
            <a:ext cx="5111750" cy="3654426"/>
          </a:xfrm>
        </p:spPr>
        <p:txBody>
          <a:bodyPr>
            <a:normAutofit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Submitted by ERCOT 5.04.23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Modifies existing dispute process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Expansion of recovery of reasonable RUC related fuel costs and penalties that exceed the fuel index price used by ERCOT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For verification purposes, ERCOT will review applicable invoices, contracts, and attestations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Quick implementation, minimal to no system impact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60550-EE65-43CE-B899-F421E742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5E32A-1A8C-43D2-9C6E-12887B4DE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Meeting Summary 9.27.23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0637-CCAA-425E-A57A-6205AFDC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36874"/>
            <a:ext cx="9710646" cy="1377306"/>
          </a:xfrm>
        </p:spPr>
        <p:txBody>
          <a:bodyPr/>
          <a:lstStyle/>
          <a:p>
            <a:r>
              <a:rPr lang="en-US" sz="3600" dirty="0"/>
              <a:t>NPRR1179 - OUTSTANDING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1C395-6BC4-4F00-B40B-069DBBB7C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104" y="2192882"/>
            <a:ext cx="2882475" cy="768371"/>
          </a:xfrm>
        </p:spPr>
        <p:txBody>
          <a:bodyPr/>
          <a:lstStyle/>
          <a:p>
            <a:r>
              <a:rPr lang="en-US" sz="2800" u="sng" dirty="0"/>
              <a:t>ISSUE #1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16151-9486-4A03-AE3A-F1CC562E0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6125" y="2809024"/>
            <a:ext cx="2882475" cy="3218937"/>
          </a:xfrm>
        </p:spPr>
        <p:txBody>
          <a:bodyPr>
            <a:normAutofit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Resource RUC’d and purchases fuel to operate during committed period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Resource trips offline during commitment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b="1" dirty="0"/>
              <a:t>What should be recoverable?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59236-37DD-4582-A2A0-3F9A13A3B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237" y="2192882"/>
            <a:ext cx="2896671" cy="768371"/>
          </a:xfrm>
        </p:spPr>
        <p:txBody>
          <a:bodyPr/>
          <a:lstStyle/>
          <a:p>
            <a:r>
              <a:rPr lang="en-US" sz="2800" u="sng" dirty="0"/>
              <a:t>PROPOSAL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CCF0F-F0BB-42D7-B3C2-C29336739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6329" y="2809024"/>
            <a:ext cx="3001713" cy="3548552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Constellation proposed draft language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QSE/RE should make reasonable effort to sell fuel 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Any residual values provided to ERCOT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Fuel able to be stored for later use should not be recoverable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b="1" dirty="0"/>
              <a:t>Net fuel costs and related penalties should be recoverable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939793-2181-4A3D-9C5A-CE676CC83EC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061566" y="2192881"/>
            <a:ext cx="2882475" cy="768371"/>
          </a:xfrm>
        </p:spPr>
        <p:txBody>
          <a:bodyPr/>
          <a:lstStyle/>
          <a:p>
            <a:r>
              <a:rPr lang="en-US" sz="2800" u="sng" dirty="0"/>
              <a:t>CONSENSUS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9FA0B0D-7B36-4D63-86BD-20E6E1B6A0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1566" y="2809024"/>
            <a:ext cx="2882475" cy="1997867"/>
          </a:xfrm>
        </p:spPr>
        <p:txBody>
          <a:bodyPr>
            <a:normAutofit/>
          </a:bodyPr>
          <a:lstStyle/>
          <a:p>
            <a:r>
              <a:rPr lang="en-US" sz="1800" dirty="0"/>
              <a:t>The group agreed on the proposed solution.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86AD343-7149-4E7C-BD28-3080F259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865CC01-A53B-495A-820C-BEC2680E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Meeting Summary 9.27.23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AE81C1E-A7C3-40CD-9C11-0C03A222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07CB64-0FE6-3C5D-253E-F7BCBF41D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022" y="4513669"/>
            <a:ext cx="751560" cy="176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2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0637-CCAA-425E-A57A-6205AFDC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36874"/>
            <a:ext cx="9710646" cy="1377306"/>
          </a:xfrm>
        </p:spPr>
        <p:txBody>
          <a:bodyPr/>
          <a:lstStyle/>
          <a:p>
            <a:r>
              <a:rPr lang="en-US" sz="3600" dirty="0"/>
              <a:t>NPRR1179 - OUTSTANDING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1C395-6BC4-4F00-B40B-069DBBB7C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104" y="2192882"/>
            <a:ext cx="2882475" cy="768371"/>
          </a:xfrm>
        </p:spPr>
        <p:txBody>
          <a:bodyPr/>
          <a:lstStyle/>
          <a:p>
            <a:r>
              <a:rPr lang="en-US" sz="2800" u="sng" dirty="0"/>
              <a:t>ISSUE #2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16151-9486-4A03-AE3A-F1CC562E0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6125" y="2829191"/>
            <a:ext cx="2882475" cy="3218937"/>
          </a:xfrm>
        </p:spPr>
        <p:txBody>
          <a:bodyPr>
            <a:normAutofit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Actual heat rate during dispute period can deviate from verifiable costs average heat rate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b="1" dirty="0"/>
              <a:t>How should ERCOT handle this situation?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59236-37DD-4582-A2A0-3F9A13A3B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237" y="2192882"/>
            <a:ext cx="2896671" cy="768371"/>
          </a:xfrm>
        </p:spPr>
        <p:txBody>
          <a:bodyPr/>
          <a:lstStyle/>
          <a:p>
            <a:r>
              <a:rPr lang="en-US" sz="2800" u="sng" dirty="0"/>
              <a:t>PROPOSAL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CCF0F-F0BB-42D7-B3C2-C29336739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237" y="2829191"/>
            <a:ext cx="2896671" cy="304277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ERCOT proposed draft language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Cap actual heat rate at 110% of verifiable costs average heat rate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Group Commentary: reverse case, higher cap, language clarity, resubmission criteria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939793-2181-4A3D-9C5A-CE676CC83EC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061566" y="2192881"/>
            <a:ext cx="2882475" cy="768371"/>
          </a:xfrm>
        </p:spPr>
        <p:txBody>
          <a:bodyPr/>
          <a:lstStyle/>
          <a:p>
            <a:r>
              <a:rPr lang="en-US" sz="2800" u="sng" dirty="0"/>
              <a:t>CONSENSUS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9FA0B0D-7B36-4D63-86BD-20E6E1B6A0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1566" y="2829191"/>
            <a:ext cx="2882475" cy="1997867"/>
          </a:xfrm>
        </p:spPr>
        <p:txBody>
          <a:bodyPr>
            <a:normAutofit/>
          </a:bodyPr>
          <a:lstStyle/>
          <a:p>
            <a:r>
              <a:rPr lang="en-US" sz="1800" dirty="0"/>
              <a:t>ERCOT drafting language to address commentary. Additional discussion to continue at 10.25.23 RCWG.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86AD343-7149-4E7C-BD28-3080F259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865CC01-A53B-495A-820C-BEC2680E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Meeting Summary 9.27.23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AE81C1E-A7C3-40CD-9C11-0C03A222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C2CE87B-0955-5143-E5BF-F6C9F5691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4877" y="4512882"/>
            <a:ext cx="735850" cy="17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8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7199" y="351693"/>
            <a:ext cx="6151927" cy="2453652"/>
          </a:xfrm>
        </p:spPr>
        <p:txBody>
          <a:bodyPr/>
          <a:lstStyle/>
          <a:p>
            <a:r>
              <a:rPr lang="en-US" dirty="0"/>
              <a:t>RCWG CONTACT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2107620"/>
          </a:xfrm>
        </p:spPr>
        <p:txBody>
          <a:bodyPr>
            <a:normAutofit/>
          </a:bodyPr>
          <a:lstStyle/>
          <a:p>
            <a:r>
              <a:rPr lang="en-US" sz="1800" dirty="0"/>
              <a:t>Blake Holt</a:t>
            </a:r>
          </a:p>
          <a:p>
            <a:r>
              <a:rPr lang="en-US" sz="1800" dirty="0"/>
              <a:t>blake.holt@lcra.org</a:t>
            </a:r>
          </a:p>
          <a:p>
            <a:r>
              <a:rPr lang="en-US" sz="1800" dirty="0"/>
              <a:t>512.578.2003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C7382-18E7-4821-8C61-461D6BBE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0FA1B-5022-47AB-A0AE-8F5C5797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/>
          <a:p>
            <a:r>
              <a:rPr lang="en-US" dirty="0"/>
              <a:t>Meeting Summary 9.27.23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875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Win32_SL_V5" id="{DBE773F4-03EF-460F-8123-2ED25579554B}" vid="{FED336E3-054A-486F-8CDB-8815D6B39C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76A8F61-3FE0-4499-9D74-D8DA5DD8F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CBB7AC-E012-4960-B083-33C7C7C0C8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05327A-3F11-4B74-87F2-F91762B92A4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{DF141E25-B5CE-434F-9827-37C00CB3C3E7}tf67328976_win32</Template>
  <TotalTime>116</TotalTime>
  <Words>240</Words>
  <Application>Microsoft Office PowerPoint</Application>
  <PresentationFormat>Widescreen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Tenorite</vt:lpstr>
      <vt:lpstr>Custom</vt:lpstr>
      <vt:lpstr>RCWG 9.27.23</vt:lpstr>
      <vt:lpstr>NPRR1179 </vt:lpstr>
      <vt:lpstr>NPRR1179 - OUTSTANDING ISSUES</vt:lpstr>
      <vt:lpstr>NPRR1179 - OUTSTANDING ISSUES</vt:lpstr>
      <vt:lpstr>RCWG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B.Holt</dc:creator>
  <cp:lastModifiedBy>B.Holt</cp:lastModifiedBy>
  <cp:revision>15</cp:revision>
  <dcterms:created xsi:type="dcterms:W3CDTF">2023-10-02T13:55:19Z</dcterms:created>
  <dcterms:modified xsi:type="dcterms:W3CDTF">2023-10-03T02:37:22Z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