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9"/>
  </p:notesMasterIdLst>
  <p:handoutMasterIdLst>
    <p:handoutMasterId r:id="rId20"/>
  </p:handoutMasterIdLst>
  <p:sldIdLst>
    <p:sldId id="634" r:id="rId8"/>
    <p:sldId id="635" r:id="rId9"/>
    <p:sldId id="628" r:id="rId10"/>
    <p:sldId id="632" r:id="rId11"/>
    <p:sldId id="633" r:id="rId12"/>
    <p:sldId id="636" r:id="rId13"/>
    <p:sldId id="638" r:id="rId14"/>
    <p:sldId id="637" r:id="rId15"/>
    <p:sldId id="639" r:id="rId16"/>
    <p:sldId id="640" r:id="rId17"/>
    <p:sldId id="64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6357" autoAdjust="0"/>
  </p:normalViewPr>
  <p:slideViewPr>
    <p:cSldViewPr snapToGrid="0" showGuides="1">
      <p:cViewPr varScale="1">
        <p:scale>
          <a:sx n="82" d="100"/>
          <a:sy n="82" d="100"/>
        </p:scale>
        <p:origin x="1680" y="58"/>
      </p:cViewPr>
      <p:guideLst>
        <p:guide orient="horz" pos="2160"/>
        <p:guide pos="2880"/>
      </p:guideLst>
    </p:cSldViewPr>
  </p:slideViewPr>
  <p:outlineViewPr>
    <p:cViewPr>
      <p:scale>
        <a:sx n="33" d="100"/>
        <a:sy n="33" d="100"/>
      </p:scale>
      <p:origin x="0" y="-13296"/>
    </p:cViewPr>
  </p:outlineViewPr>
  <p:notesTextViewPr>
    <p:cViewPr>
      <p:scale>
        <a:sx n="3" d="2"/>
        <a:sy n="3" d="2"/>
      </p:scale>
      <p:origin x="0" y="0"/>
    </p:cViewPr>
  </p:notesTextViewPr>
  <p:notesViewPr>
    <p:cSldViewPr snapToGrid="0"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ercot.sharepoint.com/sites/DPT-MarketAnalysisSupv/Shared%20Documents/Analysis/2023-06-09%20ESR%20mitigation/out/cct_by_resource_with_hs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400" b="0" i="0" u="none" strike="noStrike" kern="1200" spc="0" baseline="0">
                <a:solidFill>
                  <a:schemeClr val="tx1">
                    <a:lumMod val="65000"/>
                    <a:lumOff val="35000"/>
                  </a:schemeClr>
                </a:solidFill>
                <a:latin typeface="+mn-lt"/>
                <a:ea typeface="+mn-ea"/>
                <a:cs typeface="+mn-cs"/>
              </a:defRPr>
            </a:pPr>
            <a:r>
              <a:rPr lang="en-US" sz="1600" dirty="0"/>
              <a:t>Mitigation by ESR</a:t>
            </a:r>
          </a:p>
        </c:rich>
      </c:tx>
      <c:overlay val="0"/>
      <c:spPr>
        <a:noFill/>
        <a:ln>
          <a:noFill/>
        </a:ln>
        <a:effectLst/>
      </c:spPr>
      <c:txPr>
        <a:bodyPr rot="0" spcFirstLastPara="1" vertOverflow="ellipsis" vert="horz" wrap="square" anchor="ctr" anchorCtr="1"/>
        <a:lstStyle/>
        <a:p>
          <a:pPr>
            <a:defRPr sz="16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Sheet1!$G$1</c:f>
              <c:strCache>
                <c:ptCount val="1"/>
                <c:pt idx="0">
                  <c:v>&lt; 10 MW</c:v>
                </c:pt>
              </c:strCache>
            </c:strRef>
          </c:tx>
          <c:spPr>
            <a:ln w="28575" cap="rnd">
              <a:noFill/>
              <a:round/>
            </a:ln>
            <a:effectLst/>
          </c:spPr>
          <c:marker>
            <c:symbol val="circle"/>
            <c:size val="5"/>
            <c:spPr>
              <a:solidFill>
                <a:schemeClr val="accent1"/>
              </a:solidFill>
              <a:ln w="9525">
                <a:solidFill>
                  <a:schemeClr val="accent1"/>
                </a:solidFill>
              </a:ln>
              <a:effectLst/>
            </c:spPr>
          </c:marker>
          <c:xVal>
            <c:numRef>
              <c:f>Sheet1!$F$2:$F$144</c:f>
              <c:numCache>
                <c:formatCode>General</c:formatCode>
                <c:ptCount val="14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numCache>
            </c:numRef>
          </c:xVal>
          <c:yVal>
            <c:numRef>
              <c:f>Sheet1!$G$2:$G$144</c:f>
              <c:numCache>
                <c:formatCode>General</c:formatCode>
                <c:ptCount val="143"/>
                <c:pt idx="0">
                  <c:v>0</c:v>
                </c:pt>
                <c:pt idx="1">
                  <c:v>0</c:v>
                </c:pt>
                <c:pt idx="2">
                  <c:v>#N/A</c:v>
                </c:pt>
                <c:pt idx="3">
                  <c:v>#N/A</c:v>
                </c:pt>
                <c:pt idx="4">
                  <c:v>0</c:v>
                </c:pt>
                <c:pt idx="5">
                  <c:v>#N/A</c:v>
                </c:pt>
                <c:pt idx="6">
                  <c:v>#N/A</c:v>
                </c:pt>
                <c:pt idx="7">
                  <c:v>#N/A</c:v>
                </c:pt>
                <c:pt idx="8">
                  <c:v>0</c:v>
                </c:pt>
                <c:pt idx="9">
                  <c:v>0</c:v>
                </c:pt>
                <c:pt idx="10">
                  <c:v>0</c:v>
                </c:pt>
                <c:pt idx="11">
                  <c:v>0</c:v>
                </c:pt>
                <c:pt idx="12">
                  <c:v>0</c:v>
                </c:pt>
                <c:pt idx="13">
                  <c:v>#N/A</c:v>
                </c:pt>
                <c:pt idx="14">
                  <c:v>0</c:v>
                </c:pt>
                <c:pt idx="15">
                  <c:v>#N/A</c:v>
                </c:pt>
                <c:pt idx="16">
                  <c:v>0</c:v>
                </c:pt>
                <c:pt idx="17">
                  <c:v>0</c:v>
                </c:pt>
                <c:pt idx="18">
                  <c:v>#N/A</c:v>
                </c:pt>
                <c:pt idx="19">
                  <c:v>0</c:v>
                </c:pt>
                <c:pt idx="20">
                  <c:v>0</c:v>
                </c:pt>
                <c:pt idx="21">
                  <c:v>0</c:v>
                </c:pt>
                <c:pt idx="22">
                  <c:v>#N/A</c:v>
                </c:pt>
                <c:pt idx="23">
                  <c:v>#N/A</c:v>
                </c:pt>
                <c:pt idx="24">
                  <c:v>0</c:v>
                </c:pt>
                <c:pt idx="25">
                  <c:v>0</c:v>
                </c:pt>
                <c:pt idx="26">
                  <c:v>0</c:v>
                </c:pt>
                <c:pt idx="27">
                  <c:v>#N/A</c:v>
                </c:pt>
                <c:pt idx="28">
                  <c:v>#N/A</c:v>
                </c:pt>
                <c:pt idx="29">
                  <c:v>#N/A</c:v>
                </c:pt>
                <c:pt idx="30">
                  <c:v>#N/A</c:v>
                </c:pt>
                <c:pt idx="31">
                  <c:v>#N/A</c:v>
                </c:pt>
                <c:pt idx="32">
                  <c:v>0</c:v>
                </c:pt>
                <c:pt idx="33">
                  <c:v>0</c:v>
                </c:pt>
                <c:pt idx="34">
                  <c:v>0</c:v>
                </c:pt>
                <c:pt idx="35">
                  <c:v>#N/A</c:v>
                </c:pt>
                <c:pt idx="36">
                  <c:v>#N/A</c:v>
                </c:pt>
                <c:pt idx="37">
                  <c:v>#N/A</c:v>
                </c:pt>
                <c:pt idx="38">
                  <c:v>#N/A</c:v>
                </c:pt>
                <c:pt idx="39">
                  <c:v>0</c:v>
                </c:pt>
                <c:pt idx="40">
                  <c:v>0</c:v>
                </c:pt>
                <c:pt idx="41">
                  <c:v>0</c:v>
                </c:pt>
                <c:pt idx="42">
                  <c:v>0</c:v>
                </c:pt>
                <c:pt idx="43">
                  <c:v>0</c:v>
                </c:pt>
                <c:pt idx="44">
                  <c:v>#N/A</c:v>
                </c:pt>
                <c:pt idx="45">
                  <c:v>#N/A</c:v>
                </c:pt>
                <c:pt idx="46">
                  <c:v>#N/A</c:v>
                </c:pt>
                <c:pt idx="47">
                  <c:v>0</c:v>
                </c:pt>
                <c:pt idx="48">
                  <c:v>0.1</c:v>
                </c:pt>
                <c:pt idx="49">
                  <c:v>0.1</c:v>
                </c:pt>
                <c:pt idx="50">
                  <c:v>0.1</c:v>
                </c:pt>
                <c:pt idx="51">
                  <c:v>0.1</c:v>
                </c:pt>
                <c:pt idx="52">
                  <c:v>0.1</c:v>
                </c:pt>
                <c:pt idx="53">
                  <c:v>0.1</c:v>
                </c:pt>
                <c:pt idx="54">
                  <c:v>#N/A</c:v>
                </c:pt>
                <c:pt idx="55">
                  <c:v>0.1</c:v>
                </c:pt>
                <c:pt idx="56">
                  <c:v>0.1</c:v>
                </c:pt>
                <c:pt idx="57">
                  <c:v>0.1</c:v>
                </c:pt>
                <c:pt idx="58">
                  <c:v>0.1</c:v>
                </c:pt>
                <c:pt idx="59">
                  <c:v>#N/A</c:v>
                </c:pt>
                <c:pt idx="60">
                  <c:v>#N/A</c:v>
                </c:pt>
                <c:pt idx="61">
                  <c:v>0.1</c:v>
                </c:pt>
                <c:pt idx="62">
                  <c:v>0.1</c:v>
                </c:pt>
                <c:pt idx="63">
                  <c:v>0.1</c:v>
                </c:pt>
                <c:pt idx="64">
                  <c:v>0.1</c:v>
                </c:pt>
                <c:pt idx="65">
                  <c:v>0.1</c:v>
                </c:pt>
                <c:pt idx="66">
                  <c:v>0.1</c:v>
                </c:pt>
                <c:pt idx="67">
                  <c:v>0.1</c:v>
                </c:pt>
                <c:pt idx="68">
                  <c:v>#N/A</c:v>
                </c:pt>
                <c:pt idx="69">
                  <c:v>0.1</c:v>
                </c:pt>
                <c:pt idx="70">
                  <c:v>#N/A</c:v>
                </c:pt>
                <c:pt idx="71">
                  <c:v>0.1</c:v>
                </c:pt>
                <c:pt idx="72">
                  <c:v>#N/A</c:v>
                </c:pt>
                <c:pt idx="73">
                  <c:v>#N/A</c:v>
                </c:pt>
                <c:pt idx="74">
                  <c:v>0.1</c:v>
                </c:pt>
                <c:pt idx="75">
                  <c:v>#N/A</c:v>
                </c:pt>
                <c:pt idx="76">
                  <c:v>0.1</c:v>
                </c:pt>
                <c:pt idx="77">
                  <c:v>#N/A</c:v>
                </c:pt>
                <c:pt idx="78">
                  <c:v>#N/A</c:v>
                </c:pt>
                <c:pt idx="79">
                  <c:v>#N/A</c:v>
                </c:pt>
                <c:pt idx="80">
                  <c:v>0.1</c:v>
                </c:pt>
                <c:pt idx="81">
                  <c:v>#N/A</c:v>
                </c:pt>
                <c:pt idx="82">
                  <c:v>0.1</c:v>
                </c:pt>
                <c:pt idx="83">
                  <c:v>0.2</c:v>
                </c:pt>
                <c:pt idx="84">
                  <c:v>0.2</c:v>
                </c:pt>
                <c:pt idx="85">
                  <c:v>#N/A</c:v>
                </c:pt>
                <c:pt idx="86">
                  <c:v>#N/A</c:v>
                </c:pt>
                <c:pt idx="87">
                  <c:v>0.2</c:v>
                </c:pt>
                <c:pt idx="88">
                  <c:v>0.2</c:v>
                </c:pt>
                <c:pt idx="89">
                  <c:v>#N/A</c:v>
                </c:pt>
                <c:pt idx="90">
                  <c:v>#N/A</c:v>
                </c:pt>
                <c:pt idx="91">
                  <c:v>0.3</c:v>
                </c:pt>
                <c:pt idx="92">
                  <c:v>0.4</c:v>
                </c:pt>
                <c:pt idx="93">
                  <c:v>#N/A</c:v>
                </c:pt>
                <c:pt idx="94">
                  <c:v>0.5</c:v>
                </c:pt>
                <c:pt idx="95">
                  <c:v>0.6</c:v>
                </c:pt>
                <c:pt idx="96">
                  <c:v>0.6</c:v>
                </c:pt>
                <c:pt idx="97">
                  <c:v>0.7</c:v>
                </c:pt>
                <c:pt idx="98">
                  <c:v>#N/A</c:v>
                </c:pt>
                <c:pt idx="99">
                  <c:v>0.8</c:v>
                </c:pt>
                <c:pt idx="100">
                  <c:v>1</c:v>
                </c:pt>
                <c:pt idx="101">
                  <c:v>#N/A</c:v>
                </c:pt>
                <c:pt idx="102">
                  <c:v>1.4</c:v>
                </c:pt>
                <c:pt idx="103">
                  <c:v>#N/A</c:v>
                </c:pt>
                <c:pt idx="104">
                  <c:v>1.6</c:v>
                </c:pt>
                <c:pt idx="105">
                  <c:v>#N/A</c:v>
                </c:pt>
                <c:pt idx="106">
                  <c:v>#N/A</c:v>
                </c:pt>
                <c:pt idx="107">
                  <c:v>2.1</c:v>
                </c:pt>
                <c:pt idx="108">
                  <c:v>#N/A</c:v>
                </c:pt>
                <c:pt idx="109">
                  <c:v>#N/A</c:v>
                </c:pt>
                <c:pt idx="110">
                  <c:v>#N/A</c:v>
                </c:pt>
                <c:pt idx="111">
                  <c:v>#N/A</c:v>
                </c:pt>
                <c:pt idx="112">
                  <c:v>2.7</c:v>
                </c:pt>
                <c:pt idx="113">
                  <c:v>2.9</c:v>
                </c:pt>
                <c:pt idx="114">
                  <c:v>2.9</c:v>
                </c:pt>
                <c:pt idx="115">
                  <c:v>3</c:v>
                </c:pt>
                <c:pt idx="116">
                  <c:v>#N/A</c:v>
                </c:pt>
                <c:pt idx="117">
                  <c:v>4.8</c:v>
                </c:pt>
                <c:pt idx="118">
                  <c:v>5.8</c:v>
                </c:pt>
                <c:pt idx="119">
                  <c:v>6.2</c:v>
                </c:pt>
                <c:pt idx="120">
                  <c:v>6.6</c:v>
                </c:pt>
                <c:pt idx="121">
                  <c:v>6.7</c:v>
                </c:pt>
                <c:pt idx="122">
                  <c:v>#N/A</c:v>
                </c:pt>
                <c:pt idx="123">
                  <c:v>#N/A</c:v>
                </c:pt>
                <c:pt idx="124">
                  <c:v>#N/A</c:v>
                </c:pt>
                <c:pt idx="125">
                  <c:v>#N/A</c:v>
                </c:pt>
                <c:pt idx="126">
                  <c:v>8.1</c:v>
                </c:pt>
                <c:pt idx="127">
                  <c:v>#N/A</c:v>
                </c:pt>
                <c:pt idx="128">
                  <c:v>#N/A</c:v>
                </c:pt>
                <c:pt idx="129">
                  <c:v>#N/A</c:v>
                </c:pt>
                <c:pt idx="130">
                  <c:v>14.7</c:v>
                </c:pt>
                <c:pt idx="131">
                  <c:v>16.899999999999999</c:v>
                </c:pt>
                <c:pt idx="132">
                  <c:v>17.8</c:v>
                </c:pt>
                <c:pt idx="133">
                  <c:v>17.8</c:v>
                </c:pt>
                <c:pt idx="134">
                  <c:v>#N/A</c:v>
                </c:pt>
                <c:pt idx="135">
                  <c:v>#N/A</c:v>
                </c:pt>
                <c:pt idx="136">
                  <c:v>#N/A</c:v>
                </c:pt>
                <c:pt idx="137">
                  <c:v>#N/A</c:v>
                </c:pt>
                <c:pt idx="138">
                  <c:v>23.6</c:v>
                </c:pt>
                <c:pt idx="139">
                  <c:v>#N/A</c:v>
                </c:pt>
                <c:pt idx="140">
                  <c:v>26.8</c:v>
                </c:pt>
                <c:pt idx="141">
                  <c:v>36.6</c:v>
                </c:pt>
                <c:pt idx="142">
                  <c:v>36.6</c:v>
                </c:pt>
              </c:numCache>
            </c:numRef>
          </c:yVal>
          <c:smooth val="0"/>
          <c:extLst>
            <c:ext xmlns:c16="http://schemas.microsoft.com/office/drawing/2014/chart" uri="{C3380CC4-5D6E-409C-BE32-E72D297353CC}">
              <c16:uniqueId val="{00000000-B98B-4D71-80A9-093AF476F0D7}"/>
            </c:ext>
          </c:extLst>
        </c:ser>
        <c:ser>
          <c:idx val="1"/>
          <c:order val="1"/>
          <c:tx>
            <c:strRef>
              <c:f>Sheet1!$H$1</c:f>
              <c:strCache>
                <c:ptCount val="1"/>
                <c:pt idx="0">
                  <c:v>&gt;= 10 MW</c:v>
                </c:pt>
              </c:strCache>
            </c:strRef>
          </c:tx>
          <c:spPr>
            <a:ln w="28575" cap="rnd">
              <a:noFill/>
              <a:round/>
            </a:ln>
            <a:effectLst/>
          </c:spPr>
          <c:marker>
            <c:symbol val="circle"/>
            <c:size val="5"/>
            <c:spPr>
              <a:solidFill>
                <a:schemeClr val="accent2"/>
              </a:solidFill>
              <a:ln w="9525">
                <a:solidFill>
                  <a:schemeClr val="accent2"/>
                </a:solidFill>
              </a:ln>
              <a:effectLst/>
            </c:spPr>
          </c:marker>
          <c:xVal>
            <c:numRef>
              <c:f>Sheet1!$F$2:$F$144</c:f>
              <c:numCache>
                <c:formatCode>General</c:formatCode>
                <c:ptCount val="143"/>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numCache>
            </c:numRef>
          </c:xVal>
          <c:yVal>
            <c:numRef>
              <c:f>Sheet1!$H$2:$H$144</c:f>
              <c:numCache>
                <c:formatCode>General</c:formatCode>
                <c:ptCount val="143"/>
                <c:pt idx="0">
                  <c:v>#N/A</c:v>
                </c:pt>
                <c:pt idx="1">
                  <c:v>#N/A</c:v>
                </c:pt>
                <c:pt idx="2">
                  <c:v>0</c:v>
                </c:pt>
                <c:pt idx="3">
                  <c:v>0</c:v>
                </c:pt>
                <c:pt idx="4">
                  <c:v>#N/A</c:v>
                </c:pt>
                <c:pt idx="5">
                  <c:v>0</c:v>
                </c:pt>
                <c:pt idx="6">
                  <c:v>0</c:v>
                </c:pt>
                <c:pt idx="7">
                  <c:v>0</c:v>
                </c:pt>
                <c:pt idx="8">
                  <c:v>#N/A</c:v>
                </c:pt>
                <c:pt idx="9">
                  <c:v>#N/A</c:v>
                </c:pt>
                <c:pt idx="10">
                  <c:v>#N/A</c:v>
                </c:pt>
                <c:pt idx="11">
                  <c:v>#N/A</c:v>
                </c:pt>
                <c:pt idx="12">
                  <c:v>#N/A</c:v>
                </c:pt>
                <c:pt idx="13">
                  <c:v>0</c:v>
                </c:pt>
                <c:pt idx="14">
                  <c:v>#N/A</c:v>
                </c:pt>
                <c:pt idx="15">
                  <c:v>0</c:v>
                </c:pt>
                <c:pt idx="16">
                  <c:v>#N/A</c:v>
                </c:pt>
                <c:pt idx="17">
                  <c:v>#N/A</c:v>
                </c:pt>
                <c:pt idx="18">
                  <c:v>0</c:v>
                </c:pt>
                <c:pt idx="19">
                  <c:v>#N/A</c:v>
                </c:pt>
                <c:pt idx="20">
                  <c:v>#N/A</c:v>
                </c:pt>
                <c:pt idx="21">
                  <c:v>#N/A</c:v>
                </c:pt>
                <c:pt idx="22">
                  <c:v>0</c:v>
                </c:pt>
                <c:pt idx="23">
                  <c:v>0</c:v>
                </c:pt>
                <c:pt idx="24">
                  <c:v>#N/A</c:v>
                </c:pt>
                <c:pt idx="25">
                  <c:v>#N/A</c:v>
                </c:pt>
                <c:pt idx="26">
                  <c:v>#N/A</c:v>
                </c:pt>
                <c:pt idx="27">
                  <c:v>0</c:v>
                </c:pt>
                <c:pt idx="28">
                  <c:v>0</c:v>
                </c:pt>
                <c:pt idx="29">
                  <c:v>0</c:v>
                </c:pt>
                <c:pt idx="30">
                  <c:v>0</c:v>
                </c:pt>
                <c:pt idx="31">
                  <c:v>0</c:v>
                </c:pt>
                <c:pt idx="32">
                  <c:v>#N/A</c:v>
                </c:pt>
                <c:pt idx="33">
                  <c:v>#N/A</c:v>
                </c:pt>
                <c:pt idx="34">
                  <c:v>#N/A</c:v>
                </c:pt>
                <c:pt idx="35">
                  <c:v>0</c:v>
                </c:pt>
                <c:pt idx="36">
                  <c:v>0</c:v>
                </c:pt>
                <c:pt idx="37">
                  <c:v>0</c:v>
                </c:pt>
                <c:pt idx="38">
                  <c:v>0</c:v>
                </c:pt>
                <c:pt idx="39">
                  <c:v>#N/A</c:v>
                </c:pt>
                <c:pt idx="40">
                  <c:v>#N/A</c:v>
                </c:pt>
                <c:pt idx="41">
                  <c:v>#N/A</c:v>
                </c:pt>
                <c:pt idx="42">
                  <c:v>#N/A</c:v>
                </c:pt>
                <c:pt idx="43">
                  <c:v>#N/A</c:v>
                </c:pt>
                <c:pt idx="44">
                  <c:v>0</c:v>
                </c:pt>
                <c:pt idx="45">
                  <c:v>0</c:v>
                </c:pt>
                <c:pt idx="46">
                  <c:v>0</c:v>
                </c:pt>
                <c:pt idx="47">
                  <c:v>#N/A</c:v>
                </c:pt>
                <c:pt idx="48">
                  <c:v>#N/A</c:v>
                </c:pt>
                <c:pt idx="49">
                  <c:v>#N/A</c:v>
                </c:pt>
                <c:pt idx="50">
                  <c:v>#N/A</c:v>
                </c:pt>
                <c:pt idx="51">
                  <c:v>#N/A</c:v>
                </c:pt>
                <c:pt idx="52">
                  <c:v>#N/A</c:v>
                </c:pt>
                <c:pt idx="53">
                  <c:v>#N/A</c:v>
                </c:pt>
                <c:pt idx="54">
                  <c:v>0.1</c:v>
                </c:pt>
                <c:pt idx="55">
                  <c:v>#N/A</c:v>
                </c:pt>
                <c:pt idx="56">
                  <c:v>#N/A</c:v>
                </c:pt>
                <c:pt idx="57">
                  <c:v>#N/A</c:v>
                </c:pt>
                <c:pt idx="58">
                  <c:v>#N/A</c:v>
                </c:pt>
                <c:pt idx="59">
                  <c:v>0.1</c:v>
                </c:pt>
                <c:pt idx="60">
                  <c:v>0.1</c:v>
                </c:pt>
                <c:pt idx="61">
                  <c:v>#N/A</c:v>
                </c:pt>
                <c:pt idx="62">
                  <c:v>#N/A</c:v>
                </c:pt>
                <c:pt idx="63">
                  <c:v>#N/A</c:v>
                </c:pt>
                <c:pt idx="64">
                  <c:v>#N/A</c:v>
                </c:pt>
                <c:pt idx="65">
                  <c:v>#N/A</c:v>
                </c:pt>
                <c:pt idx="66">
                  <c:v>#N/A</c:v>
                </c:pt>
                <c:pt idx="67">
                  <c:v>#N/A</c:v>
                </c:pt>
                <c:pt idx="68">
                  <c:v>0.1</c:v>
                </c:pt>
                <c:pt idx="69">
                  <c:v>#N/A</c:v>
                </c:pt>
                <c:pt idx="70">
                  <c:v>0.1</c:v>
                </c:pt>
                <c:pt idx="71">
                  <c:v>#N/A</c:v>
                </c:pt>
                <c:pt idx="72">
                  <c:v>0.1</c:v>
                </c:pt>
                <c:pt idx="73">
                  <c:v>0.1</c:v>
                </c:pt>
                <c:pt idx="74">
                  <c:v>#N/A</c:v>
                </c:pt>
                <c:pt idx="75">
                  <c:v>0.1</c:v>
                </c:pt>
                <c:pt idx="76">
                  <c:v>#N/A</c:v>
                </c:pt>
                <c:pt idx="77">
                  <c:v>0.1</c:v>
                </c:pt>
                <c:pt idx="78">
                  <c:v>0.1</c:v>
                </c:pt>
                <c:pt idx="79">
                  <c:v>0.1</c:v>
                </c:pt>
                <c:pt idx="80">
                  <c:v>#N/A</c:v>
                </c:pt>
                <c:pt idx="81">
                  <c:v>0.1</c:v>
                </c:pt>
                <c:pt idx="82">
                  <c:v>#N/A</c:v>
                </c:pt>
                <c:pt idx="83">
                  <c:v>#N/A</c:v>
                </c:pt>
                <c:pt idx="84">
                  <c:v>#N/A</c:v>
                </c:pt>
                <c:pt idx="85">
                  <c:v>0.2</c:v>
                </c:pt>
                <c:pt idx="86">
                  <c:v>0.2</c:v>
                </c:pt>
                <c:pt idx="87">
                  <c:v>#N/A</c:v>
                </c:pt>
                <c:pt idx="88">
                  <c:v>#N/A</c:v>
                </c:pt>
                <c:pt idx="89">
                  <c:v>0.2</c:v>
                </c:pt>
                <c:pt idx="90">
                  <c:v>0.3</c:v>
                </c:pt>
                <c:pt idx="91">
                  <c:v>#N/A</c:v>
                </c:pt>
                <c:pt idx="92">
                  <c:v>#N/A</c:v>
                </c:pt>
                <c:pt idx="93">
                  <c:v>0.4</c:v>
                </c:pt>
                <c:pt idx="94">
                  <c:v>#N/A</c:v>
                </c:pt>
                <c:pt idx="95">
                  <c:v>#N/A</c:v>
                </c:pt>
                <c:pt idx="96">
                  <c:v>#N/A</c:v>
                </c:pt>
                <c:pt idx="97">
                  <c:v>#N/A</c:v>
                </c:pt>
                <c:pt idx="98">
                  <c:v>0.8</c:v>
                </c:pt>
                <c:pt idx="99">
                  <c:v>#N/A</c:v>
                </c:pt>
                <c:pt idx="100">
                  <c:v>#N/A</c:v>
                </c:pt>
                <c:pt idx="101">
                  <c:v>1.4</c:v>
                </c:pt>
                <c:pt idx="102">
                  <c:v>#N/A</c:v>
                </c:pt>
                <c:pt idx="103">
                  <c:v>1.6</c:v>
                </c:pt>
                <c:pt idx="104">
                  <c:v>#N/A</c:v>
                </c:pt>
                <c:pt idx="105">
                  <c:v>1.8</c:v>
                </c:pt>
                <c:pt idx="106">
                  <c:v>2</c:v>
                </c:pt>
                <c:pt idx="107">
                  <c:v>#N/A</c:v>
                </c:pt>
                <c:pt idx="108">
                  <c:v>2.2000000000000002</c:v>
                </c:pt>
                <c:pt idx="109">
                  <c:v>2.2000000000000002</c:v>
                </c:pt>
                <c:pt idx="110">
                  <c:v>2.2000000000000002</c:v>
                </c:pt>
                <c:pt idx="111">
                  <c:v>2.2000000000000002</c:v>
                </c:pt>
                <c:pt idx="112">
                  <c:v>#N/A</c:v>
                </c:pt>
                <c:pt idx="113">
                  <c:v>#N/A</c:v>
                </c:pt>
                <c:pt idx="114">
                  <c:v>#N/A</c:v>
                </c:pt>
                <c:pt idx="115">
                  <c:v>#N/A</c:v>
                </c:pt>
                <c:pt idx="116">
                  <c:v>3.5</c:v>
                </c:pt>
                <c:pt idx="117">
                  <c:v>#N/A</c:v>
                </c:pt>
                <c:pt idx="118">
                  <c:v>#N/A</c:v>
                </c:pt>
                <c:pt idx="119">
                  <c:v>#N/A</c:v>
                </c:pt>
                <c:pt idx="120">
                  <c:v>#N/A</c:v>
                </c:pt>
                <c:pt idx="121">
                  <c:v>#N/A</c:v>
                </c:pt>
                <c:pt idx="122">
                  <c:v>7.6</c:v>
                </c:pt>
                <c:pt idx="123">
                  <c:v>7.6</c:v>
                </c:pt>
                <c:pt idx="124">
                  <c:v>7.7</c:v>
                </c:pt>
                <c:pt idx="125">
                  <c:v>7.7</c:v>
                </c:pt>
                <c:pt idx="126">
                  <c:v>#N/A</c:v>
                </c:pt>
                <c:pt idx="127">
                  <c:v>10.199999999999999</c:v>
                </c:pt>
                <c:pt idx="128">
                  <c:v>13.1</c:v>
                </c:pt>
                <c:pt idx="129">
                  <c:v>13.3</c:v>
                </c:pt>
                <c:pt idx="130">
                  <c:v>#N/A</c:v>
                </c:pt>
                <c:pt idx="131">
                  <c:v>#N/A</c:v>
                </c:pt>
                <c:pt idx="132">
                  <c:v>#N/A</c:v>
                </c:pt>
                <c:pt idx="133">
                  <c:v>#N/A</c:v>
                </c:pt>
                <c:pt idx="134">
                  <c:v>21.2</c:v>
                </c:pt>
                <c:pt idx="135">
                  <c:v>21.2</c:v>
                </c:pt>
                <c:pt idx="136">
                  <c:v>21.2</c:v>
                </c:pt>
                <c:pt idx="137">
                  <c:v>21.2</c:v>
                </c:pt>
                <c:pt idx="138">
                  <c:v>#N/A</c:v>
                </c:pt>
                <c:pt idx="139">
                  <c:v>25.1</c:v>
                </c:pt>
                <c:pt idx="140">
                  <c:v>#N/A</c:v>
                </c:pt>
                <c:pt idx="141">
                  <c:v>#N/A</c:v>
                </c:pt>
                <c:pt idx="142">
                  <c:v>#N/A</c:v>
                </c:pt>
              </c:numCache>
            </c:numRef>
          </c:yVal>
          <c:smooth val="0"/>
          <c:extLst>
            <c:ext xmlns:c16="http://schemas.microsoft.com/office/drawing/2014/chart" uri="{C3380CC4-5D6E-409C-BE32-E72D297353CC}">
              <c16:uniqueId val="{00000001-B98B-4D71-80A9-093AF476F0D7}"/>
            </c:ext>
          </c:extLst>
        </c:ser>
        <c:dLbls>
          <c:showLegendKey val="0"/>
          <c:showVal val="0"/>
          <c:showCatName val="0"/>
          <c:showSerName val="0"/>
          <c:showPercent val="0"/>
          <c:showBubbleSize val="0"/>
        </c:dLbls>
        <c:axId val="1229855871"/>
        <c:axId val="905917615"/>
      </c:scatterChart>
      <c:valAx>
        <c:axId val="1229855871"/>
        <c:scaling>
          <c:orientation val="minMax"/>
          <c:max val="143"/>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Resource Rank</a:t>
                </a:r>
              </a:p>
            </c:rich>
          </c:tx>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5917615"/>
        <c:crosses val="autoZero"/>
        <c:crossBetween val="midCat"/>
      </c:valAx>
      <c:valAx>
        <c:axId val="905917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a:t>
                </a:r>
              </a:p>
            </c:rich>
          </c:tx>
          <c:overlay val="0"/>
          <c:spPr>
            <a:noFill/>
            <a:ln>
              <a:noFill/>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29855871"/>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181600" cy="2646878"/>
          </a:xfrm>
          <a:prstGeom prst="rect">
            <a:avLst/>
          </a:prstGeom>
          <a:noFill/>
        </p:spPr>
        <p:txBody>
          <a:bodyPr wrap="square" rtlCol="0">
            <a:spAutoFit/>
          </a:bodyPr>
          <a:lstStyle/>
          <a:p>
            <a:r>
              <a:rPr lang="en-US" sz="2400" b="1" dirty="0">
                <a:solidFill>
                  <a:schemeClr val="tx2"/>
                </a:solidFill>
              </a:rPr>
              <a:t>Mitigated Offer Caps for Energy Storage Resources (ESRs)</a:t>
            </a:r>
            <a:endParaRPr lang="en-US" sz="2400" dirty="0">
              <a:solidFill>
                <a:schemeClr val="tx2"/>
              </a:solidFill>
            </a:endParaRPr>
          </a:p>
          <a:p>
            <a:endParaRPr lang="en-US" dirty="0">
              <a:solidFill>
                <a:schemeClr val="tx2"/>
              </a:solidFill>
            </a:endParaRPr>
          </a:p>
          <a:p>
            <a:r>
              <a:rPr lang="en-US" sz="2000" i="1" dirty="0">
                <a:solidFill>
                  <a:schemeClr val="tx2"/>
                </a:solidFill>
              </a:rPr>
              <a:t>Ryan King</a:t>
            </a:r>
          </a:p>
          <a:p>
            <a:r>
              <a:rPr lang="en-US" sz="2000" dirty="0">
                <a:solidFill>
                  <a:schemeClr val="tx2"/>
                </a:solidFill>
              </a:rPr>
              <a:t>ERCOT</a:t>
            </a:r>
          </a:p>
          <a:p>
            <a:endParaRPr lang="en-US" sz="2000" dirty="0">
              <a:solidFill>
                <a:schemeClr val="tx2"/>
              </a:solidFill>
            </a:endParaRPr>
          </a:p>
          <a:p>
            <a:r>
              <a:rPr lang="en-US" sz="2000" dirty="0">
                <a:solidFill>
                  <a:schemeClr val="tx2"/>
                </a:solidFill>
              </a:rPr>
              <a:t>CMWG</a:t>
            </a:r>
          </a:p>
          <a:p>
            <a:r>
              <a:rPr lang="en-US" sz="2000" dirty="0">
                <a:solidFill>
                  <a:schemeClr val="tx2"/>
                </a:solidFill>
              </a:rPr>
              <a:t>October 9, 2023</a:t>
            </a:r>
          </a:p>
        </p:txBody>
      </p:sp>
    </p:spTree>
    <p:extLst>
      <p:ext uri="{BB962C8B-B14F-4D97-AF65-F5344CB8AC3E}">
        <p14:creationId xmlns:p14="http://schemas.microsoft.com/office/powerpoint/2010/main" val="3193204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E1603-8882-BE2C-1636-5F0012A50880}"/>
              </a:ext>
            </a:extLst>
          </p:cNvPr>
          <p:cNvSpPr>
            <a:spLocks noGrp="1"/>
          </p:cNvSpPr>
          <p:nvPr>
            <p:ph type="title"/>
          </p:nvPr>
        </p:nvSpPr>
        <p:spPr/>
        <p:txBody>
          <a:bodyPr/>
          <a:lstStyle/>
          <a:p>
            <a:r>
              <a:rPr lang="en-US" dirty="0"/>
              <a:t>Potential Application to ESRs</a:t>
            </a:r>
          </a:p>
        </p:txBody>
      </p:sp>
      <p:sp>
        <p:nvSpPr>
          <p:cNvPr id="3" name="Content Placeholder 2">
            <a:extLst>
              <a:ext uri="{FF2B5EF4-FFF2-40B4-BE49-F238E27FC236}">
                <a16:creationId xmlns:a16="http://schemas.microsoft.com/office/drawing/2014/main" id="{25B9A36B-A06B-6BAB-54F0-C2052C255D9F}"/>
              </a:ext>
            </a:extLst>
          </p:cNvPr>
          <p:cNvSpPr>
            <a:spLocks noGrp="1"/>
          </p:cNvSpPr>
          <p:nvPr>
            <p:ph idx="1"/>
          </p:nvPr>
        </p:nvSpPr>
        <p:spPr/>
        <p:txBody>
          <a:bodyPr/>
          <a:lstStyle/>
          <a:p>
            <a:pPr>
              <a:spcBef>
                <a:spcPts val="600"/>
              </a:spcBef>
              <a:spcAft>
                <a:spcPts val="600"/>
              </a:spcAft>
            </a:pPr>
            <a:r>
              <a:rPr lang="en-US" sz="2400" dirty="0"/>
              <a:t>Applying similar ‘last in line’ framework to ESRs would allow these resources to be utilized by SCED to resolve constraints in circumstances that cannot be done today (and must instead be achieved through manual actions).</a:t>
            </a:r>
          </a:p>
          <a:p>
            <a:pPr lvl="1">
              <a:spcBef>
                <a:spcPts val="600"/>
              </a:spcBef>
              <a:spcAft>
                <a:spcPts val="600"/>
              </a:spcAft>
            </a:pPr>
            <a:r>
              <a:rPr lang="en-US" sz="2000" dirty="0"/>
              <a:t>In cases where an ESR has a significant helping shift factor        (</a:t>
            </a:r>
            <a:r>
              <a:rPr lang="en-US" sz="2000" dirty="0" err="1"/>
              <a:t>e.g</a:t>
            </a:r>
            <a:r>
              <a:rPr lang="en-US" sz="2000" dirty="0"/>
              <a:t>  -0.20 or better) a MOC could be derived using a similar process as outlined on the previous slide.</a:t>
            </a:r>
          </a:p>
          <a:p>
            <a:pPr lvl="1">
              <a:spcBef>
                <a:spcPts val="600"/>
              </a:spcBef>
              <a:spcAft>
                <a:spcPts val="600"/>
              </a:spcAft>
            </a:pPr>
            <a:r>
              <a:rPr lang="en-US" sz="2000" dirty="0"/>
              <a:t>The derived MOC would be just high enough to allow the ESR to be dispatched by SCED if necessary. </a:t>
            </a:r>
          </a:p>
        </p:txBody>
      </p:sp>
      <p:sp>
        <p:nvSpPr>
          <p:cNvPr id="4" name="Slide Number Placeholder 3">
            <a:extLst>
              <a:ext uri="{FF2B5EF4-FFF2-40B4-BE49-F238E27FC236}">
                <a16:creationId xmlns:a16="http://schemas.microsoft.com/office/drawing/2014/main" id="{8B2A541C-D440-6EA8-C881-B85BE805DB48}"/>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865452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AF6C-6F34-ED7F-2C41-B04C753A8087}"/>
              </a:ext>
            </a:extLst>
          </p:cNvPr>
          <p:cNvSpPr>
            <a:spLocks noGrp="1"/>
          </p:cNvSpPr>
          <p:nvPr>
            <p:ph type="title"/>
          </p:nvPr>
        </p:nvSpPr>
        <p:spPr/>
        <p:txBody>
          <a:bodyPr/>
          <a:lstStyle/>
          <a:p>
            <a:r>
              <a:rPr lang="en-US" dirty="0"/>
              <a:t>Questions/Discussion</a:t>
            </a:r>
          </a:p>
        </p:txBody>
      </p:sp>
      <p:sp>
        <p:nvSpPr>
          <p:cNvPr id="3" name="Content Placeholder 2">
            <a:extLst>
              <a:ext uri="{FF2B5EF4-FFF2-40B4-BE49-F238E27FC236}">
                <a16:creationId xmlns:a16="http://schemas.microsoft.com/office/drawing/2014/main" id="{6A5F00EA-A86E-C387-9F22-D50E7038FD31}"/>
              </a:ext>
            </a:extLst>
          </p:cNvPr>
          <p:cNvSpPr>
            <a:spLocks noGrp="1"/>
          </p:cNvSpPr>
          <p:nvPr>
            <p:ph idx="1"/>
          </p:nvPr>
        </p:nvSpPr>
        <p:spPr/>
        <p:txBody>
          <a:bodyPr/>
          <a:lstStyle/>
          <a:p>
            <a:pPr>
              <a:spcBef>
                <a:spcPts val="600"/>
              </a:spcBef>
              <a:spcAft>
                <a:spcPts val="600"/>
              </a:spcAft>
            </a:pPr>
            <a:r>
              <a:rPr lang="en-US" sz="2400" dirty="0"/>
              <a:t>Are there any initial observations on this concept?</a:t>
            </a:r>
          </a:p>
          <a:p>
            <a:pPr>
              <a:spcBef>
                <a:spcPts val="600"/>
              </a:spcBef>
              <a:spcAft>
                <a:spcPts val="600"/>
              </a:spcAft>
            </a:pPr>
            <a:r>
              <a:rPr lang="en-US" sz="2400" dirty="0"/>
              <a:t>What additional issues would need to be considered under this framework?</a:t>
            </a:r>
          </a:p>
        </p:txBody>
      </p:sp>
      <p:sp>
        <p:nvSpPr>
          <p:cNvPr id="4" name="Slide Number Placeholder 3">
            <a:extLst>
              <a:ext uri="{FF2B5EF4-FFF2-40B4-BE49-F238E27FC236}">
                <a16:creationId xmlns:a16="http://schemas.microsoft.com/office/drawing/2014/main" id="{1FD6CF58-F5F2-04C3-99D1-57E7FEBBE649}"/>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21445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9CE86-39DB-4964-78C2-03B22FE5171F}"/>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9B0B1844-A240-9531-7171-4A61512E0CC1}"/>
              </a:ext>
            </a:extLst>
          </p:cNvPr>
          <p:cNvSpPr>
            <a:spLocks noGrp="1"/>
          </p:cNvSpPr>
          <p:nvPr>
            <p:ph idx="1"/>
          </p:nvPr>
        </p:nvSpPr>
        <p:spPr/>
        <p:txBody>
          <a:bodyPr/>
          <a:lstStyle/>
          <a:p>
            <a:r>
              <a:rPr lang="en-US" sz="2400" dirty="0"/>
              <a:t>Recap: Purpose and Key Questions</a:t>
            </a:r>
          </a:p>
          <a:p>
            <a:r>
              <a:rPr lang="en-US" sz="2400" dirty="0"/>
              <a:t>Follow up analysis from 9/18 CMWG</a:t>
            </a:r>
          </a:p>
          <a:p>
            <a:r>
              <a:rPr lang="en-US" sz="2400" dirty="0"/>
              <a:t>Review: Applying an “NPRR 826” MOC Framework to ESRs</a:t>
            </a:r>
          </a:p>
          <a:p>
            <a:r>
              <a:rPr lang="en-US" sz="2400" dirty="0"/>
              <a:t>Next Steps</a:t>
            </a:r>
          </a:p>
        </p:txBody>
      </p:sp>
      <p:sp>
        <p:nvSpPr>
          <p:cNvPr id="4" name="Slide Number Placeholder 3">
            <a:extLst>
              <a:ext uri="{FF2B5EF4-FFF2-40B4-BE49-F238E27FC236}">
                <a16:creationId xmlns:a16="http://schemas.microsoft.com/office/drawing/2014/main" id="{B79116F5-5571-F8CE-6F8C-3EAFF8E74CC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757857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37F17-F23F-536D-320B-D740E800DC61}"/>
              </a:ext>
            </a:extLst>
          </p:cNvPr>
          <p:cNvSpPr>
            <a:spLocks noGrp="1"/>
          </p:cNvSpPr>
          <p:nvPr>
            <p:ph type="title"/>
          </p:nvPr>
        </p:nvSpPr>
        <p:spPr/>
        <p:txBody>
          <a:bodyPr/>
          <a:lstStyle/>
          <a:p>
            <a:r>
              <a:rPr lang="en-US" dirty="0"/>
              <a:t>Recap: Purpose</a:t>
            </a:r>
          </a:p>
        </p:txBody>
      </p:sp>
      <p:sp>
        <p:nvSpPr>
          <p:cNvPr id="3" name="Content Placeholder 2">
            <a:extLst>
              <a:ext uri="{FF2B5EF4-FFF2-40B4-BE49-F238E27FC236}">
                <a16:creationId xmlns:a16="http://schemas.microsoft.com/office/drawing/2014/main" id="{B99086A4-E2D2-1C2A-A422-FDCC5E4874BA}"/>
              </a:ext>
            </a:extLst>
          </p:cNvPr>
          <p:cNvSpPr>
            <a:spLocks noGrp="1"/>
          </p:cNvSpPr>
          <p:nvPr>
            <p:ph idx="1"/>
          </p:nvPr>
        </p:nvSpPr>
        <p:spPr>
          <a:xfrm>
            <a:off x="304800" y="1161674"/>
            <a:ext cx="8534400" cy="4319832"/>
          </a:xfrm>
        </p:spPr>
        <p:txBody>
          <a:bodyPr/>
          <a:lstStyle/>
          <a:p>
            <a:pPr>
              <a:spcBef>
                <a:spcPts val="600"/>
              </a:spcBef>
              <a:spcAft>
                <a:spcPts val="600"/>
              </a:spcAft>
            </a:pPr>
            <a:r>
              <a:rPr lang="en-US" sz="2000" dirty="0"/>
              <a:t>ERCOT and stakeholders are required to provide a recommendation with respect to a Mitigated Offer Cap (MOC) framework for Energy Storage Resources (ESRs) pursuant to Protocol 4.4.9.1 (1) (b)</a:t>
            </a:r>
          </a:p>
          <a:p>
            <a:pPr>
              <a:spcBef>
                <a:spcPts val="600"/>
              </a:spcBef>
              <a:spcAft>
                <a:spcPts val="600"/>
              </a:spcAft>
            </a:pPr>
            <a:r>
              <a:rPr lang="en-US" sz="2000" dirty="0"/>
              <a:t>Discussion today will cover:</a:t>
            </a:r>
          </a:p>
          <a:p>
            <a:pPr lvl="1">
              <a:spcBef>
                <a:spcPts val="600"/>
              </a:spcBef>
              <a:spcAft>
                <a:spcPts val="600"/>
              </a:spcAft>
            </a:pPr>
            <a:r>
              <a:rPr lang="en-US" sz="2000" dirty="0"/>
              <a:t>Follow ups from 9/18 CMWG Discussion</a:t>
            </a:r>
          </a:p>
          <a:p>
            <a:pPr lvl="1">
              <a:spcBef>
                <a:spcPts val="600"/>
              </a:spcBef>
              <a:spcAft>
                <a:spcPts val="600"/>
              </a:spcAft>
            </a:pPr>
            <a:r>
              <a:rPr lang="en-US" sz="2000" dirty="0"/>
              <a:t>Review an additional MOC framework for consideration</a:t>
            </a:r>
          </a:p>
          <a:p>
            <a:pPr lvl="1">
              <a:spcBef>
                <a:spcPts val="600"/>
              </a:spcBef>
              <a:spcAft>
                <a:spcPts val="600"/>
              </a:spcAft>
            </a:pPr>
            <a:r>
              <a:rPr lang="en-US" sz="2000" dirty="0"/>
              <a:t>Discuss next steps </a:t>
            </a:r>
          </a:p>
          <a:p>
            <a:pPr lvl="1"/>
            <a:endParaRPr lang="en-US" dirty="0"/>
          </a:p>
        </p:txBody>
      </p:sp>
      <p:sp>
        <p:nvSpPr>
          <p:cNvPr id="4" name="Slide Number Placeholder 3">
            <a:extLst>
              <a:ext uri="{FF2B5EF4-FFF2-40B4-BE49-F238E27FC236}">
                <a16:creationId xmlns:a16="http://schemas.microsoft.com/office/drawing/2014/main" id="{72047B89-B512-9550-9640-9BA8E3FB6507}"/>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6DDBDD19-2617-1F63-3D40-8564FEB297E7}"/>
              </a:ext>
            </a:extLst>
          </p:cNvPr>
          <p:cNvSpPr txBox="1">
            <a:spLocks/>
          </p:cNvSpPr>
          <p:nvPr/>
        </p:nvSpPr>
        <p:spPr>
          <a:xfrm>
            <a:off x="304800" y="4239716"/>
            <a:ext cx="8534400" cy="1981199"/>
          </a:xfrm>
          <a:prstGeom prst="rect">
            <a:avLst/>
          </a:prstGeom>
        </p:spPr>
        <p:style>
          <a:lnRef idx="2">
            <a:schemeClr val="dk1"/>
          </a:lnRef>
          <a:fillRef idx="1">
            <a:schemeClr val="lt1"/>
          </a:fillRef>
          <a:effectRef idx="0">
            <a:schemeClr val="dk1"/>
          </a:effectRef>
          <a:fontRef idx="minor">
            <a:schemeClr val="dk1"/>
          </a:fontRef>
        </p:style>
        <p:txBody>
          <a:bodyPr/>
          <a:lstStyle>
            <a:lvl1pPr marL="342900" indent="-3429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dk1"/>
                </a:solidFill>
                <a:latin typeface="+mn-lt"/>
                <a:ea typeface="+mn-ea"/>
                <a:cs typeface="+mn-cs"/>
              </a:defRPr>
            </a:lvl9pPr>
          </a:lstStyle>
          <a:p>
            <a:pPr marL="0" indent="0">
              <a:spcBef>
                <a:spcPts val="2400"/>
              </a:spcBef>
              <a:spcAft>
                <a:spcPts val="1200"/>
              </a:spcAft>
              <a:buFont typeface="Arial" panose="020B0604020202020204" pitchFamily="34" charset="0"/>
              <a:buNone/>
            </a:pPr>
            <a:r>
              <a:rPr lang="en-US" sz="1800" b="1" i="1">
                <a:latin typeface="Calibri" panose="020F0502020204030204" pitchFamily="34" charset="0"/>
                <a:ea typeface="Calibri" panose="020F0502020204030204" pitchFamily="34" charset="0"/>
              </a:rPr>
              <a:t>4.4.9.4.1             Mitigated Offer Cap </a:t>
            </a:r>
          </a:p>
          <a:p>
            <a:pPr marL="0">
              <a:spcBef>
                <a:spcPts val="0"/>
              </a:spcBef>
            </a:pPr>
            <a:r>
              <a:rPr lang="en-US" sz="1800">
                <a:latin typeface="Calibri" panose="020F0502020204030204" pitchFamily="34" charset="0"/>
                <a:ea typeface="Calibri" panose="020F0502020204030204" pitchFamily="34" charset="0"/>
              </a:rPr>
              <a:t>(1)(b)    Notwithstanding the MOC calculation described in paragraph (1) above, the MOC for ESRs shall be set at the SWCAP.  </a:t>
            </a:r>
            <a:r>
              <a:rPr lang="en-US" sz="1800">
                <a:highlight>
                  <a:srgbClr val="FFFF00"/>
                </a:highlight>
                <a:latin typeface="Calibri" panose="020F0502020204030204" pitchFamily="34" charset="0"/>
                <a:ea typeface="Calibri" panose="020F0502020204030204" pitchFamily="34" charset="0"/>
              </a:rPr>
              <a:t>No later than December 31, 2023, ERCOT and stakeholders shall submit a report to TAC that includes a recommendation to continue the existing approach or a proposal to implement an alternative approach to determine the MOC for ESRs.</a:t>
            </a:r>
          </a:p>
          <a:p>
            <a:endParaRPr lang="en-US" dirty="0"/>
          </a:p>
        </p:txBody>
      </p:sp>
    </p:spTree>
    <p:extLst>
      <p:ext uri="{BB962C8B-B14F-4D97-AF65-F5344CB8AC3E}">
        <p14:creationId xmlns:p14="http://schemas.microsoft.com/office/powerpoint/2010/main" val="1523447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8A68-3132-988A-8E71-94D07571BB61}"/>
              </a:ext>
            </a:extLst>
          </p:cNvPr>
          <p:cNvSpPr>
            <a:spLocks noGrp="1"/>
          </p:cNvSpPr>
          <p:nvPr>
            <p:ph type="title"/>
          </p:nvPr>
        </p:nvSpPr>
        <p:spPr/>
        <p:txBody>
          <a:bodyPr/>
          <a:lstStyle/>
          <a:p>
            <a:r>
              <a:rPr lang="en-US" dirty="0"/>
              <a:t>Recap: Key Questions to Inform Decision</a:t>
            </a:r>
          </a:p>
        </p:txBody>
      </p:sp>
      <p:sp>
        <p:nvSpPr>
          <p:cNvPr id="3" name="Content Placeholder 2">
            <a:extLst>
              <a:ext uri="{FF2B5EF4-FFF2-40B4-BE49-F238E27FC236}">
                <a16:creationId xmlns:a16="http://schemas.microsoft.com/office/drawing/2014/main" id="{B420D2CB-EB51-4065-CE49-073B6BD849AA}"/>
              </a:ext>
            </a:extLst>
          </p:cNvPr>
          <p:cNvSpPr>
            <a:spLocks noGrp="1"/>
          </p:cNvSpPr>
          <p:nvPr>
            <p:ph idx="1"/>
          </p:nvPr>
        </p:nvSpPr>
        <p:spPr/>
        <p:txBody>
          <a:bodyPr/>
          <a:lstStyle/>
          <a:p>
            <a:pPr>
              <a:spcBef>
                <a:spcPts val="600"/>
              </a:spcBef>
              <a:spcAft>
                <a:spcPts val="600"/>
              </a:spcAft>
            </a:pPr>
            <a:r>
              <a:rPr lang="en-US" sz="2400" dirty="0"/>
              <a:t>What is being observed today?</a:t>
            </a:r>
          </a:p>
          <a:p>
            <a:pPr lvl="1">
              <a:spcBef>
                <a:spcPts val="600"/>
              </a:spcBef>
              <a:spcAft>
                <a:spcPts val="600"/>
              </a:spcAft>
            </a:pPr>
            <a:r>
              <a:rPr lang="en-US" sz="2000" dirty="0"/>
              <a:t>What is the scope of the issue today and how could it evolve?</a:t>
            </a:r>
          </a:p>
          <a:p>
            <a:pPr>
              <a:spcBef>
                <a:spcPts val="600"/>
              </a:spcBef>
              <a:spcAft>
                <a:spcPts val="600"/>
              </a:spcAft>
            </a:pPr>
            <a:r>
              <a:rPr lang="en-US" sz="2400" dirty="0"/>
              <a:t>What are the key inputs for a MOC?</a:t>
            </a:r>
          </a:p>
          <a:p>
            <a:pPr>
              <a:spcBef>
                <a:spcPts val="600"/>
              </a:spcBef>
              <a:spcAft>
                <a:spcPts val="600"/>
              </a:spcAft>
            </a:pPr>
            <a:r>
              <a:rPr lang="en-US" sz="2400" dirty="0"/>
              <a:t>How will the market design evolve and how will it impact the participation framework for ESRs?</a:t>
            </a:r>
          </a:p>
          <a:p>
            <a:pPr>
              <a:spcBef>
                <a:spcPts val="600"/>
              </a:spcBef>
              <a:spcAft>
                <a:spcPts val="600"/>
              </a:spcAft>
            </a:pPr>
            <a:r>
              <a:rPr lang="en-US" sz="2400" dirty="0"/>
              <a:t>How have other jurisdictions applied mitigation to ESRs?</a:t>
            </a:r>
          </a:p>
          <a:p>
            <a:pPr lvl="1">
              <a:spcBef>
                <a:spcPts val="600"/>
              </a:spcBef>
              <a:spcAft>
                <a:spcPts val="600"/>
              </a:spcAft>
            </a:pPr>
            <a:r>
              <a:rPr lang="en-US" sz="2000" dirty="0"/>
              <a:t>What is instructive for ERCOT?</a:t>
            </a:r>
          </a:p>
        </p:txBody>
      </p:sp>
      <p:sp>
        <p:nvSpPr>
          <p:cNvPr id="4" name="Slide Number Placeholder 3">
            <a:extLst>
              <a:ext uri="{FF2B5EF4-FFF2-40B4-BE49-F238E27FC236}">
                <a16:creationId xmlns:a16="http://schemas.microsoft.com/office/drawing/2014/main" id="{77231DB3-3942-0979-C244-FD2C93A9E933}"/>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58153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8FA36-B4D0-111B-6EB2-BF194D36D782}"/>
              </a:ext>
            </a:extLst>
          </p:cNvPr>
          <p:cNvSpPr>
            <a:spLocks noGrp="1"/>
          </p:cNvSpPr>
          <p:nvPr>
            <p:ph type="title"/>
          </p:nvPr>
        </p:nvSpPr>
        <p:spPr/>
        <p:txBody>
          <a:bodyPr/>
          <a:lstStyle/>
          <a:p>
            <a:r>
              <a:rPr lang="en-US" dirty="0"/>
              <a:t>There is a large difference in mitigated intervals between Resources </a:t>
            </a:r>
            <a:r>
              <a:rPr lang="en-US" dirty="0">
                <a:solidFill>
                  <a:schemeClr val="accent3"/>
                </a:solidFill>
              </a:rPr>
              <a:t>(Updated by size)</a:t>
            </a:r>
          </a:p>
        </p:txBody>
      </p:sp>
      <p:sp>
        <p:nvSpPr>
          <p:cNvPr id="4" name="Slide Number Placeholder 3">
            <a:extLst>
              <a:ext uri="{FF2B5EF4-FFF2-40B4-BE49-F238E27FC236}">
                <a16:creationId xmlns:a16="http://schemas.microsoft.com/office/drawing/2014/main" id="{2AB9E666-6636-FFC4-EB14-16AD81709CA6}"/>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3" name="Chart 2">
            <a:extLst>
              <a:ext uri="{FF2B5EF4-FFF2-40B4-BE49-F238E27FC236}">
                <a16:creationId xmlns:a16="http://schemas.microsoft.com/office/drawing/2014/main" id="{E0CBA482-B959-0DF6-9343-A3F613FFBDC2}"/>
              </a:ext>
            </a:extLst>
          </p:cNvPr>
          <p:cNvGraphicFramePr>
            <a:graphicFrameLocks/>
          </p:cNvGraphicFramePr>
          <p:nvPr>
            <p:extLst>
              <p:ext uri="{D42A27DB-BD31-4B8C-83A1-F6EECF244321}">
                <p14:modId xmlns:p14="http://schemas.microsoft.com/office/powerpoint/2010/main" val="3028015023"/>
              </p:ext>
            </p:extLst>
          </p:nvPr>
        </p:nvGraphicFramePr>
        <p:xfrm>
          <a:off x="381000" y="1386682"/>
          <a:ext cx="8604380" cy="4678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8921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48ABF-0166-3491-F322-833475D7566E}"/>
              </a:ext>
            </a:extLst>
          </p:cNvPr>
          <p:cNvSpPr>
            <a:spLocks noGrp="1"/>
          </p:cNvSpPr>
          <p:nvPr>
            <p:ph type="title"/>
          </p:nvPr>
        </p:nvSpPr>
        <p:spPr/>
        <p:txBody>
          <a:bodyPr/>
          <a:lstStyle/>
          <a:p>
            <a:r>
              <a:rPr lang="en-US" dirty="0"/>
              <a:t>SPP</a:t>
            </a:r>
          </a:p>
        </p:txBody>
      </p:sp>
      <p:sp>
        <p:nvSpPr>
          <p:cNvPr id="3" name="Content Placeholder 2">
            <a:extLst>
              <a:ext uri="{FF2B5EF4-FFF2-40B4-BE49-F238E27FC236}">
                <a16:creationId xmlns:a16="http://schemas.microsoft.com/office/drawing/2014/main" id="{1E77134C-612E-4377-5942-164A89E164D6}"/>
              </a:ext>
            </a:extLst>
          </p:cNvPr>
          <p:cNvSpPr>
            <a:spLocks noGrp="1"/>
          </p:cNvSpPr>
          <p:nvPr>
            <p:ph idx="1"/>
          </p:nvPr>
        </p:nvSpPr>
        <p:spPr>
          <a:xfrm>
            <a:off x="304800" y="1008185"/>
            <a:ext cx="8534400" cy="4911848"/>
          </a:xfrm>
        </p:spPr>
        <p:txBody>
          <a:bodyPr/>
          <a:lstStyle/>
          <a:p>
            <a:pPr>
              <a:spcBef>
                <a:spcPts val="600"/>
              </a:spcBef>
              <a:spcAft>
                <a:spcPts val="600"/>
              </a:spcAft>
            </a:pPr>
            <a:r>
              <a:rPr lang="en-US" sz="2800" dirty="0"/>
              <a:t>No ESR mitigation criteria established.</a:t>
            </a:r>
          </a:p>
          <a:p>
            <a:pPr>
              <a:spcBef>
                <a:spcPts val="600"/>
              </a:spcBef>
              <a:spcAft>
                <a:spcPts val="600"/>
              </a:spcAft>
            </a:pPr>
            <a:r>
              <a:rPr lang="en-US" sz="2800" dirty="0"/>
              <a:t>The whitepaper explores various issues and recommendations related to the integration of ESRs into the grid as a resource for</a:t>
            </a:r>
          </a:p>
          <a:p>
            <a:pPr lvl="1">
              <a:spcBef>
                <a:spcPts val="600"/>
              </a:spcBef>
              <a:spcAft>
                <a:spcPts val="600"/>
              </a:spcAft>
            </a:pPr>
            <a:r>
              <a:rPr lang="en-US" sz="2400" dirty="0"/>
              <a:t>Transmission only</a:t>
            </a:r>
          </a:p>
          <a:p>
            <a:pPr lvl="1">
              <a:spcBef>
                <a:spcPts val="600"/>
              </a:spcBef>
              <a:spcAft>
                <a:spcPts val="600"/>
              </a:spcAft>
            </a:pPr>
            <a:r>
              <a:rPr lang="en-US" sz="2400" dirty="0"/>
              <a:t>Transmission and energy </a:t>
            </a:r>
          </a:p>
          <a:p>
            <a:pPr lvl="1">
              <a:spcBef>
                <a:spcPts val="600"/>
              </a:spcBef>
              <a:spcAft>
                <a:spcPts val="600"/>
              </a:spcAft>
            </a:pPr>
            <a:r>
              <a:rPr lang="en-US" sz="2400" dirty="0"/>
              <a:t>Transmission and resource adequacy capacity</a:t>
            </a:r>
          </a:p>
          <a:p>
            <a:pPr>
              <a:spcBef>
                <a:spcPts val="600"/>
              </a:spcBef>
              <a:spcAft>
                <a:spcPts val="600"/>
              </a:spcAft>
            </a:pPr>
            <a:r>
              <a:rPr lang="en-US" sz="2800" dirty="0"/>
              <a:t>Issues range from cost allocation, coordination, tariff, procedures, and policy.</a:t>
            </a:r>
          </a:p>
          <a:p>
            <a:endParaRPr lang="en-US" dirty="0"/>
          </a:p>
        </p:txBody>
      </p:sp>
      <p:sp>
        <p:nvSpPr>
          <p:cNvPr id="4" name="Slide Number Placeholder 3">
            <a:extLst>
              <a:ext uri="{FF2B5EF4-FFF2-40B4-BE49-F238E27FC236}">
                <a16:creationId xmlns:a16="http://schemas.microsoft.com/office/drawing/2014/main" id="{85A27AA8-FDE2-E837-6F66-8176456019E9}"/>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0495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FACB05-0A18-9321-9DE8-DC1C6D3186DE}"/>
              </a:ext>
            </a:extLst>
          </p:cNvPr>
          <p:cNvSpPr>
            <a:spLocks noGrp="1"/>
          </p:cNvSpPr>
          <p:nvPr>
            <p:ph type="ctrTitle"/>
          </p:nvPr>
        </p:nvSpPr>
        <p:spPr/>
        <p:txBody>
          <a:bodyPr/>
          <a:lstStyle/>
          <a:p>
            <a:r>
              <a:rPr lang="en-US" dirty="0"/>
              <a:t>“NPRR 862” Framework</a:t>
            </a:r>
          </a:p>
        </p:txBody>
      </p:sp>
      <p:sp>
        <p:nvSpPr>
          <p:cNvPr id="4" name="Slide Number Placeholder 3">
            <a:extLst>
              <a:ext uri="{FF2B5EF4-FFF2-40B4-BE49-F238E27FC236}">
                <a16:creationId xmlns:a16="http://schemas.microsoft.com/office/drawing/2014/main" id="{E50DB93C-1E22-3797-5E7A-5F065EDF8B2F}"/>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925757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16DA1-4A8E-EE8C-04A0-F2D7A734370B}"/>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C1B92C3-DAB6-6200-362C-085352043A77}"/>
              </a:ext>
            </a:extLst>
          </p:cNvPr>
          <p:cNvSpPr>
            <a:spLocks noGrp="1"/>
          </p:cNvSpPr>
          <p:nvPr>
            <p:ph idx="1"/>
          </p:nvPr>
        </p:nvSpPr>
        <p:spPr/>
        <p:txBody>
          <a:bodyPr/>
          <a:lstStyle/>
          <a:p>
            <a:pPr>
              <a:spcBef>
                <a:spcPts val="600"/>
              </a:spcBef>
              <a:spcAft>
                <a:spcPts val="600"/>
              </a:spcAft>
            </a:pPr>
            <a:r>
              <a:rPr lang="en-US" sz="2400" dirty="0"/>
              <a:t>Established a methodology to set MOCs for RMR Resources based on a “last in line” concept.</a:t>
            </a:r>
          </a:p>
          <a:p>
            <a:pPr>
              <a:spcBef>
                <a:spcPts val="600"/>
              </a:spcBef>
              <a:spcAft>
                <a:spcPts val="600"/>
              </a:spcAft>
            </a:pPr>
            <a:r>
              <a:rPr lang="en-US" sz="2400" dirty="0"/>
              <a:t>Purpose was to allow RMR Resources to be dispatched to solve a constraint while minimizing impact on competitive market outcomes from contracted resources.</a:t>
            </a:r>
          </a:p>
          <a:p>
            <a:pPr lvl="1"/>
            <a:endParaRPr lang="en-US" dirty="0"/>
          </a:p>
        </p:txBody>
      </p:sp>
      <p:sp>
        <p:nvSpPr>
          <p:cNvPr id="4" name="Slide Number Placeholder 3">
            <a:extLst>
              <a:ext uri="{FF2B5EF4-FFF2-40B4-BE49-F238E27FC236}">
                <a16:creationId xmlns:a16="http://schemas.microsoft.com/office/drawing/2014/main" id="{6DF94B8C-91D5-7605-9701-09FB50CED018}"/>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98711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BE9AC-0F50-F13A-BA29-23721A44F504}"/>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40B9476B-FCFB-FD30-B2F5-F3BAC02AFB40}"/>
              </a:ext>
            </a:extLst>
          </p:cNvPr>
          <p:cNvSpPr>
            <a:spLocks noGrp="1"/>
          </p:cNvSpPr>
          <p:nvPr>
            <p:ph idx="1"/>
          </p:nvPr>
        </p:nvSpPr>
        <p:spPr>
          <a:xfrm>
            <a:off x="304800" y="1633946"/>
            <a:ext cx="8534400" cy="3590108"/>
          </a:xfrm>
        </p:spPr>
        <p:txBody>
          <a:bodyPr/>
          <a:lstStyle/>
          <a:p>
            <a:pPr marL="560070" marR="0" algn="just">
              <a:spcBef>
                <a:spcPts val="600"/>
              </a:spcBef>
              <a:spcAft>
                <a:spcPts val="600"/>
              </a:spcAft>
              <a:buFont typeface="+mj-lt"/>
              <a:buAutoNum type="arabicPeriod"/>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Identify all non-RMR Resources that have a 5%* or more unloading Shift Factor on the Transmission Facility;</a:t>
            </a:r>
          </a:p>
          <a:p>
            <a:pPr marL="560070" marR="0" algn="just">
              <a:spcBef>
                <a:spcPts val="600"/>
              </a:spcBef>
              <a:spcAft>
                <a:spcPts val="600"/>
              </a:spcAft>
              <a:buFont typeface="+mj-lt"/>
              <a:buAutoNum type="arabicPeriod"/>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Collect the highest energy offer point for each Resource in step 1 and convert to a Shadow Price equivalent;</a:t>
            </a:r>
          </a:p>
          <a:p>
            <a:pPr marL="560070" marR="0" algn="just">
              <a:spcBef>
                <a:spcPts val="600"/>
              </a:spcBef>
              <a:spcAft>
                <a:spcPts val="600"/>
              </a:spcAft>
              <a:buFont typeface="+mj-lt"/>
              <a:buAutoNum type="arabicPeriod"/>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Select the highest value from step 2 and ensure it is less than the Shadow Price cap for the constraint by $1;</a:t>
            </a:r>
          </a:p>
          <a:p>
            <a:pPr marL="560070" marR="0" algn="just">
              <a:spcBef>
                <a:spcPts val="600"/>
              </a:spcBef>
              <a:spcAft>
                <a:spcPts val="600"/>
              </a:spcAft>
              <a:buFont typeface="+mj-lt"/>
              <a:buAutoNum type="arabicPeriod"/>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Add $0.01 to the value from step 3, multiply by the Shift Factor of the RMR Resource to convert back to an energy offer equivalent, and set as the RMR MOC; and</a:t>
            </a:r>
          </a:p>
          <a:p>
            <a:pPr marL="560070" marR="0" algn="just">
              <a:spcBef>
                <a:spcPts val="600"/>
              </a:spcBef>
              <a:spcAft>
                <a:spcPts val="600"/>
              </a:spcAft>
              <a:buFont typeface="+mj-lt"/>
              <a:buAutoNum type="arabicPeriod"/>
            </a:pPr>
            <a:r>
              <a:rPr lang="en-US" sz="1800" dirty="0">
                <a:effectLst/>
                <a:latin typeface="Arial" panose="020B0604020202020204" pitchFamily="34" charset="0"/>
                <a:ea typeface="Times New Roman" panose="02020603050405020304" pitchFamily="18" charset="0"/>
                <a:cs typeface="Times New Roman" panose="02020603050405020304" pitchFamily="18" charset="0"/>
              </a:rPr>
              <a:t>If there are multiple constraints, use the lowest value from step 4.</a:t>
            </a:r>
          </a:p>
        </p:txBody>
      </p:sp>
      <p:sp>
        <p:nvSpPr>
          <p:cNvPr id="4" name="Slide Number Placeholder 3">
            <a:extLst>
              <a:ext uri="{FF2B5EF4-FFF2-40B4-BE49-F238E27FC236}">
                <a16:creationId xmlns:a16="http://schemas.microsoft.com/office/drawing/2014/main" id="{D52E676D-8654-DC5D-0F32-836D30380A79}"/>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TextBox 4">
            <a:extLst>
              <a:ext uri="{FF2B5EF4-FFF2-40B4-BE49-F238E27FC236}">
                <a16:creationId xmlns:a16="http://schemas.microsoft.com/office/drawing/2014/main" id="{A0F619DD-05D9-F951-AECC-30151636F649}"/>
              </a:ext>
            </a:extLst>
          </p:cNvPr>
          <p:cNvSpPr txBox="1"/>
          <p:nvPr/>
        </p:nvSpPr>
        <p:spPr>
          <a:xfrm>
            <a:off x="156754" y="5921829"/>
            <a:ext cx="4284617" cy="246221"/>
          </a:xfrm>
          <a:prstGeom prst="rect">
            <a:avLst/>
          </a:prstGeom>
          <a:noFill/>
        </p:spPr>
        <p:txBody>
          <a:bodyPr wrap="square" rtlCol="0">
            <a:spAutoFit/>
          </a:bodyPr>
          <a:lstStyle/>
          <a:p>
            <a:r>
              <a:rPr lang="en-US" sz="1000" dirty="0"/>
              <a:t>* Default value can be updated by TAC</a:t>
            </a:r>
          </a:p>
        </p:txBody>
      </p:sp>
    </p:spTree>
    <p:extLst>
      <p:ext uri="{BB962C8B-B14F-4D97-AF65-F5344CB8AC3E}">
        <p14:creationId xmlns:p14="http://schemas.microsoft.com/office/powerpoint/2010/main" val="124912750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642cdfb-3a96-41c1-8159-5de9a5b192b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ADE896BEB19F40A8ECC8C772B1EEFE" ma:contentTypeVersion="10" ma:contentTypeDescription="Create a new document." ma:contentTypeScope="" ma:versionID="2970e12fa0e53856f95f85990551f723">
  <xsd:schema xmlns:xsd="http://www.w3.org/2001/XMLSchema" xmlns:xs="http://www.w3.org/2001/XMLSchema" xmlns:p="http://schemas.microsoft.com/office/2006/metadata/properties" xmlns:ns3="e642cdfb-3a96-41c1-8159-5de9a5b192bc" xmlns:ns4="2acd5412-1a0a-46e5-a64d-892655bbb31c" targetNamespace="http://schemas.microsoft.com/office/2006/metadata/properties" ma:root="true" ma:fieldsID="cf6c3e39e82508b8ee031c5bc0c0080b" ns3:_="" ns4:_="">
    <xsd:import namespace="e642cdfb-3a96-41c1-8159-5de9a5b192bc"/>
    <xsd:import namespace="2acd5412-1a0a-46e5-a64d-892655bbb31c"/>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42cdfb-3a96-41c1-8159-5de9a5b192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cd5412-1a0a-46e5-a64d-892655bbb31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2acd5412-1a0a-46e5-a64d-892655bbb31c"/>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terms/"/>
    <ds:schemaRef ds:uri="http://purl.org/dc/elements/1.1/"/>
    <ds:schemaRef ds:uri="http://schemas.openxmlformats.org/package/2006/metadata/core-properties"/>
    <ds:schemaRef ds:uri="e642cdfb-3a96-41c1-8159-5de9a5b192bc"/>
    <ds:schemaRef ds:uri="http://purl.org/dc/dcmitype/"/>
  </ds:schemaRefs>
</ds:datastoreItem>
</file>

<file path=customXml/itemProps3.xml><?xml version="1.0" encoding="utf-8"?>
<ds:datastoreItem xmlns:ds="http://schemas.openxmlformats.org/officeDocument/2006/customXml" ds:itemID="{94C102AB-CFD6-427B-8C8B-D97FEC135B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42cdfb-3a96-41c1-8159-5de9a5b192bc"/>
    <ds:schemaRef ds:uri="2acd5412-1a0a-46e5-a64d-892655bbb3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299976</TotalTime>
  <Words>624</Words>
  <Application>Microsoft Office PowerPoint</Application>
  <PresentationFormat>On-screen Show (4:3)</PresentationFormat>
  <Paragraphs>66</Paragraphs>
  <Slides>11</Slides>
  <Notes>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11</vt:i4>
      </vt:variant>
    </vt:vector>
  </HeadingPairs>
  <TitlesOfParts>
    <vt:vector size="19" baseType="lpstr">
      <vt:lpstr>Arial</vt:lpstr>
      <vt:lpstr>Calibri</vt:lpstr>
      <vt:lpstr>Courier New</vt:lpstr>
      <vt:lpstr>Wingdings</vt:lpstr>
      <vt:lpstr>1_Custom Design</vt:lpstr>
      <vt:lpstr>Office Theme</vt:lpstr>
      <vt:lpstr>Custom Design</vt:lpstr>
      <vt:lpstr>1_Office Theme</vt:lpstr>
      <vt:lpstr>PowerPoint Presentation</vt:lpstr>
      <vt:lpstr>Agenda</vt:lpstr>
      <vt:lpstr>Recap: Purpose</vt:lpstr>
      <vt:lpstr>Recap: Key Questions to Inform Decision</vt:lpstr>
      <vt:lpstr>There is a large difference in mitigated intervals between Resources (Updated by size)</vt:lpstr>
      <vt:lpstr>SPP</vt:lpstr>
      <vt:lpstr>“NPRR 862” Framework</vt:lpstr>
      <vt:lpstr>Background</vt:lpstr>
      <vt:lpstr>Methodology</vt:lpstr>
      <vt:lpstr>Potential Application to ESRs</vt:lpstr>
      <vt:lpstr>Questions/Discussion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2948</cp:revision>
  <cp:lastPrinted>2020-02-05T17:47:59Z</cp:lastPrinted>
  <dcterms:created xsi:type="dcterms:W3CDTF">2016-01-21T15:20:31Z</dcterms:created>
  <dcterms:modified xsi:type="dcterms:W3CDTF">2023-10-02T21:32:52Z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0x010100D9ADE896BEB19F40A8ECC8C772B1EEFE</vt:lpwstr>
  </property>
  <property fmtid="{D5CDD505-2E9C-101B-9397-08002B2CF9AE}" pid="3" name="MediaServiceImageTags">
    <vt:lpwstr/>
  </property>
  <property fmtid="{D5CDD505-2E9C-101B-9397-08002B2CF9AE}" pid="4" name="MSIP_Label_c144db1d-993e-40da-980d-6eea152adc50_Enabled">
    <vt:lpwstr>true</vt:lpwstr>
  </property>
  <property fmtid="{D5CDD505-2E9C-101B-9397-08002B2CF9AE}" pid="5" name="MSIP_Label_c144db1d-993e-40da-980d-6eea152adc50_SetDate">
    <vt:lpwstr>2023-10-02T21:10:34Z</vt:lpwstr>
  </property>
  <property fmtid="{D5CDD505-2E9C-101B-9397-08002B2CF9AE}" pid="6" name="MSIP_Label_c144db1d-993e-40da-980d-6eea152adc50_Method">
    <vt:lpwstr>Privileged</vt:lpwstr>
  </property>
  <property fmtid="{D5CDD505-2E9C-101B-9397-08002B2CF9AE}" pid="7" name="MSIP_Label_c144db1d-993e-40da-980d-6eea152adc50_Name">
    <vt:lpwstr>Public</vt:lpwstr>
  </property>
  <property fmtid="{D5CDD505-2E9C-101B-9397-08002B2CF9AE}" pid="8" name="MSIP_Label_c144db1d-993e-40da-980d-6eea152adc50_SiteId">
    <vt:lpwstr>0afb747d-bff7-4596-a9fc-950ef9e0ec45</vt:lpwstr>
  </property>
  <property fmtid="{D5CDD505-2E9C-101B-9397-08002B2CF9AE}" pid="9" name="MSIP_Label_c144db1d-993e-40da-980d-6eea152adc50_ActionId">
    <vt:lpwstr>965b25f0-5394-44a9-a1c0-9b753d6ecf7e</vt:lpwstr>
  </property>
  <property fmtid="{D5CDD505-2E9C-101B-9397-08002B2CF9AE}" pid="10" name="MSIP_Label_c144db1d-993e-40da-980d-6eea152adc50_ContentBits">
    <vt:lpwstr>0</vt:lpwstr>
  </property>
</Properties>
</file>